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балл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 финляндия - 1</c:v>
                </c:pt>
                <c:pt idx="1">
                  <c:v>канада - 3</c:v>
                </c:pt>
                <c:pt idx="2">
                  <c:v>австралия - 6</c:v>
                </c:pt>
                <c:pt idx="3">
                  <c:v>сша - 24</c:v>
                </c:pt>
                <c:pt idx="4">
                  <c:v>россия - 38</c:v>
                </c:pt>
                <c:pt idx="5">
                  <c:v>бразилия - 50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563</c:v>
                </c:pt>
                <c:pt idx="1">
                  <c:v>534</c:v>
                </c:pt>
                <c:pt idx="2">
                  <c:v>527</c:v>
                </c:pt>
                <c:pt idx="3">
                  <c:v>489</c:v>
                </c:pt>
                <c:pt idx="4">
                  <c:v>410</c:v>
                </c:pt>
                <c:pt idx="5">
                  <c:v>390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балл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финляндия 1</c:v>
                </c:pt>
                <c:pt idx="1">
                  <c:v>корея - 3</c:v>
                </c:pt>
                <c:pt idx="2">
                  <c:v>канада - 5</c:v>
                </c:pt>
                <c:pt idx="3">
                  <c:v>россия - 32</c:v>
                </c:pt>
                <c:pt idx="4">
                  <c:v>сша - 34</c:v>
                </c:pt>
                <c:pt idx="5">
                  <c:v>бразилия - 53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548</c:v>
                </c:pt>
                <c:pt idx="1">
                  <c:v>547</c:v>
                </c:pt>
                <c:pt idx="2">
                  <c:v>527</c:v>
                </c:pt>
                <c:pt idx="3">
                  <c:v>476</c:v>
                </c:pt>
                <c:pt idx="4">
                  <c:v>474</c:v>
                </c:pt>
                <c:pt idx="5">
                  <c:v>370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финляндия 1</c:v>
                </c:pt>
                <c:pt idx="1">
                  <c:v>корея - 3</c:v>
                </c:pt>
                <c:pt idx="2">
                  <c:v>канада - 5</c:v>
                </c:pt>
                <c:pt idx="3">
                  <c:v>россия - 32</c:v>
                </c:pt>
                <c:pt idx="4">
                  <c:v>сша - 34</c:v>
                </c:pt>
                <c:pt idx="5">
                  <c:v>бразилия - 53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финляндия 1</c:v>
                </c:pt>
                <c:pt idx="1">
                  <c:v>корея - 3</c:v>
                </c:pt>
                <c:pt idx="2">
                  <c:v>канада - 5</c:v>
                </c:pt>
                <c:pt idx="3">
                  <c:v>россия - 32</c:v>
                </c:pt>
                <c:pt idx="4">
                  <c:v>сша - 34</c:v>
                </c:pt>
                <c:pt idx="5">
                  <c:v>бразилия - 53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</c:ser>
        <c:axId val="95262976"/>
        <c:axId val="95286784"/>
      </c:barChart>
      <c:catAx>
        <c:axId val="95262976"/>
        <c:scaling>
          <c:orientation val="minMax"/>
        </c:scaling>
        <c:axPos val="b"/>
        <c:tickLblPos val="nextTo"/>
        <c:crossAx val="95286784"/>
        <c:crosses val="autoZero"/>
        <c:auto val="1"/>
        <c:lblAlgn val="ctr"/>
        <c:lblOffset val="100"/>
      </c:catAx>
      <c:valAx>
        <c:axId val="95286784"/>
        <c:scaling>
          <c:orientation val="minMax"/>
        </c:scaling>
        <c:axPos val="l"/>
        <c:majorGridlines/>
        <c:numFmt formatCode="General" sourceLinked="1"/>
        <c:tickLblPos val="nextTo"/>
        <c:crossAx val="95262976"/>
        <c:crosses val="autoZero"/>
        <c:crossBetween val="between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3D9A-53A3-435F-B1C4-DFEAC46E48E6}" type="datetimeFigureOut">
              <a:rPr lang="ru-RU" smtClean="0"/>
              <a:t>07.02.2010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83799-3484-4466-8EE2-47E94F4CC1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3D9A-53A3-435F-B1C4-DFEAC46E48E6}" type="datetimeFigureOut">
              <a:rPr lang="ru-RU" smtClean="0"/>
              <a:t>07.02.2010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83799-3484-4466-8EE2-47E94F4CC1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3D9A-53A3-435F-B1C4-DFEAC46E48E6}" type="datetimeFigureOut">
              <a:rPr lang="ru-RU" smtClean="0"/>
              <a:t>07.02.2010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83799-3484-4466-8EE2-47E94F4CC1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3D9A-53A3-435F-B1C4-DFEAC46E48E6}" type="datetimeFigureOut">
              <a:rPr lang="ru-RU" smtClean="0"/>
              <a:t>07.02.2010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83799-3484-4466-8EE2-47E94F4CC1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3D9A-53A3-435F-B1C4-DFEAC46E48E6}" type="datetimeFigureOut">
              <a:rPr lang="ru-RU" smtClean="0"/>
              <a:t>07.02.2010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83799-3484-4466-8EE2-47E94F4CC1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3D9A-53A3-435F-B1C4-DFEAC46E48E6}" type="datetimeFigureOut">
              <a:rPr lang="ru-RU" smtClean="0"/>
              <a:t>07.02.2010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83799-3484-4466-8EE2-47E94F4CC1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3D9A-53A3-435F-B1C4-DFEAC46E48E6}" type="datetimeFigureOut">
              <a:rPr lang="ru-RU" smtClean="0"/>
              <a:t>07.02.2010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83799-3484-4466-8EE2-47E94F4CC1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3D9A-53A3-435F-B1C4-DFEAC46E48E6}" type="datetimeFigureOut">
              <a:rPr lang="ru-RU" smtClean="0"/>
              <a:t>07.02.2010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83799-3484-4466-8EE2-47E94F4CC1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3D9A-53A3-435F-B1C4-DFEAC46E48E6}" type="datetimeFigureOut">
              <a:rPr lang="ru-RU" smtClean="0"/>
              <a:t>07.02.2010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83799-3484-4466-8EE2-47E94F4CC1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3D9A-53A3-435F-B1C4-DFEAC46E48E6}" type="datetimeFigureOut">
              <a:rPr lang="ru-RU" smtClean="0"/>
              <a:t>07.02.2010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83799-3484-4466-8EE2-47E94F4CC1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3D9A-53A3-435F-B1C4-DFEAC46E48E6}" type="datetimeFigureOut">
              <a:rPr lang="ru-RU" smtClean="0"/>
              <a:t>07.02.2010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83799-3484-4466-8EE2-47E94F4CC1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13D9A-53A3-435F-B1C4-DFEAC46E48E6}" type="datetimeFigureOut">
              <a:rPr lang="ru-RU" smtClean="0"/>
              <a:t>07.02.2010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83799-3484-4466-8EE2-47E94F4CC1D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74318s002.edusite.ru/images/lands078.gi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edu-reforma.ru/Statii/fin_1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hyperlink" Target="http://www.26204snevschool-14.edusite.ru/images/an067.gi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tspu.edu.ru/files/Image/new_pr/uznai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hyperlink" Target="http://loads.waw.su/imgload.php?x=320&amp;y=320&amp;file=load/r_Animacii/r_Flagi/Russia-01-june.gi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dls.vspu.ac.ru/wiki/images/0/0c/235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how.com/images/GlobalPhoto/Articles/2268437/j0399754_Full.jpg" TargetMode="External"/><Relationship Id="rId5" Type="http://schemas.openxmlformats.org/officeDocument/2006/relationships/image" Target="../media/image8.gif"/><Relationship Id="rId4" Type="http://schemas.openxmlformats.org/officeDocument/2006/relationships/hyperlink" Target="http://i42.mindmix.ru/31/94/169431/33/2455933/0.gi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hyperlink" Target="http://www.e-crimea.info/pictures/h_ws6WGuCpyHmO7lPfZTrbd2LKjY91cXQ0_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azetazp.ru/arhiv/2009/146/pic/4-1.jpg" TargetMode="External"/><Relationship Id="rId5" Type="http://schemas.openxmlformats.org/officeDocument/2006/relationships/image" Target="../media/image11.gif"/><Relationship Id="rId4" Type="http://schemas.openxmlformats.org/officeDocument/2006/relationships/hyperlink" Target="http://bg-prestige.narod.ru/detki/handaleev/game/8.files/image001.gif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hyperlink" Target="http://stat.allvrn.ru/images/article/vrn/upload/1260463488_19475.jpg" TargetMode="External"/><Relationship Id="rId7" Type="http://schemas.openxmlformats.org/officeDocument/2006/relationships/hyperlink" Target="http://pln-pskov.ru/pictures/0647370349.jpg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hyperlink" Target="http://www.butuzik.ru/wp-content/uploads/2009/12/18-12-2009.jpg" TargetMode="Externa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86bleusch-okt.edusite.ru/images/antn071.gif" TargetMode="Externa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b="1" i="1" dirty="0">
                <a:solidFill>
                  <a:srgbClr val="99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Международная программа по оценке образовательных достижений </a:t>
            </a:r>
            <a:r>
              <a:rPr lang="ru-RU" sz="5400" b="1" i="1" dirty="0" smtClean="0">
                <a:solidFill>
                  <a:srgbClr val="99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PISA</a:t>
            </a:r>
            <a:endParaRPr lang="ru-RU" sz="5400" b="1" i="1" dirty="0">
              <a:solidFill>
                <a:srgbClr val="99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2290" name="Picture 2" descr="http://74318s002.edusite.ru/images/lands078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5" y="4500570"/>
            <a:ext cx="1550188" cy="22145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>
                <a:solidFill>
                  <a:srgbClr val="990000"/>
                </a:solidFill>
              </a:rPr>
              <a:t>Международная программа по оценке образовательных достижений учащихся </a:t>
            </a:r>
            <a:r>
              <a:rPr lang="ru-RU" b="1" i="1" dirty="0" smtClean="0">
                <a:solidFill>
                  <a:srgbClr val="990000"/>
                </a:solidFill>
              </a:rPr>
              <a:t>PISA</a:t>
            </a:r>
            <a:r>
              <a:rPr lang="ru-RU" dirty="0"/>
              <a:t> </a:t>
            </a:r>
            <a:r>
              <a:rPr lang="ru-RU" b="1" i="1" dirty="0"/>
              <a:t>— тест, оценивающий грамотность школьников и умение применять знания на практике. </a:t>
            </a:r>
          </a:p>
        </p:txBody>
      </p:sp>
      <p:pic>
        <p:nvPicPr>
          <p:cNvPr id="1026" name="Picture 2" descr="Картинка 12 из 3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4134425"/>
            <a:ext cx="3571900" cy="2723575"/>
          </a:xfrm>
          <a:prstGeom prst="rect">
            <a:avLst/>
          </a:prstGeom>
          <a:noFill/>
        </p:spPr>
      </p:pic>
      <p:pic>
        <p:nvPicPr>
          <p:cNvPr id="1028" name="Picture 4" descr="Картинка 24 из 36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500042"/>
            <a:ext cx="1038225" cy="781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229600" cy="5197493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/>
              <a:t>Проходит во многих странах мира раз в три года</a:t>
            </a:r>
            <a:r>
              <a:rPr lang="ru-RU" b="1" i="1" dirty="0" smtClean="0"/>
              <a:t>.</a:t>
            </a:r>
          </a:p>
          <a:p>
            <a:r>
              <a:rPr lang="ru-RU" b="1" i="1" dirty="0" smtClean="0"/>
              <a:t> </a:t>
            </a:r>
            <a:r>
              <a:rPr lang="ru-RU" b="1" i="1" dirty="0"/>
              <a:t>В тесте участвуют подростки в возрасте 15 лет. </a:t>
            </a:r>
          </a:p>
          <a:p>
            <a:r>
              <a:rPr lang="ru-RU" b="1" i="1" dirty="0"/>
              <a:t>В 2000 году в тесте участвовало 265 000 учеников из 32 стран. Основной темой было умение читать и понимать прочитанное. Две трети вопросов этого теста были посвящены именно этому.</a:t>
            </a:r>
          </a:p>
          <a:p>
            <a:r>
              <a:rPr lang="ru-RU" b="1" i="1" dirty="0"/>
              <a:t>Больше 275 000 учеников участвовало в PISA-2003, то есть представители 41 страны.</a:t>
            </a:r>
          </a:p>
          <a:p>
            <a:r>
              <a:rPr lang="ru-RU" b="1" i="1" dirty="0"/>
              <a:t>В 2003 году Россия была в четвёртом десятке из пятидесяти семи стран.</a:t>
            </a:r>
          </a:p>
          <a:p>
            <a:endParaRPr lang="ru-RU" dirty="0"/>
          </a:p>
        </p:txBody>
      </p:sp>
      <p:pic>
        <p:nvPicPr>
          <p:cNvPr id="15362" name="Picture 2" descr="Картинка 14 из 3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4643447"/>
            <a:ext cx="1594478" cy="2214553"/>
          </a:xfrm>
          <a:prstGeom prst="rect">
            <a:avLst/>
          </a:prstGeom>
          <a:noFill/>
        </p:spPr>
      </p:pic>
      <p:pic>
        <p:nvPicPr>
          <p:cNvPr id="15364" name="Picture 4" descr="Картинка 15 из 36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5072074"/>
            <a:ext cx="2411817" cy="1643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1934" y="285728"/>
            <a:ext cx="4929222" cy="635798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i="1" dirty="0"/>
              <a:t>Основной целью исследования PISA является </a:t>
            </a:r>
            <a:r>
              <a:rPr lang="ru-RU" b="1" i="1" dirty="0">
                <a:solidFill>
                  <a:srgbClr val="990000"/>
                </a:solidFill>
              </a:rPr>
              <a:t>оценка образовательных достижений учащихся 15-летнего возраста</a:t>
            </a:r>
            <a:r>
              <a:rPr lang="ru-RU" b="1" i="1" dirty="0" smtClean="0">
                <a:solidFill>
                  <a:srgbClr val="990000"/>
                </a:solidFill>
              </a:rPr>
              <a:t>.</a:t>
            </a:r>
          </a:p>
          <a:p>
            <a:pPr>
              <a:buNone/>
            </a:pPr>
            <a:r>
              <a:rPr lang="ru-RU" b="1" i="1" dirty="0" smtClean="0"/>
              <a:t> </a:t>
            </a:r>
            <a:r>
              <a:rPr lang="ru-RU" b="1" i="1" dirty="0"/>
              <a:t>Ключевой вопрос исследования – </a:t>
            </a:r>
            <a:r>
              <a:rPr lang="ru-RU" b="1" i="1" dirty="0">
                <a:solidFill>
                  <a:srgbClr val="990000"/>
                </a:solidFill>
              </a:rPr>
              <a:t>«Обладают ли учащиеся 15-летнего возраста, получившие общее обязательное образование, знаниями и умениями, необходимыми им для полноценного функционирования в обществе?». </a:t>
            </a:r>
            <a:endParaRPr lang="ru-RU" b="1" i="1" dirty="0" smtClean="0">
              <a:solidFill>
                <a:srgbClr val="990000"/>
              </a:solidFill>
            </a:endParaRPr>
          </a:p>
          <a:p>
            <a:endParaRPr lang="ru-RU" b="1" i="1" dirty="0"/>
          </a:p>
        </p:txBody>
      </p:sp>
      <p:pic>
        <p:nvPicPr>
          <p:cNvPr id="16386" name="Picture 2" descr="Картинка 6 из 1990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524241" cy="2643181"/>
          </a:xfrm>
          <a:prstGeom prst="rect">
            <a:avLst/>
          </a:prstGeom>
          <a:noFill/>
        </p:spPr>
      </p:pic>
      <p:pic>
        <p:nvPicPr>
          <p:cNvPr id="16388" name="Picture 4" descr="Картинка 24 из 199048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4414" y="2643182"/>
            <a:ext cx="1568064" cy="1844781"/>
          </a:xfrm>
          <a:prstGeom prst="rect">
            <a:avLst/>
          </a:prstGeom>
          <a:noFill/>
        </p:spPr>
      </p:pic>
      <p:pic>
        <p:nvPicPr>
          <p:cNvPr id="16390" name="Picture 6" descr="Картинка 32 из 199048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390797"/>
            <a:ext cx="3714744" cy="24672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i="1" dirty="0">
                <a:solidFill>
                  <a:srgbClr val="990000"/>
                </a:solidFill>
              </a:rPr>
              <a:t>Анализ полученных результатов </a:t>
            </a:r>
            <a:r>
              <a:rPr lang="ru-RU" b="1" i="1" dirty="0" smtClean="0">
                <a:solidFill>
                  <a:srgbClr val="990000"/>
                </a:solidFill>
              </a:rPr>
              <a:t>(по 2006 году)позволяет </a:t>
            </a:r>
            <a:r>
              <a:rPr lang="ru-RU" b="1" i="1" dirty="0">
                <a:solidFill>
                  <a:srgbClr val="990000"/>
                </a:solidFill>
              </a:rPr>
              <a:t>сделать определенные выводы. </a:t>
            </a:r>
          </a:p>
          <a:p>
            <a:pPr>
              <a:buNone/>
            </a:pPr>
            <a:r>
              <a:rPr lang="ru-RU" dirty="0"/>
              <a:t>1. По всем направлениям исследования PISA-2006 результаты российских учащихся статистически значимо ниже, чем результаты по </a:t>
            </a:r>
            <a:r>
              <a:rPr lang="ru-RU" dirty="0" smtClean="0"/>
              <a:t>другим странам. </a:t>
            </a:r>
            <a:r>
              <a:rPr lang="ru-RU" dirty="0"/>
              <a:t>Рейтинг российских учащихся среди своих сверстников из 57 стран с учетом ошибки измерения составляет: </a:t>
            </a:r>
          </a:p>
          <a:p>
            <a:r>
              <a:rPr lang="ru-RU" b="1" i="1" dirty="0" smtClean="0">
                <a:solidFill>
                  <a:srgbClr val="990000"/>
                </a:solidFill>
              </a:rPr>
              <a:t>33-38 место </a:t>
            </a:r>
            <a:r>
              <a:rPr lang="ru-RU" b="1" i="1" dirty="0">
                <a:solidFill>
                  <a:srgbClr val="990000"/>
                </a:solidFill>
              </a:rPr>
              <a:t>по естественнонаучной грамотности; </a:t>
            </a:r>
          </a:p>
          <a:p>
            <a:r>
              <a:rPr lang="ru-RU" b="1" i="1" dirty="0">
                <a:solidFill>
                  <a:srgbClr val="990000"/>
                </a:solidFill>
              </a:rPr>
              <a:t>32-36 по математической грамотности (29-31 в 2003 году из 40 стран); </a:t>
            </a:r>
          </a:p>
          <a:p>
            <a:r>
              <a:rPr lang="ru-RU" b="1" i="1" dirty="0">
                <a:solidFill>
                  <a:srgbClr val="990000"/>
                </a:solidFill>
              </a:rPr>
              <a:t>37-40 по грамотности чтения (32-34 в 2003 году из 40 стран и 27-29 в 2000 году из 32 стран). </a:t>
            </a:r>
          </a:p>
          <a:p>
            <a:pPr>
              <a:buNone/>
            </a:pPr>
            <a:r>
              <a:rPr lang="ru-RU" dirty="0"/>
              <a:t>По сравнению с результатами предыдущих циклов исследования по математике не произошло существенных изменений, а по чтению результаты стали статистически ниже, чем в 2000 году.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6329378" cy="642942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По результатам оценки сформированности естественнонаучной грамотности большинство российских учащихся (около 60%) продемонстрировало овладение основными </a:t>
            </a:r>
            <a:r>
              <a:rPr lang="ru-RU" dirty="0" smtClean="0"/>
              <a:t>умениями. </a:t>
            </a:r>
            <a:endParaRPr lang="ru-RU" dirty="0"/>
          </a:p>
          <a:p>
            <a:r>
              <a:rPr lang="ru-RU" dirty="0"/>
              <a:t>При этом достаточно большой процент российских учащихся </a:t>
            </a:r>
            <a:r>
              <a:rPr lang="ru-RU" b="1" i="1" dirty="0">
                <a:solidFill>
                  <a:srgbClr val="990000"/>
                </a:solidFill>
              </a:rPr>
              <a:t>(22,2%) не овладели базовым уровнем. </a:t>
            </a:r>
            <a:r>
              <a:rPr lang="ru-RU" dirty="0"/>
              <a:t>Это означает, что, окончив основную школу, они имеют только </a:t>
            </a:r>
            <a:r>
              <a:rPr lang="ru-RU" dirty="0" smtClean="0"/>
              <a:t>ограниченный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запас естественнонаучных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знаний</a:t>
            </a:r>
            <a:r>
              <a:rPr lang="ru-RU" dirty="0"/>
              <a:t>, которые они могут применять только в знакомых ситуациях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7410" name="Picture 2" descr="Картинка 15 из 124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5" y="0"/>
            <a:ext cx="2428892" cy="1704896"/>
          </a:xfrm>
          <a:prstGeom prst="rect">
            <a:avLst/>
          </a:prstGeom>
          <a:noFill/>
        </p:spPr>
      </p:pic>
      <p:pic>
        <p:nvPicPr>
          <p:cNvPr id="17412" name="Picture 4" descr="Картинка 4 из 71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6578" y="1857364"/>
            <a:ext cx="2198092" cy="1714512"/>
          </a:xfrm>
          <a:prstGeom prst="rect">
            <a:avLst/>
          </a:prstGeom>
          <a:noFill/>
        </p:spPr>
      </p:pic>
      <p:pic>
        <p:nvPicPr>
          <p:cNvPr id="17414" name="Picture 6" descr="Картинка 33 из 713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57884" y="3786190"/>
            <a:ext cx="3121441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229600" cy="1439850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990000"/>
                </a:solidFill>
              </a:rPr>
              <a:t>Результаты стран по естественнонаучной грамотности </a:t>
            </a:r>
            <a:br>
              <a:rPr lang="ru-RU" b="1" i="1" dirty="0">
                <a:solidFill>
                  <a:srgbClr val="990000"/>
                </a:solidFill>
              </a:rPr>
            </a:br>
            <a:endParaRPr lang="ru-RU" b="1" i="1" dirty="0">
              <a:solidFill>
                <a:srgbClr val="99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57364"/>
          <a:ext cx="8229600" cy="4268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482" name="Picture 2" descr="Картинка 5 из 13635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5072074"/>
            <a:ext cx="1763953" cy="1638289"/>
          </a:xfrm>
          <a:prstGeom prst="rect">
            <a:avLst/>
          </a:prstGeom>
          <a:noFill/>
        </p:spPr>
      </p:pic>
      <p:pic>
        <p:nvPicPr>
          <p:cNvPr id="20484" name="Picture 4" descr="Картинка 11 из 136352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2844" y="1214422"/>
            <a:ext cx="1857781" cy="1395400"/>
          </a:xfrm>
          <a:prstGeom prst="rect">
            <a:avLst/>
          </a:prstGeom>
          <a:noFill/>
        </p:spPr>
      </p:pic>
      <p:pic>
        <p:nvPicPr>
          <p:cNvPr id="20486" name="Picture 6" descr="Картинка 73 из 136352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00694" y="5126196"/>
            <a:ext cx="1428738" cy="17318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990000"/>
                </a:solidFill>
              </a:rPr>
              <a:t>Результаты стран по математической грамотности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9458" name="Picture 2" descr="Картинка 84 из 13635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30" y="5286388"/>
            <a:ext cx="1836688" cy="13906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1506" name="Picture 2" descr="D:\Мои документы\документы Ксю\Мои рисунки\картинки\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02545" cy="564357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85786" y="5786454"/>
            <a:ext cx="7035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322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Международная программа по оценке образовательных достижений PISA</vt:lpstr>
      <vt:lpstr>Слайд 2</vt:lpstr>
      <vt:lpstr>Слайд 3</vt:lpstr>
      <vt:lpstr>Слайд 4</vt:lpstr>
      <vt:lpstr>Слайд 5</vt:lpstr>
      <vt:lpstr>Слайд 6</vt:lpstr>
      <vt:lpstr>Результаты стран по естественнонаучной грамотности  </vt:lpstr>
      <vt:lpstr>Результаты стран по математической грамотности  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Международная программа по оценке образовательных достижений PISA</dc:title>
  <dc:creator>SamLab.ws</dc:creator>
  <cp:lastModifiedBy>SamLab.ws</cp:lastModifiedBy>
  <cp:revision>5</cp:revision>
  <dcterms:created xsi:type="dcterms:W3CDTF">2010-02-07T13:04:02Z</dcterms:created>
  <dcterms:modified xsi:type="dcterms:W3CDTF">2010-02-07T13:50:26Z</dcterms:modified>
</cp:coreProperties>
</file>