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266" r:id="rId3"/>
    <p:sldId id="256" r:id="rId4"/>
    <p:sldId id="257" r:id="rId5"/>
    <p:sldId id="258" r:id="rId6"/>
    <p:sldId id="259" r:id="rId7"/>
    <p:sldId id="260" r:id="rId8"/>
    <p:sldId id="272" r:id="rId9"/>
    <p:sldId id="265" r:id="rId10"/>
    <p:sldId id="261" r:id="rId11"/>
    <p:sldId id="271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32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48CB137-B0AC-4B32-B15A-590DB9140D5C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62B69D-E5F1-4C51-844C-6BE2D4D1BAC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8FAFAE-8C74-456F-8C44-F35ADFE9C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 spd="slow">
    <p:cover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Свойства функции </a:t>
            </a:r>
            <a:r>
              <a:rPr lang="ru-RU" dirty="0" err="1" smtClean="0">
                <a:solidFill>
                  <a:srgbClr val="FF0000"/>
                </a:solidFill>
              </a:rPr>
              <a:t>у=х</a:t>
            </a:r>
            <a:r>
              <a:rPr lang="ru-RU" dirty="0" smtClean="0">
                <a:solidFill>
                  <a:srgbClr val="FF0000"/>
                </a:solidFill>
              </a:rPr>
              <a:t>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Область определения: </a:t>
            </a:r>
            <a:r>
              <a:rPr lang="en-US" dirty="0" smtClean="0">
                <a:solidFill>
                  <a:srgbClr val="002060"/>
                </a:solidFill>
              </a:rPr>
              <a:t>D(</a:t>
            </a:r>
            <a:r>
              <a:rPr lang="ru-RU" dirty="0" smtClean="0">
                <a:solidFill>
                  <a:srgbClr val="002060"/>
                </a:solidFill>
              </a:rPr>
              <a:t>у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 – любое число.</a:t>
            </a:r>
          </a:p>
          <a:p>
            <a:r>
              <a:rPr lang="ru-RU" dirty="0" smtClean="0"/>
              <a:t> 2. Область значений: </a:t>
            </a:r>
            <a:r>
              <a:rPr lang="ru-RU" dirty="0" smtClean="0">
                <a:solidFill>
                  <a:srgbClr val="002060"/>
                </a:solidFill>
              </a:rPr>
              <a:t>Е(у): </a:t>
            </a:r>
            <a:r>
              <a:rPr lang="ru-RU" dirty="0" err="1" smtClean="0">
                <a:solidFill>
                  <a:srgbClr val="002060"/>
                </a:solidFill>
              </a:rPr>
              <a:t>у</a:t>
            </a:r>
            <a:r>
              <a:rPr lang="ru-RU" dirty="0" smtClean="0">
                <a:solidFill>
                  <a:srgbClr val="002060"/>
                </a:solidFill>
              </a:rPr>
              <a:t> ≥0.</a:t>
            </a:r>
          </a:p>
          <a:p>
            <a:r>
              <a:rPr lang="ru-RU" dirty="0" smtClean="0"/>
              <a:t>3. Если </a:t>
            </a:r>
            <a:r>
              <a:rPr lang="ru-RU" dirty="0" smtClean="0">
                <a:solidFill>
                  <a:srgbClr val="002060"/>
                </a:solidFill>
              </a:rPr>
              <a:t>х=0</a:t>
            </a:r>
            <a:r>
              <a:rPr lang="ru-RU" dirty="0" smtClean="0"/>
              <a:t>, то </a:t>
            </a:r>
            <a:r>
              <a:rPr lang="ru-RU" dirty="0" smtClean="0">
                <a:solidFill>
                  <a:srgbClr val="002060"/>
                </a:solidFill>
              </a:rPr>
              <a:t>у=0</a:t>
            </a:r>
            <a:r>
              <a:rPr lang="ru-RU" dirty="0" smtClean="0"/>
              <a:t>. Точка (0; 0)- вершина параболы.</a:t>
            </a:r>
          </a:p>
          <a:p>
            <a:r>
              <a:rPr lang="ru-RU" dirty="0" smtClean="0"/>
              <a:t>4. Противоположным значениям аргумента соответствует одно и то же значение функции, т.к. 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² = (- 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)².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10001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ПОЛЕТ СНАРЯДА, ВЫПУЩЕННОГО ИЗ ПУШКИ И ГАУБИЦЫ, ОПИСЫВАЕТ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парабола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4230700" cy="5857892"/>
          </a:xfrm>
        </p:spPr>
      </p:pic>
      <p:pic>
        <p:nvPicPr>
          <p:cNvPr id="5" name="Рисунок 4" descr="парабола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379302"/>
            <a:ext cx="5000628" cy="34786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57686" y="114298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ПАРАБОЛУ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/>
              <a:t>Вот она какая </a:t>
            </a:r>
            <a:r>
              <a:rPr lang="ru-RU" sz="8800" dirty="0" smtClean="0">
                <a:solidFill>
                  <a:srgbClr val="FF0000"/>
                </a:solidFill>
              </a:rPr>
              <a:t>парабола!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 hidden="1"/>
          <p:cNvSpPr>
            <a:spLocks noGrp="1" noChangeArrowheads="1"/>
          </p:cNvSpPr>
          <p:nvPr>
            <p:ph type="title" sz="quarter"/>
          </p:nvPr>
        </p:nvSpPr>
        <p:spPr>
          <a:xfrm>
            <a:off x="214283" y="0"/>
            <a:ext cx="8929718" cy="1071545"/>
          </a:xfrm>
        </p:spPr>
        <p:txBody>
          <a:bodyPr>
            <a:normAutofit/>
          </a:bodyPr>
          <a:lstStyle/>
          <a:p>
            <a:pPr algn="ctr"/>
            <a:endParaRPr lang="ru-RU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Номер слайда 8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AC6B0-3EEC-4EDE-AEF0-E1EE2F934C51}" type="slidenum">
              <a:rPr lang="ru-RU" altLang="en-US"/>
              <a:pPr/>
              <a:t>12</a:t>
            </a:fld>
            <a:endParaRPr lang="ru-RU" altLang="en-US"/>
          </a:p>
        </p:txBody>
      </p:sp>
      <p:pic>
        <p:nvPicPr>
          <p:cNvPr id="57351" name="Picture 7" descr="7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16"/>
            <a:ext cx="6858016" cy="6858016"/>
          </a:xfrm>
          <a:noFill/>
          <a:ln/>
        </p:spPr>
      </p:pic>
      <p:pic>
        <p:nvPicPr>
          <p:cNvPr id="57352" name="Picture 8" descr="220" hidden="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2910" y="7429528"/>
            <a:ext cx="5218112" cy="5218112"/>
          </a:xfrm>
          <a:noFill/>
          <a:ln/>
        </p:spPr>
      </p:pic>
      <p:pic>
        <p:nvPicPr>
          <p:cNvPr id="57355" name="Picture 11" descr="260" hidden="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7158" y="6858000"/>
            <a:ext cx="5218112" cy="5218112"/>
          </a:xfrm>
          <a:noFill/>
          <a:ln/>
        </p:spPr>
      </p:pic>
      <p:pic>
        <p:nvPicPr>
          <p:cNvPr id="57360" name="Picture 16" descr="убывание" hidden="1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57158" y="1071546"/>
            <a:ext cx="5218112" cy="5218112"/>
          </a:xfrm>
          <a:noFill/>
          <a:ln/>
        </p:spPr>
      </p:pic>
      <p:sp>
        <p:nvSpPr>
          <p:cNvPr id="57358" name="Text Box 14" hidden="1"/>
          <p:cNvSpPr txBox="1">
            <a:spLocks noChangeArrowheads="1"/>
          </p:cNvSpPr>
          <p:nvPr/>
        </p:nvSpPr>
        <p:spPr bwMode="auto">
          <a:xfrm>
            <a:off x="6208713" y="2967038"/>
            <a:ext cx="19637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</a:endParaRPr>
          </a:p>
        </p:txBody>
      </p:sp>
      <p:sp>
        <p:nvSpPr>
          <p:cNvPr id="57365" name="Text Box 21" hidden="1"/>
          <p:cNvSpPr txBox="1">
            <a:spLocks noChangeArrowheads="1"/>
          </p:cNvSpPr>
          <p:nvPr/>
        </p:nvSpPr>
        <p:spPr bwMode="auto">
          <a:xfrm>
            <a:off x="6064250" y="5054600"/>
            <a:ext cx="1892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</a:endParaRPr>
          </a:p>
        </p:txBody>
      </p:sp>
      <p:pic>
        <p:nvPicPr>
          <p:cNvPr id="57362" name="Picture 18" descr="возрастание" hidden="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6858000"/>
            <a:ext cx="7014654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35604" y="0"/>
            <a:ext cx="3508396" cy="550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ru-RU" sz="20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Arial Black" pitchFamily="34" charset="0"/>
              </a:rPr>
              <a:t>№501.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Пользуясь графиком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функции    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у=х</a:t>
            </a:r>
            <a:r>
              <a:rPr lang="ru-RU" sz="2000" b="1" i="1" dirty="0" smtClean="0">
                <a:solidFill>
                  <a:srgbClr val="002060"/>
                </a:solidFill>
              </a:rPr>
              <a:t>²,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найдите:</a:t>
            </a:r>
          </a:p>
          <a:p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а) значение функции,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 соответствующее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значению аргумента,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 равному  1,4;   - 2,6;    3,1</a:t>
            </a:r>
            <a:r>
              <a:rPr lang="ru-RU" b="1" i="1" dirty="0" smtClean="0"/>
              <a:t>.</a:t>
            </a:r>
          </a:p>
          <a:p>
            <a:endParaRPr lang="ru-RU" b="1" i="1" dirty="0" smtClean="0"/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б) значения аргумента,</a:t>
            </a:r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которых значение </a:t>
            </a:r>
          </a:p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функции равно   4,  равно   6.</a:t>
            </a:r>
          </a:p>
          <a:p>
            <a:endParaRPr lang="ru-RU" b="1" i="1" dirty="0" smtClean="0"/>
          </a:p>
          <a:p>
            <a:r>
              <a:rPr lang="ru-RU" b="1" i="1" dirty="0" smtClean="0">
                <a:solidFill>
                  <a:srgbClr val="008000"/>
                </a:solidFill>
              </a:rPr>
              <a:t>в) несколько значений </a:t>
            </a:r>
            <a:r>
              <a:rPr lang="ru-RU" b="1" i="1" dirty="0" err="1" smtClean="0">
                <a:solidFill>
                  <a:srgbClr val="008000"/>
                </a:solidFill>
              </a:rPr>
              <a:t>х</a:t>
            </a:r>
            <a:r>
              <a:rPr lang="ru-RU" b="1" i="1" dirty="0" smtClean="0">
                <a:solidFill>
                  <a:srgbClr val="008000"/>
                </a:solidFill>
              </a:rPr>
              <a:t>,</a:t>
            </a:r>
          </a:p>
          <a:p>
            <a:r>
              <a:rPr lang="ru-RU" b="1" i="1" dirty="0" smtClean="0">
                <a:solidFill>
                  <a:srgbClr val="008000"/>
                </a:solidFill>
              </a:rPr>
              <a:t>при которых значения </a:t>
            </a:r>
          </a:p>
          <a:p>
            <a:r>
              <a:rPr lang="ru-RU" b="1" i="1" dirty="0" smtClean="0">
                <a:solidFill>
                  <a:srgbClr val="008000"/>
                </a:solidFill>
              </a:rPr>
              <a:t>функции меньше 4, больше 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11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229600" cy="5715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000" dirty="0" smtClean="0">
                <a:solidFill>
                  <a:srgbClr val="C00000"/>
                </a:solidFill>
              </a:rPr>
              <a:t>Парабола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rgbClr val="7030A0"/>
                </a:solidFill>
              </a:rPr>
              <a:t>год   рождения: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350  год   до  н. э.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национальность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:    гречанка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слово «парабола»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произошло   от   слов 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«пара»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- рядом   и  </a:t>
            </a:r>
            <a:r>
              <a:rPr lang="ru-RU" sz="2800" dirty="0" smtClean="0">
                <a:solidFill>
                  <a:srgbClr val="7030A0"/>
                </a:solidFill>
              </a:rPr>
              <a:t>«</a:t>
            </a:r>
            <a:r>
              <a:rPr lang="ru-RU" sz="2800" dirty="0" err="1" smtClean="0">
                <a:solidFill>
                  <a:srgbClr val="7030A0"/>
                </a:solidFill>
              </a:rPr>
              <a:t>баллейн</a:t>
            </a:r>
            <a:r>
              <a:rPr lang="ru-RU" sz="2800" dirty="0" smtClean="0">
                <a:solidFill>
                  <a:srgbClr val="7030A0"/>
                </a:solidFill>
              </a:rPr>
              <a:t>»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-  бросать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715016"/>
            <a:ext cx="8458200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Гора Парабола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расположена в природном парке  «</a:t>
            </a:r>
            <a:r>
              <a:rPr lang="ru-RU" sz="2800" dirty="0" err="1" smtClean="0">
                <a:solidFill>
                  <a:srgbClr val="C00000"/>
                </a:solidFill>
              </a:rPr>
              <a:t>Ергаки</a:t>
            </a:r>
            <a:r>
              <a:rPr lang="ru-RU" sz="2800" dirty="0" smtClean="0">
                <a:solidFill>
                  <a:srgbClr val="C00000"/>
                </a:solidFill>
              </a:rPr>
              <a:t>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0_9016_e3f79d6c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85860"/>
            <a:ext cx="7429552" cy="5363970"/>
          </a:xfr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арабола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4714875" cy="6857999"/>
          </a:xfrm>
        </p:spPr>
      </p:pic>
      <p:pic>
        <p:nvPicPr>
          <p:cNvPr id="3" name="Рисунок 2" descr="0_5a46b_525716a3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0"/>
            <a:ext cx="4500561" cy="68580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35732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ВПЕРВЫЕ ФОРМОЙ РАДУГИ ЗАИНТЕРЕСОВАЛСЯ  </a:t>
            </a:r>
            <a:r>
              <a:rPr lang="ru-RU" sz="2400" dirty="0" smtClean="0">
                <a:solidFill>
                  <a:srgbClr val="C00000"/>
                </a:solidFill>
              </a:rPr>
              <a:t>р. Декарт</a:t>
            </a:r>
            <a:r>
              <a:rPr lang="ru-RU" sz="2400" dirty="0" smtClean="0"/>
              <a:t>. В книге «Метеоры» он дал  объяснение явлению радуги.</a:t>
            </a:r>
            <a:br>
              <a:rPr lang="ru-RU" sz="2400" dirty="0" smtClean="0"/>
            </a:br>
            <a:r>
              <a:rPr lang="ru-RU" sz="2400" dirty="0" smtClean="0"/>
              <a:t> Радуга имеет форму </a:t>
            </a:r>
            <a:r>
              <a:rPr lang="ru-RU" sz="2400" dirty="0" smtClean="0">
                <a:solidFill>
                  <a:srgbClr val="C00000"/>
                </a:solidFill>
              </a:rPr>
              <a:t>параболы</a:t>
            </a:r>
            <a:r>
              <a:rPr lang="ru-RU" sz="2000" dirty="0" smtClean="0">
                <a:solidFill>
                  <a:srgbClr val="C00000"/>
                </a:solidFill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парабола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14488"/>
            <a:ext cx="7945423" cy="489507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арабола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32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форма параболы используется при строении арок мостов и других сооружений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G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Поражают своей красотой и лёгкостью подвесные мосты. Мосты держатся на тросах, которые в натянутом виде изображены параболой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34d_40592ebe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Свойства параболы используются при строении мостов и других сооружений</a:t>
            </a:r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410</TotalTime>
  <Words>202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Свойства функции у=х²</vt:lpstr>
      <vt:lpstr>Слайд 2</vt:lpstr>
      <vt:lpstr>  Парабола  год   рождения:    350  год   до  н. э.  национальность:    гречанка  слово «парабола»   произошло   от   слов   «пара» - рядом   и  «баллейн»  -  бросать</vt:lpstr>
      <vt:lpstr>Гора Парабола расположена в природном парке  «Ергаки»</vt:lpstr>
      <vt:lpstr>Слайд 5</vt:lpstr>
      <vt:lpstr>ВПЕРВЫЕ ФОРМОЙ РАДУГИ ЗАИНТЕРЕСОВАЛСЯ  р. Декарт. В книге «Метеоры» он дал  объяснение явлению радуги.  Радуга имеет форму параболы.</vt:lpstr>
      <vt:lpstr>форма параболы используется при строении арок мостов и других сооружений</vt:lpstr>
      <vt:lpstr>Поражают своей красотой и лёгкостью подвесные мосты. Мосты держатся на тросах, которые в натянутом виде изображены параболой</vt:lpstr>
      <vt:lpstr>Свойства параболы используются при строении мостов и других сооружений</vt:lpstr>
      <vt:lpstr>ПОЛЕТ СНАРЯДА, ВЫПУЩЕННОГО ИЗ ПУШКИ И ГАУБИЦЫ, ОПИСЫВАЕТ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Парабола  год рождения: 350 год до н.э.  национальность: гречанка  слово «парабола» произошло от слов   «пара» - рядом и «баллейн» - бросать</dc:title>
  <dc:creator>Лейла</dc:creator>
  <cp:lastModifiedBy>Лейла</cp:lastModifiedBy>
  <cp:revision>32</cp:revision>
  <dcterms:created xsi:type="dcterms:W3CDTF">2011-11-25T04:11:55Z</dcterms:created>
  <dcterms:modified xsi:type="dcterms:W3CDTF">2011-12-06T10:42:34Z</dcterms:modified>
</cp:coreProperties>
</file>