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6" r:id="rId5"/>
    <p:sldId id="267" r:id="rId6"/>
    <p:sldId id="268" r:id="rId7"/>
    <p:sldId id="263" r:id="rId8"/>
    <p:sldId id="264" r:id="rId9"/>
    <p:sldId id="260" r:id="rId10"/>
    <p:sldId id="265" r:id="rId11"/>
    <p:sldId id="269" r:id="rId12"/>
    <p:sldId id="270"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F545E4DB-7A49-47DC-89A3-283AFA855452}" type="datetimeFigureOut">
              <a:rPr lang="ru-RU" smtClean="0"/>
              <a:t>05.02.2012</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91D79D4-C9E6-41B0-9A14-625DE4A92FA1}"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45E4DB-7A49-47DC-89A3-283AFA855452}" type="datetimeFigureOut">
              <a:rPr lang="ru-RU" smtClean="0"/>
              <a:t>05.02.2012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1D79D4-C9E6-41B0-9A14-625DE4A92FA1}"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545E4DB-7A49-47DC-89A3-283AFA855452}" type="datetimeFigureOut">
              <a:rPr lang="ru-RU" smtClean="0"/>
              <a:t>05.02.2012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1D79D4-C9E6-41B0-9A14-625DE4A92FA1}"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545E4DB-7A49-47DC-89A3-283AFA855452}" type="datetimeFigureOut">
              <a:rPr lang="ru-RU" smtClean="0"/>
              <a:t>05.02.2012</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91D79D4-C9E6-41B0-9A14-625DE4A92FA1}"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F545E4DB-7A49-47DC-89A3-283AFA855452}" type="datetimeFigureOut">
              <a:rPr lang="ru-RU" smtClean="0"/>
              <a:t>05.02.2012</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91D79D4-C9E6-41B0-9A14-625DE4A92FA1}"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F545E4DB-7A49-47DC-89A3-283AFA855452}" type="datetimeFigureOut">
              <a:rPr lang="ru-RU" smtClean="0"/>
              <a:t>05.02.2012</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91D79D4-C9E6-41B0-9A14-625DE4A92FA1}"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F545E4DB-7A49-47DC-89A3-283AFA855452}" type="datetimeFigureOut">
              <a:rPr lang="ru-RU" smtClean="0"/>
              <a:t>05.02.2012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91D79D4-C9E6-41B0-9A14-625DE4A92FA1}"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545E4DB-7A49-47DC-89A3-283AFA855452}" type="datetimeFigureOut">
              <a:rPr lang="ru-RU" smtClean="0"/>
              <a:t>05.02.2012</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1D79D4-C9E6-41B0-9A14-625DE4A92FA1}"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F545E4DB-7A49-47DC-89A3-283AFA855452}" type="datetimeFigureOut">
              <a:rPr lang="ru-RU" smtClean="0"/>
              <a:t>05.02.2012</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1D79D4-C9E6-41B0-9A14-625DE4A92FA1}"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F545E4DB-7A49-47DC-89A3-283AFA855452}" type="datetimeFigureOut">
              <a:rPr lang="ru-RU" smtClean="0"/>
              <a:t>05.02.2012</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1D79D4-C9E6-41B0-9A14-625DE4A92FA1}"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F545E4DB-7A49-47DC-89A3-283AFA855452}" type="datetimeFigureOut">
              <a:rPr lang="ru-RU" smtClean="0"/>
              <a:t>05.02.2012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91D79D4-C9E6-41B0-9A14-625DE4A92FA1}"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545E4DB-7A49-47DC-89A3-283AFA855452}" type="datetimeFigureOut">
              <a:rPr lang="ru-RU" smtClean="0"/>
              <a:t>05.02.2012</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91D79D4-C9E6-41B0-9A14-625DE4A92FA1}"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533400"/>
            <a:ext cx="4661516" cy="2391544"/>
          </a:xfrm>
        </p:spPr>
        <p:txBody>
          <a:bodyPr>
            <a:normAutofit fontScale="90000"/>
          </a:bodyPr>
          <a:lstStyle/>
          <a:p>
            <a:r>
              <a:rPr lang="ru-RU" dirty="0" smtClean="0">
                <a:solidFill>
                  <a:srgbClr val="002060"/>
                </a:solidFill>
              </a:rPr>
              <a:t>Вставьте пропущенное число:</a:t>
            </a:r>
            <a:r>
              <a:rPr lang="ru-RU" dirty="0" smtClean="0">
                <a:solidFill>
                  <a:srgbClr val="002060"/>
                </a:solidFill>
              </a:rPr>
              <a:t/>
            </a:r>
            <a:br>
              <a:rPr lang="ru-RU" dirty="0" smtClean="0">
                <a:solidFill>
                  <a:srgbClr val="002060"/>
                </a:solidFill>
              </a:rPr>
            </a:br>
            <a:r>
              <a:rPr lang="ru-RU" dirty="0" smtClean="0"/>
              <a:t/>
            </a:r>
            <a:br>
              <a:rPr lang="ru-RU" dirty="0" smtClean="0"/>
            </a:br>
            <a:r>
              <a:rPr lang="ru-RU" dirty="0" smtClean="0"/>
              <a:t/>
            </a:r>
            <a:br>
              <a:rPr lang="ru-RU" dirty="0" smtClean="0"/>
            </a:br>
            <a:endParaRPr lang="ru-RU" dirty="0"/>
          </a:p>
        </p:txBody>
      </p:sp>
      <p:sp>
        <p:nvSpPr>
          <p:cNvPr id="3" name="Подзаголовок 2"/>
          <p:cNvSpPr>
            <a:spLocks noGrp="1"/>
          </p:cNvSpPr>
          <p:nvPr>
            <p:ph type="subTitle" idx="1"/>
          </p:nvPr>
        </p:nvSpPr>
        <p:spPr>
          <a:xfrm>
            <a:off x="683568" y="2204864"/>
            <a:ext cx="7344816" cy="3096344"/>
          </a:xfrm>
        </p:spPr>
        <p:txBody>
          <a:bodyPr>
            <a:normAutofit/>
          </a:bodyPr>
          <a:lstStyle/>
          <a:p>
            <a:r>
              <a:rPr lang="ru-RU" dirty="0" smtClean="0"/>
              <a:t/>
            </a:r>
            <a:br>
              <a:rPr lang="ru-RU" dirty="0" smtClean="0"/>
            </a:br>
            <a:r>
              <a:rPr lang="ru-RU" sz="4800" dirty="0" smtClean="0">
                <a:solidFill>
                  <a:srgbClr val="C00000"/>
                </a:solidFill>
              </a:rPr>
              <a:t>1) 18, 21, 24, 27?</a:t>
            </a:r>
            <a:br>
              <a:rPr lang="ru-RU" sz="4800" dirty="0" smtClean="0">
                <a:solidFill>
                  <a:srgbClr val="C00000"/>
                </a:solidFill>
              </a:rPr>
            </a:br>
            <a:r>
              <a:rPr lang="ru-RU" sz="4800" dirty="0" smtClean="0">
                <a:solidFill>
                  <a:srgbClr val="C00000"/>
                </a:solidFill>
              </a:rPr>
              <a:t>2) 2,?, 6, 8,10…   </a:t>
            </a:r>
            <a:br>
              <a:rPr lang="ru-RU" sz="4800" dirty="0" smtClean="0">
                <a:solidFill>
                  <a:srgbClr val="C00000"/>
                </a:solidFill>
              </a:rPr>
            </a:br>
            <a:r>
              <a:rPr lang="ru-RU" sz="4800" dirty="0" smtClean="0">
                <a:solidFill>
                  <a:srgbClr val="C00000"/>
                </a:solidFill>
              </a:rPr>
              <a:t> 3) 1, 3, 9, 27,?,…</a:t>
            </a:r>
            <a:endParaRPr lang="ru-RU" sz="48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261088"/>
          </a:xfrm>
        </p:spPr>
        <p:txBody>
          <a:bodyPr>
            <a:normAutofit/>
          </a:bodyPr>
          <a:lstStyle/>
          <a:p>
            <a:endParaRPr lang="ru-RU" sz="2400" dirty="0">
              <a:solidFill>
                <a:srgbClr val="C00000"/>
              </a:solidFill>
            </a:endParaRPr>
          </a:p>
        </p:txBody>
      </p:sp>
      <p:sp>
        <p:nvSpPr>
          <p:cNvPr id="3" name="Содержимое 2"/>
          <p:cNvSpPr>
            <a:spLocks noGrp="1"/>
          </p:cNvSpPr>
          <p:nvPr>
            <p:ph idx="1"/>
          </p:nvPr>
        </p:nvSpPr>
        <p:spPr>
          <a:xfrm>
            <a:off x="457200" y="260648"/>
            <a:ext cx="7239000" cy="4824536"/>
          </a:xfrm>
        </p:spPr>
        <p:txBody>
          <a:bodyPr>
            <a:normAutofit/>
          </a:bodyPr>
          <a:lstStyle/>
          <a:p>
            <a:r>
              <a:rPr lang="ru-RU" sz="2400" b="1" dirty="0" smtClean="0">
                <a:solidFill>
                  <a:srgbClr val="C00000"/>
                </a:solidFill>
                <a:cs typeface="Aharoni" pitchFamily="2" charset="-79"/>
              </a:rPr>
              <a:t>•5 июля - 12960000 самок кладут по 120 яиц; в июле - выходит 1555200000 мух, среди них 777600000 самок; </a:t>
            </a:r>
            <a:br>
              <a:rPr lang="ru-RU" sz="2400" b="1" dirty="0" smtClean="0">
                <a:solidFill>
                  <a:srgbClr val="C00000"/>
                </a:solidFill>
                <a:cs typeface="Aharoni" pitchFamily="2" charset="-79"/>
              </a:rPr>
            </a:br>
            <a:r>
              <a:rPr lang="ru-RU" sz="2400" b="1" dirty="0" smtClean="0">
                <a:solidFill>
                  <a:srgbClr val="C00000"/>
                </a:solidFill>
                <a:cs typeface="Aharoni" pitchFamily="2" charset="-79"/>
              </a:rPr>
              <a:t>•25 июля - выходит 93312000000 мух, среди них 46656000000 самок; </a:t>
            </a:r>
            <a:br>
              <a:rPr lang="ru-RU" sz="2400" b="1" dirty="0" smtClean="0">
                <a:solidFill>
                  <a:srgbClr val="C00000"/>
                </a:solidFill>
                <a:cs typeface="Aharoni" pitchFamily="2" charset="-79"/>
              </a:rPr>
            </a:br>
            <a:r>
              <a:rPr lang="ru-RU" sz="2400" b="1" dirty="0" smtClean="0">
                <a:solidFill>
                  <a:srgbClr val="C00000"/>
                </a:solidFill>
                <a:cs typeface="Aharoni" pitchFamily="2" charset="-79"/>
              </a:rPr>
              <a:t>•13 августа - выходит 5598720000000 мух, среди них 2799360000000 самок; </a:t>
            </a:r>
            <a:br>
              <a:rPr lang="ru-RU" sz="2400" b="1" dirty="0" smtClean="0">
                <a:solidFill>
                  <a:srgbClr val="C00000"/>
                </a:solidFill>
                <a:cs typeface="Aharoni" pitchFamily="2" charset="-79"/>
              </a:rPr>
            </a:br>
            <a:r>
              <a:rPr lang="ru-RU" sz="2400" b="1" dirty="0" smtClean="0">
                <a:solidFill>
                  <a:srgbClr val="C00000"/>
                </a:solidFill>
                <a:cs typeface="Aharoni" pitchFamily="2" charset="-79"/>
              </a:rPr>
              <a:t>•1 сентября - выходит 355923200000000 мух.</a:t>
            </a:r>
            <a:endParaRPr lang="ru-RU" sz="2400" b="1" dirty="0">
              <a:solidFill>
                <a:srgbClr val="C00000"/>
              </a:solidFill>
              <a:cs typeface="Aharoni" pitchFamily="2" charset="-79"/>
            </a:endParaRPr>
          </a:p>
        </p:txBody>
      </p:sp>
      <p:sp>
        <p:nvSpPr>
          <p:cNvPr id="4" name="Прямоугольник 3"/>
          <p:cNvSpPr/>
          <p:nvPr/>
        </p:nvSpPr>
        <p:spPr>
          <a:xfrm>
            <a:off x="539552" y="3861049"/>
            <a:ext cx="7272808" cy="2554545"/>
          </a:xfrm>
          <a:prstGeom prst="rect">
            <a:avLst/>
          </a:prstGeom>
        </p:spPr>
        <p:txBody>
          <a:bodyPr wrap="square">
            <a:spAutoFit/>
          </a:bodyPr>
          <a:lstStyle/>
          <a:p>
            <a:r>
              <a:rPr lang="ru-RU" sz="2000" b="1" dirty="0" smtClean="0"/>
              <a:t>Чтобы яснее представить себе эту огромную массу мух, которые при беспрепятственном размножении могли бы в течение одного лета народиться от одной пары, вообразим, что они выстроены в прямую линию, одна около другой. Так как длина мухи 5 мм, то все эти мухи вытянулись бы на 2500 млн. км - в 18 раз больше, чем расстояние от Земли до Солнца (т. е. примерно, как от Земли до далекой планеты Уран)...</a:t>
            </a:r>
            <a:endParaRPr lang="ru-RU" sz="20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Сколько же может получиться маков из одной маковой головки?</a:t>
            </a:r>
            <a:endParaRPr lang="ru-RU"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251520" y="1412776"/>
            <a:ext cx="3333750" cy="2505075"/>
          </a:xfrm>
          <a:prstGeom prst="rect">
            <a:avLst/>
          </a:prstGeom>
          <a:noFill/>
          <a:ln w="9525">
            <a:noFill/>
            <a:miter lim="800000"/>
            <a:headEnd/>
            <a:tailEnd/>
          </a:ln>
        </p:spPr>
      </p:pic>
      <p:sp>
        <p:nvSpPr>
          <p:cNvPr id="5" name="Прямоугольник 4"/>
          <p:cNvSpPr/>
          <p:nvPr/>
        </p:nvSpPr>
        <p:spPr>
          <a:xfrm>
            <a:off x="3851920" y="1700808"/>
            <a:ext cx="4572000" cy="1569660"/>
          </a:xfrm>
          <a:prstGeom prst="rect">
            <a:avLst/>
          </a:prstGeom>
        </p:spPr>
        <p:txBody>
          <a:bodyPr>
            <a:spAutoFit/>
          </a:bodyPr>
          <a:lstStyle/>
          <a:p>
            <a:r>
              <a:rPr lang="ru-RU" sz="2400" dirty="0" smtClean="0"/>
              <a:t>Оказывается, одна головка мака содержит (круглым числом) 3000 зернышек. Что отсюда следует? </a:t>
            </a:r>
            <a:endParaRPr lang="ru-RU" sz="2400" dirty="0"/>
          </a:p>
        </p:txBody>
      </p:sp>
      <p:sp>
        <p:nvSpPr>
          <p:cNvPr id="6" name="Прямоугольник 5"/>
          <p:cNvSpPr/>
          <p:nvPr/>
        </p:nvSpPr>
        <p:spPr>
          <a:xfrm>
            <a:off x="539552" y="4437112"/>
            <a:ext cx="7776864" cy="1569660"/>
          </a:xfrm>
          <a:prstGeom prst="rect">
            <a:avLst/>
          </a:prstGeom>
        </p:spPr>
        <p:txBody>
          <a:bodyPr wrap="square">
            <a:spAutoFit/>
          </a:bodyPr>
          <a:lstStyle/>
          <a:p>
            <a:r>
              <a:rPr lang="ru-RU" sz="2400" dirty="0" smtClean="0"/>
              <a:t>То, что будь вокруг нашего макового растения достаточная площадь подходящей земли, каждое упавшее зернышко дало бы росток, и будущим летом на этом месте выросло бы уже 3000 маков. </a:t>
            </a:r>
            <a:endParaRPr lang="ru-RU"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Проросши, семена каждой головки дадут 3000 новых </a:t>
            </a:r>
            <a:r>
              <a:rPr lang="ru-RU" dirty="0" smtClean="0"/>
              <a:t>растений</a:t>
            </a:r>
            <a:r>
              <a:rPr lang="ru-RU" dirty="0" smtClean="0"/>
              <a:t>.</a:t>
            </a:r>
            <a:endParaRPr lang="ru-RU" dirty="0"/>
          </a:p>
        </p:txBody>
      </p:sp>
      <p:sp>
        <p:nvSpPr>
          <p:cNvPr id="3" name="Содержимое 2"/>
          <p:cNvSpPr>
            <a:spLocks noGrp="1"/>
          </p:cNvSpPr>
          <p:nvPr>
            <p:ph idx="1"/>
          </p:nvPr>
        </p:nvSpPr>
        <p:spPr/>
        <p:txBody>
          <a:bodyPr>
            <a:normAutofit/>
          </a:bodyPr>
          <a:lstStyle/>
          <a:p>
            <a:r>
              <a:rPr lang="ru-RU" dirty="0" smtClean="0"/>
              <a:t>на второй год у нас будет уже не менее 3000 × 3000 = 9000000 растений</a:t>
            </a:r>
            <a:r>
              <a:rPr lang="ru-RU" dirty="0" smtClean="0"/>
              <a:t>.</a:t>
            </a:r>
          </a:p>
          <a:p>
            <a:r>
              <a:rPr lang="ru-RU" dirty="0" smtClean="0"/>
              <a:t> на третий год -</a:t>
            </a:r>
            <a:r>
              <a:rPr lang="ru-RU" dirty="0" smtClean="0"/>
              <a:t> </a:t>
            </a:r>
            <a:r>
              <a:rPr lang="ru-RU" dirty="0" smtClean="0"/>
              <a:t>9000000 × 3000 = </a:t>
            </a:r>
            <a:r>
              <a:rPr lang="ru-RU" dirty="0" smtClean="0"/>
              <a:t>27000000000</a:t>
            </a:r>
          </a:p>
          <a:p>
            <a:r>
              <a:rPr lang="ru-RU" dirty="0" smtClean="0"/>
              <a:t>на </a:t>
            </a:r>
            <a:r>
              <a:rPr lang="ru-RU" dirty="0" smtClean="0"/>
              <a:t>четвертый год </a:t>
            </a:r>
            <a:r>
              <a:rPr lang="ru-RU" dirty="0" smtClean="0"/>
              <a:t>-27000000000 </a:t>
            </a:r>
            <a:r>
              <a:rPr lang="ru-RU" dirty="0" smtClean="0"/>
              <a:t>× 3000 = 81000000000000. </a:t>
            </a:r>
            <a:endParaRPr lang="ru-RU" dirty="0" smtClean="0"/>
          </a:p>
          <a:p>
            <a:r>
              <a:rPr lang="ru-RU" dirty="0" smtClean="0"/>
              <a:t>На </a:t>
            </a:r>
            <a:r>
              <a:rPr lang="ru-RU" dirty="0" smtClean="0"/>
              <a:t>пятый год - </a:t>
            </a:r>
            <a:r>
              <a:rPr lang="ru-RU" dirty="0" smtClean="0"/>
              <a:t>81000000000000 × 3000 = 243000000000000000.</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5" name="Содержимое 4"/>
          <p:cNvSpPr>
            <a:spLocks noGrp="1"/>
          </p:cNvSpPr>
          <p:nvPr>
            <p:ph idx="1"/>
          </p:nvPr>
        </p:nvSpPr>
        <p:spPr>
          <a:xfrm>
            <a:off x="304800" y="908720"/>
            <a:ext cx="8686800" cy="5171405"/>
          </a:xfrm>
        </p:spPr>
        <p:txBody>
          <a:bodyPr/>
          <a:lstStyle/>
          <a:p>
            <a:r>
              <a:rPr lang="ru-RU" b="1" dirty="0" smtClean="0">
                <a:solidFill>
                  <a:srgbClr val="C00000"/>
                </a:solidFill>
              </a:rPr>
              <a:t>Геометрической прогрессией </a:t>
            </a:r>
            <a:r>
              <a:rPr lang="ru-RU" i="1" dirty="0" smtClean="0">
                <a:solidFill>
                  <a:srgbClr val="002060"/>
                </a:solidFill>
              </a:rPr>
              <a:t>называется такая числовая последовательность, в которой первый член отличен от нуля, а каждый из последующих равен предыдущему, умноженному на некоторое постоянное число, отличное от нуля.</a:t>
            </a:r>
            <a:endParaRPr lang="ru-RU" i="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dirty="0" smtClean="0"/>
              <a:t>Выпишите </a:t>
            </a:r>
            <a:r>
              <a:rPr lang="ru-RU" dirty="0" smtClean="0"/>
              <a:t>последовательность, соответствующую условию задачи</a:t>
            </a:r>
            <a:endParaRPr lang="ru-RU" dirty="0"/>
          </a:p>
        </p:txBody>
      </p:sp>
      <p:sp>
        <p:nvSpPr>
          <p:cNvPr id="5" name="Содержимое 4"/>
          <p:cNvSpPr>
            <a:spLocks noGrp="1"/>
          </p:cNvSpPr>
          <p:nvPr>
            <p:ph idx="1"/>
          </p:nvPr>
        </p:nvSpPr>
        <p:spPr/>
        <p:txBody>
          <a:bodyPr/>
          <a:lstStyle/>
          <a:p>
            <a:r>
              <a:rPr lang="ru-RU" dirty="0" smtClean="0">
                <a:solidFill>
                  <a:srgbClr val="C00000"/>
                </a:solidFill>
              </a:rPr>
              <a:t>(Физика</a:t>
            </a:r>
            <a:r>
              <a:rPr lang="ru-RU" dirty="0" smtClean="0">
                <a:solidFill>
                  <a:srgbClr val="C00000"/>
                </a:solidFill>
              </a:rPr>
              <a:t>)</a:t>
            </a:r>
          </a:p>
          <a:p>
            <a:r>
              <a:rPr lang="ru-RU" dirty="0" smtClean="0">
                <a:solidFill>
                  <a:srgbClr val="C00000"/>
                </a:solidFill>
              </a:rPr>
              <a:t> </a:t>
            </a:r>
            <a:r>
              <a:rPr lang="ru-RU" dirty="0" smtClean="0">
                <a:solidFill>
                  <a:srgbClr val="002060"/>
                </a:solidFill>
              </a:rPr>
              <a:t>Имеется радиоактивное вещество массой 256г, масса которого за сутки уменьшается вдвое</a:t>
            </a:r>
            <a:r>
              <a:rPr lang="ru-RU" dirty="0" smtClean="0">
                <a:solidFill>
                  <a:srgbClr val="002060"/>
                </a:solidFill>
              </a:rPr>
              <a:t>.</a:t>
            </a:r>
          </a:p>
          <a:p>
            <a:r>
              <a:rPr lang="ru-RU" dirty="0" smtClean="0">
                <a:solidFill>
                  <a:srgbClr val="002060"/>
                </a:solidFill>
              </a:rPr>
              <a:t> </a:t>
            </a:r>
            <a:r>
              <a:rPr lang="ru-RU" dirty="0" smtClean="0">
                <a:solidFill>
                  <a:srgbClr val="002060"/>
                </a:solidFill>
              </a:rPr>
              <a:t>Какова станет масса вещества на вторые сутки? </a:t>
            </a:r>
            <a:endParaRPr lang="ru-RU" dirty="0" smtClean="0">
              <a:solidFill>
                <a:srgbClr val="002060"/>
              </a:solidFill>
            </a:endParaRPr>
          </a:p>
          <a:p>
            <a:r>
              <a:rPr lang="ru-RU" dirty="0" smtClean="0">
                <a:solidFill>
                  <a:srgbClr val="002060"/>
                </a:solidFill>
              </a:rPr>
              <a:t>На </a:t>
            </a:r>
            <a:r>
              <a:rPr lang="ru-RU" dirty="0" smtClean="0">
                <a:solidFill>
                  <a:srgbClr val="002060"/>
                </a:solidFill>
              </a:rPr>
              <a:t>третьи? </a:t>
            </a:r>
            <a:endParaRPr lang="ru-RU" dirty="0" smtClean="0">
              <a:solidFill>
                <a:srgbClr val="002060"/>
              </a:solidFill>
            </a:endParaRPr>
          </a:p>
          <a:p>
            <a:r>
              <a:rPr lang="ru-RU" dirty="0" smtClean="0">
                <a:solidFill>
                  <a:srgbClr val="002060"/>
                </a:solidFill>
              </a:rPr>
              <a:t>На </a:t>
            </a:r>
            <a:r>
              <a:rPr lang="ru-RU" dirty="0" smtClean="0">
                <a:solidFill>
                  <a:srgbClr val="002060"/>
                </a:solidFill>
              </a:rPr>
              <a:t>пятые? </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Выпишите последовательность, соответствующую условию задачи</a:t>
            </a:r>
            <a:endParaRPr lang="ru-RU" dirty="0"/>
          </a:p>
        </p:txBody>
      </p:sp>
      <p:sp>
        <p:nvSpPr>
          <p:cNvPr id="3" name="Содержимое 2"/>
          <p:cNvSpPr>
            <a:spLocks noGrp="1"/>
          </p:cNvSpPr>
          <p:nvPr>
            <p:ph idx="1"/>
          </p:nvPr>
        </p:nvSpPr>
        <p:spPr/>
        <p:txBody>
          <a:bodyPr/>
          <a:lstStyle/>
          <a:p>
            <a:r>
              <a:rPr lang="ru-RU" dirty="0" smtClean="0">
                <a:solidFill>
                  <a:srgbClr val="C00000"/>
                </a:solidFill>
              </a:rPr>
              <a:t> (Биология) </a:t>
            </a:r>
            <a:endParaRPr lang="ru-RU" dirty="0" smtClean="0">
              <a:solidFill>
                <a:srgbClr val="C00000"/>
              </a:solidFill>
            </a:endParaRPr>
          </a:p>
          <a:p>
            <a:r>
              <a:rPr lang="ru-RU" dirty="0" smtClean="0">
                <a:solidFill>
                  <a:srgbClr val="002060"/>
                </a:solidFill>
              </a:rPr>
              <a:t>Бактерия </a:t>
            </a:r>
            <a:r>
              <a:rPr lang="ru-RU" dirty="0" smtClean="0">
                <a:solidFill>
                  <a:srgbClr val="002060"/>
                </a:solidFill>
              </a:rPr>
              <a:t>за 1 секунду делится на три. Сколько бактерий будет в пробирке через 5 секунд?</a:t>
            </a:r>
            <a:endParaRPr lang="ru-RU"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457200"/>
            <a:ext cx="8686800" cy="235496"/>
          </a:xfrm>
        </p:spPr>
        <p:txBody>
          <a:bodyPr>
            <a:normAutofit fontScale="90000"/>
          </a:bodyPr>
          <a:lstStyle/>
          <a:p>
            <a:r>
              <a:rPr lang="ru-RU" dirty="0" smtClean="0"/>
              <a:t>Найти знаменатель:</a:t>
            </a:r>
            <a:endParaRPr lang="ru-RU" dirty="0"/>
          </a:p>
        </p:txBody>
      </p:sp>
      <p:sp>
        <p:nvSpPr>
          <p:cNvPr id="5" name="Прямоугольник 4"/>
          <p:cNvSpPr/>
          <p:nvPr/>
        </p:nvSpPr>
        <p:spPr>
          <a:xfrm>
            <a:off x="611560" y="1556792"/>
            <a:ext cx="7272808" cy="584775"/>
          </a:xfrm>
          <a:prstGeom prst="rect">
            <a:avLst/>
          </a:prstGeom>
        </p:spPr>
        <p:txBody>
          <a:bodyPr wrap="square">
            <a:spAutoFit/>
          </a:bodyPr>
          <a:lstStyle/>
          <a:p>
            <a:r>
              <a:rPr lang="ru-RU" sz="3200" dirty="0" smtClean="0"/>
              <a:t>2; 6; 18; 54 ;…</a:t>
            </a:r>
            <a:endParaRPr lang="ru-RU" sz="3200" dirty="0"/>
          </a:p>
        </p:txBody>
      </p:sp>
      <p:sp>
        <p:nvSpPr>
          <p:cNvPr id="6" name="Прямоугольник 5"/>
          <p:cNvSpPr/>
          <p:nvPr/>
        </p:nvSpPr>
        <p:spPr>
          <a:xfrm>
            <a:off x="755576" y="4509120"/>
            <a:ext cx="3060199" cy="584775"/>
          </a:xfrm>
          <a:prstGeom prst="rect">
            <a:avLst/>
          </a:prstGeom>
        </p:spPr>
        <p:txBody>
          <a:bodyPr wrap="square">
            <a:spAutoFit/>
          </a:bodyPr>
          <a:lstStyle/>
          <a:p>
            <a:r>
              <a:rPr lang="ru-RU" sz="3200" dirty="0" smtClean="0"/>
              <a:t>5; - 5; 5; - 5 ;…</a:t>
            </a:r>
            <a:endParaRPr lang="ru-RU" sz="3200" dirty="0"/>
          </a:p>
        </p:txBody>
      </p:sp>
      <p:pic>
        <p:nvPicPr>
          <p:cNvPr id="7171" name="Picture 3"/>
          <p:cNvPicPr>
            <a:picLocks noGrp="1" noChangeAspect="1" noChangeArrowheads="1"/>
          </p:cNvPicPr>
          <p:nvPr>
            <p:ph idx="1"/>
          </p:nvPr>
        </p:nvPicPr>
        <p:blipFill>
          <a:blip r:embed="rId2" cstate="print"/>
          <a:srcRect/>
          <a:stretch>
            <a:fillRect/>
          </a:stretch>
        </p:blipFill>
        <p:spPr bwMode="auto">
          <a:xfrm>
            <a:off x="611560" y="2708920"/>
            <a:ext cx="3384376" cy="1110605"/>
          </a:xfrm>
          <a:prstGeom prst="rect">
            <a:avLst/>
          </a:prstGeom>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lnSpcReduction="10000"/>
          </a:bodyPr>
          <a:lstStyle/>
          <a:p>
            <a:r>
              <a:rPr lang="ru-RU" sz="6000" b="1" dirty="0" smtClean="0">
                <a:solidFill>
                  <a:srgbClr val="C00000"/>
                </a:solidFill>
              </a:rPr>
              <a:t>Это интересно</a:t>
            </a:r>
          </a:p>
          <a:p>
            <a:r>
              <a:rPr lang="ru-RU" sz="6000" b="1" dirty="0" smtClean="0">
                <a:solidFill>
                  <a:srgbClr val="C00000"/>
                </a:solidFill>
              </a:rPr>
              <a:t>Какие явления в природе напоминают геометрическую прогрессию?</a:t>
            </a:r>
            <a:endParaRPr lang="ru-RU" sz="6000" b="1" dirty="0">
              <a:solidFill>
                <a:srgbClr val="C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084640" cy="1512168"/>
          </a:xfrm>
        </p:spPr>
        <p:txBody>
          <a:bodyPr>
            <a:normAutofit fontScale="90000"/>
          </a:bodyPr>
          <a:lstStyle/>
          <a:p>
            <a:r>
              <a:rPr lang="ru-RU" dirty="0" smtClean="0">
                <a:solidFill>
                  <a:srgbClr val="C00000"/>
                </a:solidFill>
              </a:rPr>
              <a:t>Как быстро размножается всем известная комнатная муха?</a:t>
            </a:r>
            <a:endParaRPr lang="ru-RU" dirty="0">
              <a:solidFill>
                <a:srgbClr val="C00000"/>
              </a:solidFill>
            </a:endParaRPr>
          </a:p>
        </p:txBody>
      </p:sp>
      <p:sp>
        <p:nvSpPr>
          <p:cNvPr id="3" name="Содержимое 2"/>
          <p:cNvSpPr>
            <a:spLocks noGrp="1"/>
          </p:cNvSpPr>
          <p:nvPr>
            <p:ph idx="1"/>
          </p:nvPr>
        </p:nvSpPr>
        <p:spPr>
          <a:xfrm>
            <a:off x="3563888" y="1700808"/>
            <a:ext cx="4392488" cy="5157192"/>
          </a:xfrm>
        </p:spPr>
        <p:txBody>
          <a:bodyPr>
            <a:normAutofit fontScale="85000" lnSpcReduction="10000"/>
          </a:bodyPr>
          <a:lstStyle/>
          <a:p>
            <a:r>
              <a:rPr lang="ru-RU" dirty="0" smtClean="0"/>
              <a:t>По наблюдениям Карла Линнея: потомство пары мух съест мёртвую лошадь также скоро как лев”. Девятое поколение одной пары мух наполнило бы куб, сторона которого равна 140 км, или же составило бы нить, которой можно опоясать земной шар 40 млрд. раз.</a:t>
            </a:r>
            <a:endParaRPr lang="ru-RU" dirty="0"/>
          </a:p>
        </p:txBody>
      </p:sp>
      <p:pic>
        <p:nvPicPr>
          <p:cNvPr id="4098" name="Picture 2"/>
          <p:cNvPicPr>
            <a:picLocks noChangeAspect="1" noChangeArrowheads="1"/>
          </p:cNvPicPr>
          <p:nvPr/>
        </p:nvPicPr>
        <p:blipFill>
          <a:blip r:embed="rId2" cstate="print"/>
          <a:srcRect/>
          <a:stretch>
            <a:fillRect/>
          </a:stretch>
        </p:blipFill>
        <p:spPr bwMode="auto">
          <a:xfrm>
            <a:off x="0" y="1988840"/>
            <a:ext cx="3131840" cy="2857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20688"/>
            <a:ext cx="7239000" cy="2880320"/>
          </a:xfrm>
        </p:spPr>
        <p:txBody>
          <a:bodyPr>
            <a:normAutofit fontScale="90000"/>
          </a:bodyPr>
          <a:lstStyle/>
          <a:p>
            <a:r>
              <a:rPr lang="ru-RU" sz="2400" dirty="0" smtClean="0">
                <a:solidFill>
                  <a:srgbClr val="C00000"/>
                </a:solidFill>
              </a:rPr>
              <a:t>Пусть каждая муха откладывает 120 яичек и пусть в течение лета успевает появиться 7 поколений мух, половина которых - самки. За начало первой кладки примем 15 апреля и будем считать, что муха-самка в 20 дней вырастает настолько, что сама откладывает яйца. Тогда размножение будет происходить так:</a:t>
            </a:r>
            <a:endParaRPr lang="ru-RU" sz="2400" dirty="0">
              <a:solidFill>
                <a:srgbClr val="C00000"/>
              </a:solidFill>
            </a:endParaRPr>
          </a:p>
        </p:txBody>
      </p:sp>
      <p:pic>
        <p:nvPicPr>
          <p:cNvPr id="5122" name="Picture 2"/>
          <p:cNvPicPr>
            <a:picLocks noGrp="1" noChangeAspect="1" noChangeArrowheads="1"/>
          </p:cNvPicPr>
          <p:nvPr>
            <p:ph idx="1"/>
          </p:nvPr>
        </p:nvPicPr>
        <p:blipFill>
          <a:blip r:embed="rId2" cstate="print"/>
          <a:srcRect/>
          <a:stretch>
            <a:fillRect/>
          </a:stretch>
        </p:blipFill>
        <p:spPr bwMode="auto">
          <a:xfrm>
            <a:off x="0" y="3695700"/>
            <a:ext cx="5238750" cy="3162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239000" cy="4176464"/>
          </a:xfrm>
        </p:spPr>
        <p:txBody>
          <a:bodyPr>
            <a:noAutofit/>
          </a:bodyPr>
          <a:lstStyle/>
          <a:p>
            <a:r>
              <a:rPr lang="ru-RU" sz="1800" dirty="0" smtClean="0">
                <a:solidFill>
                  <a:srgbClr val="C00000"/>
                </a:solidFill>
              </a:rPr>
              <a:t>•15 апреля - самка отложила 120 яиц; в начале мая - вышло 120 мух, из них 60 самок. </a:t>
            </a:r>
            <a:br>
              <a:rPr lang="ru-RU" sz="1800" dirty="0" smtClean="0">
                <a:solidFill>
                  <a:srgbClr val="C00000"/>
                </a:solidFill>
              </a:rPr>
            </a:br>
            <a:r>
              <a:rPr lang="ru-RU" sz="1800" dirty="0" smtClean="0">
                <a:solidFill>
                  <a:srgbClr val="C00000"/>
                </a:solidFill>
              </a:rPr>
              <a:t/>
            </a:r>
            <a:br>
              <a:rPr lang="ru-RU" sz="1800" dirty="0" smtClean="0">
                <a:solidFill>
                  <a:srgbClr val="C00000"/>
                </a:solidFill>
              </a:rPr>
            </a:br>
            <a:r>
              <a:rPr lang="ru-RU" sz="1800" dirty="0" smtClean="0">
                <a:solidFill>
                  <a:srgbClr val="C00000"/>
                </a:solidFill>
              </a:rPr>
              <a:t>•5 мая - каждая самка кладет 120 яиц; в середине мая - выходит 60 </a:t>
            </a:r>
            <a:r>
              <a:rPr lang="ru-RU" sz="1800" dirty="0" err="1" smtClean="0">
                <a:solidFill>
                  <a:srgbClr val="C00000"/>
                </a:solidFill>
              </a:rPr>
              <a:t>x</a:t>
            </a:r>
            <a:r>
              <a:rPr lang="ru-RU" sz="1800" dirty="0" smtClean="0">
                <a:solidFill>
                  <a:srgbClr val="C00000"/>
                </a:solidFill>
              </a:rPr>
              <a:t> 120 = 7200 мух, из них 3600 самок; </a:t>
            </a:r>
            <a:br>
              <a:rPr lang="ru-RU" sz="1800" dirty="0" smtClean="0">
                <a:solidFill>
                  <a:srgbClr val="C00000"/>
                </a:solidFill>
              </a:rPr>
            </a:br>
            <a:r>
              <a:rPr lang="ru-RU" sz="1800" dirty="0" smtClean="0">
                <a:solidFill>
                  <a:srgbClr val="C00000"/>
                </a:solidFill>
              </a:rPr>
              <a:t/>
            </a:r>
            <a:br>
              <a:rPr lang="ru-RU" sz="1800" dirty="0" smtClean="0">
                <a:solidFill>
                  <a:srgbClr val="C00000"/>
                </a:solidFill>
              </a:rPr>
            </a:br>
            <a:r>
              <a:rPr lang="ru-RU" sz="1800" dirty="0" smtClean="0">
                <a:solidFill>
                  <a:srgbClr val="C00000"/>
                </a:solidFill>
              </a:rPr>
              <a:t>•25 мая - каждая из 3600 самок кладет по 120 яиц; в начале июня - выходит 3600 </a:t>
            </a:r>
            <a:r>
              <a:rPr lang="ru-RU" sz="1800" dirty="0" err="1" smtClean="0">
                <a:solidFill>
                  <a:srgbClr val="C00000"/>
                </a:solidFill>
              </a:rPr>
              <a:t>x</a:t>
            </a:r>
            <a:r>
              <a:rPr lang="ru-RU" sz="1800" dirty="0" smtClean="0">
                <a:solidFill>
                  <a:srgbClr val="C00000"/>
                </a:solidFill>
              </a:rPr>
              <a:t> 120 = 432 000 мух, из них 216000 самок; </a:t>
            </a:r>
            <a:br>
              <a:rPr lang="ru-RU" sz="1800" dirty="0" smtClean="0">
                <a:solidFill>
                  <a:srgbClr val="C00000"/>
                </a:solidFill>
              </a:rPr>
            </a:br>
            <a:r>
              <a:rPr lang="ru-RU" sz="1800" dirty="0" smtClean="0">
                <a:solidFill>
                  <a:srgbClr val="C00000"/>
                </a:solidFill>
              </a:rPr>
              <a:t/>
            </a:r>
            <a:br>
              <a:rPr lang="ru-RU" sz="1800" dirty="0" smtClean="0">
                <a:solidFill>
                  <a:srgbClr val="C00000"/>
                </a:solidFill>
              </a:rPr>
            </a:br>
            <a:r>
              <a:rPr lang="ru-RU" sz="1800" dirty="0" smtClean="0">
                <a:solidFill>
                  <a:srgbClr val="C00000"/>
                </a:solidFill>
              </a:rPr>
              <a:t>•14 июня - каждая из 216000 самок кладет по 120 яиц; в конце июня - выходит 25920000 мух, в их числе 1296000 самок; </a:t>
            </a:r>
            <a:br>
              <a:rPr lang="ru-RU" sz="1800" dirty="0" smtClean="0">
                <a:solidFill>
                  <a:srgbClr val="C00000"/>
                </a:solidFill>
              </a:rPr>
            </a:br>
            <a:r>
              <a:rPr lang="ru-RU" sz="1800" dirty="0" smtClean="0">
                <a:solidFill>
                  <a:srgbClr val="C00000"/>
                </a:solidFill>
              </a:rPr>
              <a:t/>
            </a:r>
            <a:br>
              <a:rPr lang="ru-RU" sz="1800" dirty="0" smtClean="0">
                <a:solidFill>
                  <a:srgbClr val="C00000"/>
                </a:solidFill>
              </a:rPr>
            </a:br>
            <a:endParaRPr lang="ru-RU" sz="1800" dirty="0">
              <a:solidFill>
                <a:srgbClr val="C00000"/>
              </a:solidFill>
            </a:endParaRPr>
          </a:p>
        </p:txBody>
      </p:sp>
      <p:pic>
        <p:nvPicPr>
          <p:cNvPr id="6146" name="Picture 2"/>
          <p:cNvPicPr>
            <a:picLocks noGrp="1" noChangeAspect="1" noChangeArrowheads="1"/>
          </p:cNvPicPr>
          <p:nvPr>
            <p:ph idx="1"/>
          </p:nvPr>
        </p:nvPicPr>
        <p:blipFill>
          <a:blip r:embed="rId2" cstate="print"/>
          <a:stretch>
            <a:fillRect/>
          </a:stretch>
        </p:blipFill>
        <p:spPr bwMode="auto">
          <a:xfrm>
            <a:off x="4932040" y="3861048"/>
            <a:ext cx="4211960" cy="29969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83</TotalTime>
  <Words>483</Words>
  <Application>Microsoft Office PowerPoint</Application>
  <PresentationFormat>Экран (4:3)</PresentationFormat>
  <Paragraphs>31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Трек</vt:lpstr>
      <vt:lpstr>Вставьте пропущенное число:   </vt:lpstr>
      <vt:lpstr>Слайд 2</vt:lpstr>
      <vt:lpstr> Выпишите последовательность, соответствующую условию задачи</vt:lpstr>
      <vt:lpstr>Выпишите последовательность, соответствующую условию задачи</vt:lpstr>
      <vt:lpstr>Найти знаменатель:</vt:lpstr>
      <vt:lpstr>Слайд 6</vt:lpstr>
      <vt:lpstr>Как быстро размножается всем известная комнатная муха?</vt:lpstr>
      <vt:lpstr>Пусть каждая муха откладывает 120 яичек и пусть в течение лета успевает появиться 7 поколений мух, половина которых - самки. За начало первой кладки примем 15 апреля и будем считать, что муха-самка в 20 дней вырастает настолько, что сама откладывает яйца. Тогда размножение будет происходить так:</vt:lpstr>
      <vt:lpstr>•15 апреля - самка отложила 120 яиц; в начале мая - вышло 120 мух, из них 60 самок.   •5 мая - каждая самка кладет 120 яиц; в середине мая - выходит 60 x 120 = 7200 мух, из них 3600 самок;   •25 мая - каждая из 3600 самок кладет по 120 яиц; в начале июня - выходит 3600 x 120 = 432 000 мух, из них 216000 самок;   •14 июня - каждая из 216000 самок кладет по 120 яиц; в конце июня - выходит 25920000 мух, в их числе 1296000 самок;   </vt:lpstr>
      <vt:lpstr>Слайд 10</vt:lpstr>
      <vt:lpstr>Сколько же может получиться маков из одной маковой головки?</vt:lpstr>
      <vt:lpstr> Проросши, семена каждой головки дадут 3000 новых растений.</vt:lpstr>
    </vt:vector>
  </TitlesOfParts>
  <Company>MultiDVD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1</cp:lastModifiedBy>
  <cp:revision>9</cp:revision>
  <dcterms:created xsi:type="dcterms:W3CDTF">2012-02-05T12:56:44Z</dcterms:created>
  <dcterms:modified xsi:type="dcterms:W3CDTF">2012-02-05T14:19:45Z</dcterms:modified>
</cp:coreProperties>
</file>