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84" r:id="rId3"/>
    <p:sldId id="256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59" r:id="rId27"/>
    <p:sldId id="281" r:id="rId28"/>
    <p:sldId id="282" r:id="rId29"/>
    <p:sldId id="28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1.xml"/><Relationship Id="rId18" Type="http://schemas.openxmlformats.org/officeDocument/2006/relationships/slide" Target="slide22.xml"/><Relationship Id="rId26" Type="http://schemas.openxmlformats.org/officeDocument/2006/relationships/slide" Target="slide19.xml"/><Relationship Id="rId3" Type="http://schemas.openxmlformats.org/officeDocument/2006/relationships/slide" Target="slide9.xml"/><Relationship Id="rId21" Type="http://schemas.openxmlformats.org/officeDocument/2006/relationships/slide" Target="slide28.xml"/><Relationship Id="rId7" Type="http://schemas.openxmlformats.org/officeDocument/2006/relationships/slide" Target="slide20.xml"/><Relationship Id="rId12" Type="http://schemas.openxmlformats.org/officeDocument/2006/relationships/slide" Target="slide16.xml"/><Relationship Id="rId17" Type="http://schemas.openxmlformats.org/officeDocument/2006/relationships/slide" Target="slide12.xml"/><Relationship Id="rId25" Type="http://schemas.openxmlformats.org/officeDocument/2006/relationships/slide" Target="slide24.xml"/><Relationship Id="rId2" Type="http://schemas.openxmlformats.org/officeDocument/2006/relationships/slide" Target="slide4.xml"/><Relationship Id="rId16" Type="http://schemas.openxmlformats.org/officeDocument/2006/relationships/slide" Target="slide17.xml"/><Relationship Id="rId20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5.xml"/><Relationship Id="rId11" Type="http://schemas.openxmlformats.org/officeDocument/2006/relationships/slide" Target="slide11.xml"/><Relationship Id="rId24" Type="http://schemas.openxmlformats.org/officeDocument/2006/relationships/slide" Target="slide13.xml"/><Relationship Id="rId5" Type="http://schemas.openxmlformats.org/officeDocument/2006/relationships/slide" Target="slide5.xml"/><Relationship Id="rId15" Type="http://schemas.openxmlformats.org/officeDocument/2006/relationships/slide" Target="slide7.xml"/><Relationship Id="rId23" Type="http://schemas.openxmlformats.org/officeDocument/2006/relationships/slide" Target="slide18.xml"/><Relationship Id="rId10" Type="http://schemas.openxmlformats.org/officeDocument/2006/relationships/slide" Target="slide6.xml"/><Relationship Id="rId19" Type="http://schemas.openxmlformats.org/officeDocument/2006/relationships/slide" Target="slide27.xml"/><Relationship Id="rId4" Type="http://schemas.openxmlformats.org/officeDocument/2006/relationships/slide" Target="slide14.xml"/><Relationship Id="rId9" Type="http://schemas.openxmlformats.org/officeDocument/2006/relationships/slide" Target="slide10.xml"/><Relationship Id="rId14" Type="http://schemas.openxmlformats.org/officeDocument/2006/relationships/slide" Target="slide26.xml"/><Relationship Id="rId22" Type="http://schemas.openxmlformats.org/officeDocument/2006/relationships/slide" Target="slide23.xml"/><Relationship Id="rId27" Type="http://schemas.openxmlformats.org/officeDocument/2006/relationships/slide" Target="slide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Своя игра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43570" y="4643446"/>
            <a:ext cx="2128830" cy="995354"/>
          </a:xfrm>
        </p:spPr>
        <p:txBody>
          <a:bodyPr/>
          <a:lstStyle/>
          <a:p>
            <a:r>
              <a:rPr lang="ru-RU" dirty="0" smtClean="0"/>
              <a:t>6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785794"/>
            <a:ext cx="68580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Какое из чисел : 41 725, 39 216, 11 573 делится на 3?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3500438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39 216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143768" y="5000636"/>
            <a:ext cx="928694" cy="5715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785794"/>
            <a:ext cx="69294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Какую цифру можно поставить вместо *, чтобы число 10*7 делилось на 3?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3714752"/>
            <a:ext cx="3000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1, 4 или 7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286644" y="5286388"/>
            <a:ext cx="1071570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000108"/>
            <a:ext cx="65722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Какое из чисел 12 500, 90 935, 10 020 – делится на 5,  но  не делится на 10 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4143380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90 935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Выгнутая вниз стрелка 4">
            <a:hlinkClick r:id="rId2" action="ppaction://hlinksldjump"/>
          </p:cNvPr>
          <p:cNvSpPr/>
          <p:nvPr/>
        </p:nvSpPr>
        <p:spPr>
          <a:xfrm>
            <a:off x="7358082" y="5357826"/>
            <a:ext cx="1000132" cy="7858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928670"/>
            <a:ext cx="68580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Какое из чисел : 14 762, 57 261, 54 324 делится и на 3, и на 9 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3929066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54 324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572396" y="5357826"/>
            <a:ext cx="1000132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714356"/>
            <a:ext cx="72866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Какое из чисел: 4, 6 или 9 – является наибольшим общим делителем чисел 12 и 18 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3929066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6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429520" y="5286388"/>
            <a:ext cx="928694" cy="64294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071546"/>
            <a:ext cx="714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Какое из чисел: 3, 36 или 72 – является наибольшим общим кратным чисел 9 и 12 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4357694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36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643834" y="5572140"/>
            <a:ext cx="1000132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928670"/>
            <a:ext cx="71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Какое число надо вставить 5/6 = */18, чтобы равенство было верным 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3929066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15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358082" y="5357826"/>
            <a:ext cx="928694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857232"/>
            <a:ext cx="72866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Какое число не имеет делителей 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3643314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143768" y="5143512"/>
            <a:ext cx="928694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357298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Сократите дробь 32/40.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3500438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4/5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572396" y="5286388"/>
            <a:ext cx="1000132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785794"/>
            <a:ext cx="7715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Какое из чисел: 12, 13 или 15 – является простым 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3429000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13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500958" y="5429264"/>
            <a:ext cx="857256" cy="64294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00132"/>
          </a:xfrm>
        </p:spPr>
        <p:txBody>
          <a:bodyPr/>
          <a:lstStyle/>
          <a:p>
            <a:pPr algn="ctr"/>
            <a:r>
              <a:rPr lang="ru-RU" dirty="0" smtClean="0">
                <a:latin typeface="Comic Sans MS" pitchFamily="66" charset="0"/>
              </a:rPr>
              <a:t>Условия игры: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Участники сами выбирают темы и вопросы.</a:t>
            </a:r>
          </a:p>
          <a:p>
            <a:r>
              <a:rPr lang="ru-RU" sz="2800" dirty="0" smtClean="0">
                <a:latin typeface="Comic Sans MS" pitchFamily="66" charset="0"/>
              </a:rPr>
              <a:t>Вопрос выбирает правильно ответившая команда.</a:t>
            </a:r>
          </a:p>
          <a:p>
            <a:r>
              <a:rPr lang="ru-RU" sz="2800" dirty="0" smtClean="0">
                <a:latin typeface="Comic Sans MS" pitchFamily="66" charset="0"/>
              </a:rPr>
              <a:t>210 – 250 баллов – отметка «5».</a:t>
            </a:r>
          </a:p>
          <a:p>
            <a:r>
              <a:rPr lang="ru-RU" sz="2800" dirty="0" smtClean="0">
                <a:latin typeface="Comic Sans MS" pitchFamily="66" charset="0"/>
              </a:rPr>
              <a:t>110 -200 баллов – отметка «4».</a:t>
            </a:r>
          </a:p>
          <a:p>
            <a:r>
              <a:rPr lang="ru-RU" sz="2800" dirty="0" smtClean="0">
                <a:latin typeface="Comic Sans MS" pitchFamily="66" charset="0"/>
              </a:rPr>
              <a:t>50 – 100 баллов – отметка «3».</a:t>
            </a:r>
          </a:p>
          <a:p>
            <a:r>
              <a:rPr lang="ru-RU" sz="2800" dirty="0" smtClean="0">
                <a:latin typeface="Comic Sans MS" pitchFamily="66" charset="0"/>
              </a:rPr>
              <a:t>Команда набравшая наибольшее баллов –                                   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победитель!!!</a:t>
            </a:r>
            <a:endParaRPr lang="ru-RU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714356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Какое из чисел : 3,  6 или 9 – является простым делителем числа 36 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3571876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715272" y="5572140"/>
            <a:ext cx="857256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714356"/>
            <a:ext cx="67866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Может ли число одновременно быть и простым и составным 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3643314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Нет 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Выгнутая вниз стрелка 4">
            <a:hlinkClick r:id="rId2" action="ppaction://hlinksldjump"/>
          </p:cNvPr>
          <p:cNvSpPr/>
          <p:nvPr/>
        </p:nvSpPr>
        <p:spPr>
          <a:xfrm>
            <a:off x="7500958" y="5643578"/>
            <a:ext cx="928694" cy="7858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857232"/>
            <a:ext cx="76438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Какую цифру можно поставить в число 3* ,чтобы число было простым 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3786190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1 или 7</a:t>
            </a:r>
            <a:endParaRPr lang="ru-RU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715272" y="5572140"/>
            <a:ext cx="1000132" cy="7858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214422"/>
            <a:ext cx="71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Какую цифру можно вставить в *7, чтобы число было составное 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3571876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2 или 7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358082" y="4929198"/>
            <a:ext cx="928694" cy="7858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214422"/>
            <a:ext cx="7715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Какое число противоположно числу  -5/3 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3429000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5/3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358082" y="5286388"/>
            <a:ext cx="857256" cy="85725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500174"/>
            <a:ext cx="7429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Какое число обратно числу 5/3 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3571876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3/5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429520" y="5072074"/>
            <a:ext cx="785818" cy="85725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714356"/>
            <a:ext cx="8072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Какое число надо вставить в выражение  – (-6,1) = * , чтобы получилось верное равенство 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3714752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6,1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786710" y="5357826"/>
            <a:ext cx="785818" cy="92869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071546"/>
            <a:ext cx="70723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Найдите значение выражения  -а, если </a:t>
            </a:r>
            <a:r>
              <a:rPr lang="ru-RU" sz="4000" dirty="0" err="1" smtClean="0">
                <a:latin typeface="Comic Sans MS" pitchFamily="66" charset="0"/>
              </a:rPr>
              <a:t>а=</a:t>
            </a:r>
            <a:r>
              <a:rPr lang="ru-RU" sz="4000" dirty="0" smtClean="0">
                <a:latin typeface="Comic Sans MS" pitchFamily="66" charset="0"/>
              </a:rPr>
              <a:t> -8,1.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3571876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8,1</a:t>
            </a:r>
            <a:endParaRPr lang="ru-RU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715272" y="5572140"/>
            <a:ext cx="928694" cy="85725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285860"/>
            <a:ext cx="77867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Найдите значение выражения</a:t>
            </a:r>
          </a:p>
          <a:p>
            <a:r>
              <a:rPr lang="ru-RU" sz="4000" dirty="0" smtClean="0">
                <a:latin typeface="Comic Sans MS" pitchFamily="66" charset="0"/>
              </a:rPr>
              <a:t>   –(- (-в)), если </a:t>
            </a:r>
            <a:r>
              <a:rPr lang="ru-RU" sz="4000" dirty="0" err="1" smtClean="0">
                <a:latin typeface="Comic Sans MS" pitchFamily="66" charset="0"/>
              </a:rPr>
              <a:t>в=</a:t>
            </a:r>
            <a:r>
              <a:rPr lang="ru-RU" sz="4000" dirty="0" smtClean="0">
                <a:latin typeface="Comic Sans MS" pitchFamily="66" charset="0"/>
              </a:rPr>
              <a:t> 3,5 .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3500438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-3,5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572396" y="5143512"/>
            <a:ext cx="928694" cy="92869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143116"/>
            <a:ext cx="7858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latin typeface="Comic Sans MS" pitchFamily="66" charset="0"/>
              </a:rPr>
              <a:t>Спасибо за игру!!!</a:t>
            </a:r>
            <a:endParaRPr lang="ru-RU" sz="6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6" y="500042"/>
          <a:ext cx="7643864" cy="5357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8179"/>
                <a:gridCol w="1105137"/>
                <a:gridCol w="1105137"/>
                <a:gridCol w="1105137"/>
                <a:gridCol w="1105137"/>
                <a:gridCol w="1105137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Comic Sans MS" pitchFamily="66" charset="0"/>
                        </a:rPr>
                        <a:t>Делители и кратные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Comic Sans MS" pitchFamily="66" charset="0"/>
                        </a:rPr>
                        <a:t>Признаки делимости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Comic Sans MS" pitchFamily="66" charset="0"/>
                        </a:rPr>
                        <a:t>НОД и НОК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Comic Sans MS" pitchFamily="66" charset="0"/>
                        </a:rPr>
                        <a:t>Простые и составные числа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Comic Sans MS" pitchFamily="66" charset="0"/>
                        </a:rPr>
                        <a:t>Противоположные числа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29" name="TextBox 28">
            <a:hlinkClick r:id="rId2" action="ppaction://hlinksldjump"/>
          </p:cNvPr>
          <p:cNvSpPr txBox="1"/>
          <p:nvPr/>
        </p:nvSpPr>
        <p:spPr>
          <a:xfrm>
            <a:off x="3214678" y="71435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10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0" name="Прямоугольник 29">
            <a:hlinkClick r:id="rId3" action="ppaction://hlinksldjump"/>
          </p:cNvPr>
          <p:cNvSpPr/>
          <p:nvPr/>
        </p:nvSpPr>
        <p:spPr>
          <a:xfrm>
            <a:off x="3428992" y="185736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10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1" name="TextBox 30">
            <a:hlinkClick r:id="rId4" action="ppaction://hlinksldjump"/>
          </p:cNvPr>
          <p:cNvSpPr txBox="1"/>
          <p:nvPr/>
        </p:nvSpPr>
        <p:spPr>
          <a:xfrm>
            <a:off x="3286116" y="278605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10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4" name="TextBox 33">
            <a:hlinkClick r:id="rId5" action="ppaction://hlinksldjump"/>
          </p:cNvPr>
          <p:cNvSpPr txBox="1"/>
          <p:nvPr/>
        </p:nvSpPr>
        <p:spPr>
          <a:xfrm>
            <a:off x="4429124" y="71435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20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5" name="TextBox 34">
            <a:hlinkClick r:id="rId6" action="ppaction://hlinksldjump"/>
          </p:cNvPr>
          <p:cNvSpPr txBox="1"/>
          <p:nvPr/>
        </p:nvSpPr>
        <p:spPr>
          <a:xfrm>
            <a:off x="4429124" y="492919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20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6" name="TextBox 35">
            <a:hlinkClick r:id="rId7" action="ppaction://hlinksldjump"/>
          </p:cNvPr>
          <p:cNvSpPr txBox="1"/>
          <p:nvPr/>
        </p:nvSpPr>
        <p:spPr>
          <a:xfrm>
            <a:off x="4429124" y="385762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20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7" name="TextBox 36">
            <a:hlinkClick r:id="rId8" action="ppaction://hlinksldjump"/>
          </p:cNvPr>
          <p:cNvSpPr txBox="1"/>
          <p:nvPr/>
        </p:nvSpPr>
        <p:spPr>
          <a:xfrm>
            <a:off x="4429124" y="285749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20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8" name="TextBox 37">
            <a:hlinkClick r:id="rId9" action="ppaction://hlinksldjump"/>
          </p:cNvPr>
          <p:cNvSpPr txBox="1"/>
          <p:nvPr/>
        </p:nvSpPr>
        <p:spPr>
          <a:xfrm>
            <a:off x="4500562" y="178592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20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9" name="TextBox 38">
            <a:hlinkClick r:id="rId10" action="ppaction://hlinksldjump"/>
          </p:cNvPr>
          <p:cNvSpPr txBox="1"/>
          <p:nvPr/>
        </p:nvSpPr>
        <p:spPr>
          <a:xfrm>
            <a:off x="5500694" y="71435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30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41" name="TextBox 40">
            <a:hlinkClick r:id="rId11" action="ppaction://hlinksldjump"/>
          </p:cNvPr>
          <p:cNvSpPr txBox="1"/>
          <p:nvPr/>
        </p:nvSpPr>
        <p:spPr>
          <a:xfrm>
            <a:off x="5572132" y="178592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30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42" name="TextBox 41">
            <a:hlinkClick r:id="rId12" action="ppaction://hlinksldjump"/>
          </p:cNvPr>
          <p:cNvSpPr txBox="1"/>
          <p:nvPr/>
        </p:nvSpPr>
        <p:spPr>
          <a:xfrm>
            <a:off x="5500694" y="285749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30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43" name="TextBox 42">
            <a:hlinkClick r:id="rId13" action="ppaction://hlinksldjump"/>
          </p:cNvPr>
          <p:cNvSpPr txBox="1"/>
          <p:nvPr/>
        </p:nvSpPr>
        <p:spPr>
          <a:xfrm>
            <a:off x="5572132" y="392906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30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44" name="TextBox 43">
            <a:hlinkClick r:id="rId14" action="ppaction://hlinksldjump"/>
          </p:cNvPr>
          <p:cNvSpPr txBox="1"/>
          <p:nvPr/>
        </p:nvSpPr>
        <p:spPr>
          <a:xfrm>
            <a:off x="5572132" y="500063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30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45" name="TextBox 44">
            <a:hlinkClick r:id="rId15" action="ppaction://hlinksldjump"/>
          </p:cNvPr>
          <p:cNvSpPr txBox="1"/>
          <p:nvPr/>
        </p:nvSpPr>
        <p:spPr>
          <a:xfrm>
            <a:off x="6572264" y="71435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40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46" name="TextBox 45">
            <a:hlinkClick r:id="rId16" action="ppaction://hlinksldjump"/>
          </p:cNvPr>
          <p:cNvSpPr txBox="1"/>
          <p:nvPr/>
        </p:nvSpPr>
        <p:spPr>
          <a:xfrm>
            <a:off x="6572264" y="285749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40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47" name="TextBox 46">
            <a:hlinkClick r:id="rId17" action="ppaction://hlinksldjump"/>
          </p:cNvPr>
          <p:cNvSpPr txBox="1"/>
          <p:nvPr/>
        </p:nvSpPr>
        <p:spPr>
          <a:xfrm>
            <a:off x="6572264" y="171448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40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48" name="TextBox 47">
            <a:hlinkClick r:id="rId18" action="ppaction://hlinksldjump"/>
          </p:cNvPr>
          <p:cNvSpPr txBox="1"/>
          <p:nvPr/>
        </p:nvSpPr>
        <p:spPr>
          <a:xfrm>
            <a:off x="6572264" y="392906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40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49" name="TextBox 48">
            <a:hlinkClick r:id="rId19" action="ppaction://hlinksldjump"/>
          </p:cNvPr>
          <p:cNvSpPr txBox="1"/>
          <p:nvPr/>
        </p:nvSpPr>
        <p:spPr>
          <a:xfrm>
            <a:off x="6572264" y="500063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40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50" name="TextBox 49">
            <a:hlinkClick r:id="rId20" action="ppaction://hlinksldjump"/>
          </p:cNvPr>
          <p:cNvSpPr txBox="1"/>
          <p:nvPr/>
        </p:nvSpPr>
        <p:spPr>
          <a:xfrm>
            <a:off x="7643834" y="71435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50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51" name="TextBox 50">
            <a:hlinkClick r:id="rId21" action="ppaction://hlinksldjump"/>
          </p:cNvPr>
          <p:cNvSpPr txBox="1"/>
          <p:nvPr/>
        </p:nvSpPr>
        <p:spPr>
          <a:xfrm>
            <a:off x="7643834" y="500063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50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52" name="TextBox 51">
            <a:hlinkClick r:id="rId22" action="ppaction://hlinksldjump"/>
          </p:cNvPr>
          <p:cNvSpPr txBox="1"/>
          <p:nvPr/>
        </p:nvSpPr>
        <p:spPr>
          <a:xfrm>
            <a:off x="7643834" y="385762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50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53" name="TextBox 52">
            <a:hlinkClick r:id="rId23" action="ppaction://hlinksldjump"/>
          </p:cNvPr>
          <p:cNvSpPr txBox="1"/>
          <p:nvPr/>
        </p:nvSpPr>
        <p:spPr>
          <a:xfrm>
            <a:off x="7643834" y="285749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50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54" name="TextBox 53">
            <a:hlinkClick r:id="rId24" action="ppaction://hlinksldjump"/>
          </p:cNvPr>
          <p:cNvSpPr txBox="1"/>
          <p:nvPr/>
        </p:nvSpPr>
        <p:spPr>
          <a:xfrm>
            <a:off x="7643834" y="178592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50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55" name="TextBox 54">
            <a:hlinkClick r:id="rId25" action="ppaction://hlinksldjump"/>
          </p:cNvPr>
          <p:cNvSpPr txBox="1"/>
          <p:nvPr/>
        </p:nvSpPr>
        <p:spPr>
          <a:xfrm>
            <a:off x="3357554" y="492919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10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56" name="TextBox 55">
            <a:hlinkClick r:id="rId26" action="ppaction://hlinksldjump"/>
          </p:cNvPr>
          <p:cNvSpPr txBox="1"/>
          <p:nvPr/>
        </p:nvSpPr>
        <p:spPr>
          <a:xfrm>
            <a:off x="3357554" y="385762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10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858016" y="607220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9" name="Выгнутая вверх стрелка 58">
            <a:hlinkClick r:id="rId27" action="ppaction://hlinksldjump"/>
          </p:cNvPr>
          <p:cNvSpPr/>
          <p:nvPr/>
        </p:nvSpPr>
        <p:spPr>
          <a:xfrm>
            <a:off x="7715272" y="6143644"/>
            <a:ext cx="857256" cy="4286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000108"/>
            <a:ext cx="69294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Какое из чисел: 45 , 3 или 8 –является делителем  числа 9?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5852" y="3857628"/>
            <a:ext cx="928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ru-RU" sz="6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643834" y="5572140"/>
            <a:ext cx="928694" cy="714380"/>
          </a:xfrm>
          <a:prstGeom prst="curvedUpArrow">
            <a:avLst>
              <a:gd name="adj1" fmla="val 25000"/>
              <a:gd name="adj2" fmla="val 64512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500174"/>
            <a:ext cx="65008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Какое из чисел: 7, 28, или 35 – кратно 14?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4071942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28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572396" y="5286388"/>
            <a:ext cx="857256" cy="7858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000108"/>
            <a:ext cx="63579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Чем является число 8 для  числа 40?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3429000"/>
            <a:ext cx="3143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Делителем</a:t>
            </a:r>
          </a:p>
          <a:p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143768" y="5214950"/>
            <a:ext cx="1071570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285860"/>
            <a:ext cx="68580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Назовите двузначные делители числа 100.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3786190"/>
            <a:ext cx="378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10, 20, 25, 50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6858016" y="5357826"/>
            <a:ext cx="1000132" cy="7858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500174"/>
            <a:ext cx="65008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Назовите все числа кратные 16.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3500438"/>
            <a:ext cx="4214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32, 48, 64 и </a:t>
            </a:r>
            <a:r>
              <a:rPr lang="ru-RU" sz="4000" dirty="0" err="1" smtClean="0">
                <a:solidFill>
                  <a:srgbClr val="FF0000"/>
                </a:solidFill>
                <a:latin typeface="Comic Sans MS" pitchFamily="66" charset="0"/>
              </a:rPr>
              <a:t>тд</a:t>
            </a:r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429520" y="5143512"/>
            <a:ext cx="1000132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428736"/>
            <a:ext cx="68580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Какое из чисел: 574 321, 13 008, 95 473 – делится на 2?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4000504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13 008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429520" y="5143512"/>
            <a:ext cx="857256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135</TotalTime>
  <Words>470</Words>
  <PresentationFormat>Экран (4:3)</PresentationFormat>
  <Paragraphs>92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Поток</vt:lpstr>
      <vt:lpstr>Своя игра</vt:lpstr>
      <vt:lpstr>Условия игры: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</dc:creator>
  <cp:lastModifiedBy>г</cp:lastModifiedBy>
  <cp:revision>24</cp:revision>
  <dcterms:created xsi:type="dcterms:W3CDTF">2012-03-05T14:43:22Z</dcterms:created>
  <dcterms:modified xsi:type="dcterms:W3CDTF">2012-03-06T18:36:06Z</dcterms:modified>
</cp:coreProperties>
</file>