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0" r:id="rId4"/>
    <p:sldId id="261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81" d="100"/>
          <a:sy n="81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48.wmf"/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25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40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8EBBF-612E-4EAD-A049-84AF977A8658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2F06D-1AF1-4586-9F8A-2F71E6B829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93963-6AD2-45B6-8A2B-C56318EA1836}" type="slidenum">
              <a:rPr lang="ru-RU"/>
              <a:pPr/>
              <a:t>5</a:t>
            </a:fld>
            <a:endParaRPr lang="ru-RU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ru-RU" smtClean="0"/>
              <a:t>Причем, если : </a:t>
            </a:r>
          </a:p>
          <a:p>
            <a:pPr marL="228600" indent="-228600" eaLnBrk="1" hangingPunct="1"/>
            <a:r>
              <a:rPr lang="ru-RU" smtClean="0"/>
              <a:t>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EC38-2A66-4F94-9ED9-ABA79EA90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6A6A9-D70B-4E09-B8C4-F88AB480A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A5859-8B6A-44EA-920A-ED97EC2D0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9.png"/><Relationship Id="rId4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png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6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41.png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44.png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3"/>
          <p:cNvSpPr txBox="1">
            <a:spLocks noChangeArrowheads="1"/>
          </p:cNvSpPr>
          <p:nvPr/>
        </p:nvSpPr>
        <p:spPr bwMode="auto">
          <a:xfrm>
            <a:off x="3581400" y="5791200"/>
            <a:ext cx="52578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Comic Sans MS" pitchFamily="66" charset="0"/>
              </a:rPr>
              <a:t>10 класс «А» ГБОУ СОШ №717</a:t>
            </a:r>
          </a:p>
          <a:p>
            <a:pPr>
              <a:spcBef>
                <a:spcPct val="50000"/>
              </a:spcBef>
            </a:pPr>
            <a:r>
              <a:rPr lang="ru-RU" sz="2000" dirty="0">
                <a:latin typeface="Comic Sans MS" pitchFamily="66" charset="0"/>
              </a:rPr>
              <a:t>учитель:  </a:t>
            </a:r>
            <a:r>
              <a:rPr lang="ru-RU" sz="2000" dirty="0" err="1">
                <a:latin typeface="Comic Sans MS" pitchFamily="66" charset="0"/>
              </a:rPr>
              <a:t>Чернецова</a:t>
            </a:r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err="1">
                <a:latin typeface="Comic Sans MS" pitchFamily="66" charset="0"/>
              </a:rPr>
              <a:t>Карина</a:t>
            </a:r>
            <a:r>
              <a:rPr lang="ru-RU" sz="2000" dirty="0">
                <a:latin typeface="Comic Sans MS" pitchFamily="66" charset="0"/>
              </a:rPr>
              <a:t> Игоревна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381000"/>
            <a:ext cx="8712968" cy="1470025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Задачи типа </a:t>
            </a:r>
            <a:r>
              <a:rPr lang="ru-RU" dirty="0" smtClean="0"/>
              <a:t>В8 </a:t>
            </a:r>
            <a:r>
              <a:rPr lang="ru-RU" dirty="0" smtClean="0"/>
              <a:t>в ЕГЭ</a:t>
            </a:r>
            <a:br>
              <a:rPr lang="ru-RU" dirty="0" smtClean="0"/>
            </a:br>
            <a:r>
              <a:rPr lang="ru-RU" dirty="0" smtClean="0"/>
              <a:t>Геометрический смысл производной.</a:t>
            </a:r>
            <a:endParaRPr lang="ru-RU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066800" y="2209800"/>
            <a:ext cx="4038600" cy="3200400"/>
            <a:chOff x="1344" y="1680"/>
            <a:chExt cx="3135" cy="2349"/>
          </a:xfrm>
        </p:grpSpPr>
        <p:graphicFrame>
          <p:nvGraphicFramePr>
            <p:cNvPr id="1026" name="Object 4"/>
            <p:cNvGraphicFramePr>
              <a:graphicFrameLocks noChangeAspect="1"/>
            </p:cNvGraphicFramePr>
            <p:nvPr/>
          </p:nvGraphicFramePr>
          <p:xfrm>
            <a:off x="1344" y="1680"/>
            <a:ext cx="3135" cy="2349"/>
          </p:xfrm>
          <a:graphic>
            <a:graphicData uri="http://schemas.openxmlformats.org/presentationml/2006/ole">
              <p:oleObj spid="_x0000_s1026" name="GraphC" r:id="rId3" imgW="3447720" imgH="2866680" progId="">
                <p:embed/>
              </p:oleObj>
            </a:graphicData>
          </a:graphic>
        </p:graphicFrame>
        <p:sp>
          <p:nvSpPr>
            <p:cNvPr id="1040" name="Freeform 5"/>
            <p:cNvSpPr>
              <a:spLocks/>
            </p:cNvSpPr>
            <p:nvPr/>
          </p:nvSpPr>
          <p:spPr bwMode="auto">
            <a:xfrm>
              <a:off x="2112" y="2544"/>
              <a:ext cx="2324" cy="995"/>
            </a:xfrm>
            <a:custGeom>
              <a:avLst/>
              <a:gdLst>
                <a:gd name="T0" fmla="*/ 0 w 2948"/>
                <a:gd name="T1" fmla="*/ 1475 h 1475"/>
                <a:gd name="T2" fmla="*/ 45 w 2948"/>
                <a:gd name="T3" fmla="*/ 1248 h 1475"/>
                <a:gd name="T4" fmla="*/ 181 w 2948"/>
                <a:gd name="T5" fmla="*/ 840 h 1475"/>
                <a:gd name="T6" fmla="*/ 408 w 2948"/>
                <a:gd name="T7" fmla="*/ 431 h 1475"/>
                <a:gd name="T8" fmla="*/ 771 w 2948"/>
                <a:gd name="T9" fmla="*/ 159 h 1475"/>
                <a:gd name="T10" fmla="*/ 1179 w 2948"/>
                <a:gd name="T11" fmla="*/ 23 h 1475"/>
                <a:gd name="T12" fmla="*/ 1678 w 2948"/>
                <a:gd name="T13" fmla="*/ 23 h 1475"/>
                <a:gd name="T14" fmla="*/ 2132 w 2948"/>
                <a:gd name="T15" fmla="*/ 159 h 1475"/>
                <a:gd name="T16" fmla="*/ 2676 w 2948"/>
                <a:gd name="T17" fmla="*/ 477 h 1475"/>
                <a:gd name="T18" fmla="*/ 2948 w 2948"/>
                <a:gd name="T19" fmla="*/ 658 h 14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948"/>
                <a:gd name="T31" fmla="*/ 0 h 1475"/>
                <a:gd name="T32" fmla="*/ 2948 w 2948"/>
                <a:gd name="T33" fmla="*/ 1475 h 14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948" h="1475">
                  <a:moveTo>
                    <a:pt x="0" y="1475"/>
                  </a:moveTo>
                  <a:cubicBezTo>
                    <a:pt x="7" y="1414"/>
                    <a:pt x="15" y="1354"/>
                    <a:pt x="45" y="1248"/>
                  </a:cubicBezTo>
                  <a:cubicBezTo>
                    <a:pt x="75" y="1142"/>
                    <a:pt x="121" y="976"/>
                    <a:pt x="181" y="840"/>
                  </a:cubicBezTo>
                  <a:cubicBezTo>
                    <a:pt x="241" y="704"/>
                    <a:pt x="310" y="544"/>
                    <a:pt x="408" y="431"/>
                  </a:cubicBezTo>
                  <a:cubicBezTo>
                    <a:pt x="506" y="318"/>
                    <a:pt x="642" y="227"/>
                    <a:pt x="771" y="159"/>
                  </a:cubicBezTo>
                  <a:cubicBezTo>
                    <a:pt x="900" y="91"/>
                    <a:pt x="1028" y="46"/>
                    <a:pt x="1179" y="23"/>
                  </a:cubicBezTo>
                  <a:cubicBezTo>
                    <a:pt x="1330" y="0"/>
                    <a:pt x="1519" y="0"/>
                    <a:pt x="1678" y="23"/>
                  </a:cubicBezTo>
                  <a:cubicBezTo>
                    <a:pt x="1837" y="46"/>
                    <a:pt x="1966" y="83"/>
                    <a:pt x="2132" y="159"/>
                  </a:cubicBezTo>
                  <a:cubicBezTo>
                    <a:pt x="2298" y="235"/>
                    <a:pt x="2540" y="394"/>
                    <a:pt x="2676" y="477"/>
                  </a:cubicBezTo>
                  <a:cubicBezTo>
                    <a:pt x="2812" y="560"/>
                    <a:pt x="2880" y="609"/>
                    <a:pt x="2948" y="65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6"/>
            <p:cNvSpPr>
              <a:spLocks/>
            </p:cNvSpPr>
            <p:nvPr/>
          </p:nvSpPr>
          <p:spPr bwMode="auto">
            <a:xfrm>
              <a:off x="1536" y="2112"/>
              <a:ext cx="1728" cy="1440"/>
            </a:xfrm>
            <a:custGeom>
              <a:avLst/>
              <a:gdLst>
                <a:gd name="T0" fmla="*/ 2643 w 2643"/>
                <a:gd name="T1" fmla="*/ 0 h 2020"/>
                <a:gd name="T2" fmla="*/ 0 w 2643"/>
                <a:gd name="T3" fmla="*/ 2020 h 2020"/>
                <a:gd name="T4" fmla="*/ 0 60000 65536"/>
                <a:gd name="T5" fmla="*/ 0 60000 65536"/>
                <a:gd name="T6" fmla="*/ 0 w 2643"/>
                <a:gd name="T7" fmla="*/ 0 h 2020"/>
                <a:gd name="T8" fmla="*/ 2643 w 2643"/>
                <a:gd name="T9" fmla="*/ 2020 h 20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643" h="2020">
                  <a:moveTo>
                    <a:pt x="2643" y="0"/>
                  </a:moveTo>
                  <a:lnTo>
                    <a:pt x="0" y="2020"/>
                  </a:lnTo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Oval 7"/>
            <p:cNvSpPr>
              <a:spLocks noChangeArrowheads="1"/>
            </p:cNvSpPr>
            <p:nvPr/>
          </p:nvSpPr>
          <p:spPr bwMode="auto">
            <a:xfrm>
              <a:off x="2448" y="2736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Oval 8"/>
            <p:cNvSpPr>
              <a:spLocks noChangeArrowheads="1"/>
            </p:cNvSpPr>
            <p:nvPr/>
          </p:nvSpPr>
          <p:spPr bwMode="auto">
            <a:xfrm>
              <a:off x="2832" y="2544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9"/>
            <p:cNvSpPr>
              <a:spLocks noChangeArrowheads="1"/>
            </p:cNvSpPr>
            <p:nvPr/>
          </p:nvSpPr>
          <p:spPr bwMode="auto">
            <a:xfrm>
              <a:off x="2640" y="264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Oval 10"/>
            <p:cNvSpPr>
              <a:spLocks noChangeArrowheads="1"/>
            </p:cNvSpPr>
            <p:nvPr/>
          </p:nvSpPr>
          <p:spPr bwMode="auto">
            <a:xfrm>
              <a:off x="2304" y="2880"/>
              <a:ext cx="91" cy="90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7896630">
            <a:off x="2678906" y="3821907"/>
            <a:ext cx="4646613" cy="920750"/>
            <a:chOff x="378" y="3923"/>
            <a:chExt cx="3945" cy="802"/>
          </a:xfrm>
        </p:grpSpPr>
        <p:sp>
          <p:nvSpPr>
            <p:cNvPr id="1036" name="Freeform 19" descr="Папирус"/>
            <p:cNvSpPr>
              <a:spLocks/>
            </p:cNvSpPr>
            <p:nvPr/>
          </p:nvSpPr>
          <p:spPr bwMode="auto">
            <a:xfrm>
              <a:off x="431" y="4372"/>
              <a:ext cx="3880" cy="353"/>
            </a:xfrm>
            <a:custGeom>
              <a:avLst/>
              <a:gdLst>
                <a:gd name="T0" fmla="*/ 0 w 3880"/>
                <a:gd name="T1" fmla="*/ 0 h 344"/>
                <a:gd name="T2" fmla="*/ 0 w 3880"/>
                <a:gd name="T3" fmla="*/ 344 h 344"/>
                <a:gd name="T4" fmla="*/ 3872 w 3880"/>
                <a:gd name="T5" fmla="*/ 344 h 344"/>
                <a:gd name="T6" fmla="*/ 3880 w 3880"/>
                <a:gd name="T7" fmla="*/ 0 h 344"/>
                <a:gd name="T8" fmla="*/ 0 w 3880"/>
                <a:gd name="T9" fmla="*/ 0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80"/>
                <a:gd name="T16" fmla="*/ 0 h 344"/>
                <a:gd name="T17" fmla="*/ 3880 w 3880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37" name="Oval 20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Text Box 21"/>
            <p:cNvSpPr txBox="1">
              <a:spLocks noChangeArrowheads="1"/>
            </p:cNvSpPr>
            <p:nvPr/>
          </p:nvSpPr>
          <p:spPr bwMode="auto">
            <a:xfrm rot="10800000">
              <a:off x="421" y="4263"/>
              <a:ext cx="3902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8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r>
                <a:rPr lang="en-US" sz="900">
                  <a:solidFill>
                    <a:srgbClr val="000000"/>
                  </a:solidFill>
                </a:rPr>
                <a:t>IIII</a:t>
              </a:r>
              <a:r>
                <a:rPr lang="en-US" sz="1400">
                  <a:solidFill>
                    <a:srgbClr val="000000"/>
                  </a:solidFill>
                </a:rPr>
                <a:t>I</a:t>
              </a:r>
              <a:endParaRPr lang="ru-RU" sz="900">
                <a:solidFill>
                  <a:srgbClr val="000000"/>
                </a:solidFill>
              </a:endParaRPr>
            </a:p>
          </p:txBody>
        </p:sp>
        <p:sp>
          <p:nvSpPr>
            <p:cNvPr id="1039" name="Text Box 22"/>
            <p:cNvSpPr txBox="1">
              <a:spLocks noChangeArrowheads="1"/>
            </p:cNvSpPr>
            <p:nvPr/>
          </p:nvSpPr>
          <p:spPr bwMode="auto">
            <a:xfrm>
              <a:off x="378" y="4346"/>
              <a:ext cx="3904" cy="3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900" b="1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900" b="1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900" b="1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 rot="13713145" flipH="1">
            <a:off x="2824957" y="3340893"/>
            <a:ext cx="1352550" cy="3065463"/>
            <a:chOff x="3797" y="754"/>
            <a:chExt cx="852" cy="1931"/>
          </a:xfrm>
        </p:grpSpPr>
        <p:sp>
          <p:nvSpPr>
            <p:cNvPr id="1032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 rot="78698">
              <a:off x="4427" y="2315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867 w 1094"/>
                <a:gd name="T1" fmla="*/ 2612 h 2612"/>
                <a:gd name="T2" fmla="*/ 1094 w 1094"/>
                <a:gd name="T3" fmla="*/ 2522 h 2612"/>
                <a:gd name="T4" fmla="*/ 1016 w 1094"/>
                <a:gd name="T5" fmla="*/ 2554 h 2612"/>
                <a:gd name="T6" fmla="*/ 84 w 1094"/>
                <a:gd name="T7" fmla="*/ 0 h 2612"/>
                <a:gd name="T8" fmla="*/ 0 w 1094"/>
                <a:gd name="T9" fmla="*/ 30 h 2612"/>
                <a:gd name="T10" fmla="*/ 940 w 1094"/>
                <a:gd name="T11" fmla="*/ 2584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№4.Определите количество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целых чисел   таких, что      отрицательно</a:t>
            </a:r>
            <a:r>
              <a:rPr lang="ru-RU" sz="3200" b="1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572000" y="692696"/>
          <a:ext cx="1125913" cy="648072"/>
        </p:xfrm>
        <a:graphic>
          <a:graphicData uri="http://schemas.openxmlformats.org/presentationml/2006/ole">
            <p:oleObj spid="_x0000_s10242" name="Формула" r:id="rId3" imgW="419040" imgH="2412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979712" y="764704"/>
          <a:ext cx="440432" cy="660648"/>
        </p:xfrm>
        <a:graphic>
          <a:graphicData uri="http://schemas.openxmlformats.org/presentationml/2006/ole">
            <p:oleObj spid="_x0000_s10243" name="Формула" r:id="rId4" imgW="152280" imgH="228600" progId="Equation.3">
              <p:embed/>
            </p:oleObj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44824"/>
            <a:ext cx="521830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20072" y="2636912"/>
            <a:ext cx="3600400" cy="2677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Производная непрерывно дифференцируемой функции  на промежутке убывания (возрастания) отрицательна (положительна)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87624" y="342900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47664" y="443711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263691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03848" y="350100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00808"/>
            <a:ext cx="2365748" cy="1872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№5.Найдите количество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точек, в которых</a:t>
            </a:r>
            <a:r>
              <a:rPr lang="ru-RU" sz="32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3200" b="1" noProof="0" dirty="0" smtClean="0">
                <a:latin typeface="Comic Sans MS" pitchFamily="66" charset="0"/>
                <a:ea typeface="+mj-ea"/>
                <a:cs typeface="+mj-cs"/>
              </a:rPr>
              <a:t>     </a:t>
            </a:r>
            <a:r>
              <a:rPr lang="ru-RU" sz="3200" b="1" dirty="0" smtClean="0">
                <a:latin typeface="Comic Sans MS" pitchFamily="66" charset="0"/>
                <a:ea typeface="+mj-ea"/>
                <a:cs typeface="+mj-cs"/>
              </a:rPr>
              <a:t>равна 0.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068960"/>
            <a:ext cx="2267826" cy="19328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211960" y="836712"/>
          <a:ext cx="920750" cy="546100"/>
        </p:xfrm>
        <a:graphic>
          <a:graphicData uri="http://schemas.openxmlformats.org/presentationml/2006/ole">
            <p:oleObj spid="_x0000_s11266" name="Формула" r:id="rId5" imgW="342720" imgH="203040" progId="Equation.3">
              <p:embed/>
            </p:oleObj>
          </a:graphicData>
        </a:graphic>
      </p:graphicFrame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988840"/>
            <a:ext cx="4579370" cy="3142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4581128"/>
            <a:ext cx="2478827" cy="1778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9512" y="5229200"/>
            <a:ext cx="5472608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Производная функции в точке равна 0 тогда и только тогда, когда касательная к графику функции, проведенная в этой точке, горизонтальна.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39552" y="4005064"/>
            <a:ext cx="4392488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95536" y="2420888"/>
            <a:ext cx="4392488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11560" y="4653136"/>
            <a:ext cx="4392488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611560" y="4797152"/>
            <a:ext cx="4392488" cy="0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4644008" y="2348880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644008" y="393305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572000" y="458112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499992" y="472514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716016" y="472514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№5.В какой точке отрезка    принимает наименьшее значение?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7452320" y="332656"/>
          <a:ext cx="920750" cy="546100"/>
        </p:xfrm>
        <a:graphic>
          <a:graphicData uri="http://schemas.openxmlformats.org/presentationml/2006/ole">
            <p:oleObj spid="_x0000_s12290" name="Формула" r:id="rId3" imgW="342720" imgH="203040" progId="Equation.3">
              <p:embed/>
            </p:oleObj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628800"/>
            <a:ext cx="4690130" cy="3034952"/>
          </a:xfrm>
          <a:prstGeom prst="rect">
            <a:avLst/>
          </a:prstGeom>
          <a:noFill/>
          <a:ln w="9525">
            <a:solidFill>
              <a:schemeClr val="tx1">
                <a:alpha val="92000"/>
              </a:schemeClr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059832" y="2780928"/>
            <a:ext cx="0" cy="864096"/>
          </a:xfrm>
          <a:prstGeom prst="line">
            <a:avLst/>
          </a:prstGeom>
          <a:ln w="539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9952" y="2276872"/>
            <a:ext cx="0" cy="1368152"/>
          </a:xfrm>
          <a:prstGeom prst="line">
            <a:avLst/>
          </a:prstGeom>
          <a:ln w="539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987824" y="357301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11760" y="4365104"/>
            <a:ext cx="6120680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Всюду на числовом промежутке возрастает, следовательно принимает наименьшее значение на левом конце отрезка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№6.Найдите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точку экстремума функции    , принадлежащей отрезку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483768" y="836712"/>
          <a:ext cx="848742" cy="503392"/>
        </p:xfrm>
        <a:graphic>
          <a:graphicData uri="http://schemas.openxmlformats.org/presentationml/2006/ole">
            <p:oleObj spid="_x0000_s13314" name="Формула" r:id="rId3" imgW="342720" imgH="203040" progId="Equation.3">
              <p:embed/>
            </p:oleObj>
          </a:graphicData>
        </a:graphic>
      </p:graphicFrame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772816"/>
            <a:ext cx="4657427" cy="362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1403648" y="2492896"/>
            <a:ext cx="0" cy="864096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3968" y="3284984"/>
            <a:ext cx="0" cy="792088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2195736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№6.Найдите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количество точек максимума функции      принадлежащих отрезку</a:t>
            </a:r>
            <a:r>
              <a:rPr lang="ru-RU" sz="28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771800" y="836712"/>
          <a:ext cx="847725" cy="503237"/>
        </p:xfrm>
        <a:graphic>
          <a:graphicData uri="http://schemas.openxmlformats.org/presentationml/2006/ole">
            <p:oleObj spid="_x0000_s14338" name="Формула" r:id="rId3" imgW="342720" imgH="203040" progId="Equation.3">
              <p:embed/>
            </p:oleObj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44824"/>
            <a:ext cx="4433590" cy="293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115616" y="3068960"/>
            <a:ext cx="0" cy="288032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07904" y="3356992"/>
            <a:ext cx="0" cy="504056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068960"/>
            <a:ext cx="2273758" cy="3523853"/>
          </a:xfrm>
          <a:prstGeom prst="rect">
            <a:avLst/>
          </a:prstGeom>
          <a:noFill/>
          <a:ln w="9525">
            <a:solidFill>
              <a:schemeClr val="tx1">
                <a:alpha val="79000"/>
              </a:schemeClr>
            </a:solidFill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556792"/>
            <a:ext cx="2411022" cy="4009200"/>
          </a:xfrm>
          <a:prstGeom prst="rect">
            <a:avLst/>
          </a:prstGeom>
          <a:noFill/>
          <a:ln w="9525">
            <a:solidFill>
              <a:schemeClr val="tx1">
                <a:alpha val="78000"/>
              </a:schemeClr>
            </a:solidFill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64088" y="6165304"/>
            <a:ext cx="165618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168" y="5157192"/>
            <a:ext cx="165618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52120" y="4869160"/>
            <a:ext cx="36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4149080"/>
            <a:ext cx="36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877272"/>
            <a:ext cx="36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72400" y="4581128"/>
            <a:ext cx="3600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187624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15816" y="328498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491880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>
            <a:endCxn id="23" idx="3"/>
          </p:cNvCxnSpPr>
          <p:nvPr/>
        </p:nvCxnSpPr>
        <p:spPr>
          <a:xfrm flipV="1">
            <a:off x="1043608" y="3407909"/>
            <a:ext cx="2469363" cy="2253339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1" idx="3"/>
          </p:cNvCxnSpPr>
          <p:nvPr/>
        </p:nvCxnSpPr>
        <p:spPr>
          <a:xfrm flipV="1">
            <a:off x="1051992" y="3407909"/>
            <a:ext cx="156723" cy="226172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5445224"/>
            <a:ext cx="165618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 flipV="1">
            <a:off x="2987824" y="3356992"/>
            <a:ext cx="288032" cy="2160240"/>
          </a:xfrm>
          <a:prstGeom prst="straightConnector1">
            <a:avLst/>
          </a:prstGeom>
          <a:ln w="412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27784" y="5445224"/>
            <a:ext cx="165618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7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.Найдите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промежутки убывания функции    .В ответе укажите сумму целых чисел, входящих в эти промежутки</a:t>
            </a:r>
            <a:r>
              <a:rPr lang="ru-RU" sz="28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7740352" y="260648"/>
          <a:ext cx="633081" cy="375817"/>
        </p:xfrm>
        <a:graphic>
          <a:graphicData uri="http://schemas.openxmlformats.org/presentationml/2006/ole">
            <p:oleObj spid="_x0000_s15362" name="Формула" r:id="rId3" imgW="342720" imgH="203040" progId="Equation.3">
              <p:embed/>
            </p:oleObj>
          </a:graphicData>
        </a:graphic>
      </p:graphicFrame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00808"/>
            <a:ext cx="490069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4048" y="2636912"/>
            <a:ext cx="3600400" cy="2677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Производная непрерывно дифференцируемой функции  на промежутке убывания (возрастания) отрицательна (положительна)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75656" y="3356992"/>
            <a:ext cx="1872208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23928" y="3356992"/>
            <a:ext cx="504056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043608" y="2492896"/>
            <a:ext cx="0" cy="936104"/>
          </a:xfrm>
          <a:prstGeom prst="line">
            <a:avLst/>
          </a:prstGeom>
          <a:ln w="5397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427984" y="3356992"/>
            <a:ext cx="0" cy="1296144"/>
          </a:xfrm>
          <a:prstGeom prst="line">
            <a:avLst/>
          </a:prstGeom>
          <a:ln w="53975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619672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907704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267744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55776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843808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131840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067944" y="328498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619672" y="5157192"/>
            <a:ext cx="36004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-1+0+1+2+3+4+7=16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8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.Найдите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промежутки возрастания функции    .В ответе укажите длину большего из них</a:t>
            </a:r>
            <a:r>
              <a:rPr lang="ru-RU" sz="28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827584" y="836712"/>
          <a:ext cx="633413" cy="376238"/>
        </p:xfrm>
        <a:graphic>
          <a:graphicData uri="http://schemas.openxmlformats.org/presentationml/2006/ole">
            <p:oleObj spid="_x0000_s16386" name="Формула" r:id="rId3" imgW="342720" imgH="203040" progId="Equation.3">
              <p:embed/>
            </p:oleObj>
          </a:graphicData>
        </a:graphic>
      </p:graphicFrame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060848"/>
            <a:ext cx="5053980" cy="282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043608" y="3789040"/>
            <a:ext cx="288032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23728" y="3789040"/>
            <a:ext cx="1584176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3789040"/>
            <a:ext cx="288032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6136" y="3140968"/>
            <a:ext cx="2160240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-10-(-11)=1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-1-(-7)=6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3-2=1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76872"/>
            <a:ext cx="5053980" cy="282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</a:t>
            </a:r>
            <a:r>
              <a:rPr lang="ru-RU" sz="2400" b="1" noProof="0" dirty="0" smtClean="0">
                <a:latin typeface="Comic Sans MS" pitchFamily="66" charset="0"/>
                <a:ea typeface="+mj-ea"/>
                <a:cs typeface="+mj-cs"/>
              </a:rPr>
              <a:t>9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.Найдите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промежутки возрастания функции    .В ответе укажите длину большего из них</a:t>
            </a:r>
            <a:r>
              <a:rPr lang="ru-RU" sz="28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№9.Найдите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количество таких чисел   , что касательная у графику    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в точке   параллельна прямой </a:t>
            </a:r>
            <a:r>
              <a:rPr lang="en-US" sz="2400" b="1" dirty="0" smtClean="0">
                <a:latin typeface="Comic Sans MS" pitchFamily="66" charset="0"/>
                <a:ea typeface="+mj-ea"/>
                <a:cs typeface="+mj-cs"/>
              </a:rPr>
              <a:t>y=3x-11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 или совпадает с ней.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4283968" y="692696"/>
          <a:ext cx="715962" cy="425450"/>
        </p:xfrm>
        <a:graphic>
          <a:graphicData uri="http://schemas.openxmlformats.org/presentationml/2006/ole">
            <p:oleObj spid="_x0000_s17410" name="Формула" r:id="rId4" imgW="342720" imgH="20304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084168" y="548680"/>
          <a:ext cx="368424" cy="552636"/>
        </p:xfrm>
        <a:graphic>
          <a:graphicData uri="http://schemas.openxmlformats.org/presentationml/2006/ole">
            <p:oleObj spid="_x0000_s17411" name="Формула" r:id="rId5" imgW="152280" imgH="22860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020272" y="188640"/>
          <a:ext cx="369888" cy="552450"/>
        </p:xfrm>
        <a:graphic>
          <a:graphicData uri="http://schemas.openxmlformats.org/presentationml/2006/ole">
            <p:oleObj spid="_x0000_s17412" name="Формула" r:id="rId6" imgW="15228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0" y="4149080"/>
            <a:ext cx="4248472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Две прямые параллельны или совпадают, тогда и только тогда, когда угловые коэффициенты равны.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4139952" y="5301208"/>
          <a:ext cx="1703388" cy="654050"/>
        </p:xfrm>
        <a:graphic>
          <a:graphicData uri="http://schemas.openxmlformats.org/presentationml/2006/ole">
            <p:oleObj spid="_x0000_s17414" name="Формула" r:id="rId7" imgW="596880" imgH="22860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3995936" y="3212976"/>
            <a:ext cx="4752528" cy="0"/>
          </a:xfrm>
          <a:prstGeom prst="line">
            <a:avLst/>
          </a:prstGeom>
          <a:ln w="539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427984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508104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940152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444208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804248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956376" y="314096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№10.Найдите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абсциссу точки, в которой касательная к графику функции     параллельна прямой </a:t>
            </a:r>
            <a:r>
              <a:rPr lang="en-US" sz="2400" b="1" dirty="0" smtClean="0">
                <a:latin typeface="Comic Sans MS" pitchFamily="66" charset="0"/>
                <a:ea typeface="+mj-ea"/>
                <a:cs typeface="+mj-cs"/>
              </a:rPr>
              <a:t>y=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2</a:t>
            </a:r>
            <a:r>
              <a:rPr lang="en-US" sz="2400" b="1" dirty="0" smtClean="0">
                <a:latin typeface="Comic Sans MS" pitchFamily="66" charset="0"/>
                <a:ea typeface="+mj-ea"/>
                <a:cs typeface="+mj-cs"/>
              </a:rPr>
              <a:t>x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+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7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 или совпадает с ней.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796136" y="692696"/>
          <a:ext cx="715962" cy="425450"/>
        </p:xfrm>
        <a:graphic>
          <a:graphicData uri="http://schemas.openxmlformats.org/presentationml/2006/ole">
            <p:oleObj spid="_x0000_s18434" name="Формула" r:id="rId3" imgW="342720" imgH="203040" progId="Equation.3">
              <p:embed/>
            </p:oleObj>
          </a:graphicData>
        </a:graphic>
      </p:graphicFrame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844824"/>
            <a:ext cx="4608339" cy="422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84168" y="4077072"/>
          <a:ext cx="1739900" cy="654050"/>
        </p:xfrm>
        <a:graphic>
          <a:graphicData uri="http://schemas.openxmlformats.org/presentationml/2006/ole">
            <p:oleObj spid="_x0000_s18436" name="Формула" r:id="rId5" imgW="60948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1916832"/>
            <a:ext cx="4248472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Две прямые параллельны или совпадают, тогда и только тогда, когда угловые коэффициенты равны.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584" y="3717032"/>
            <a:ext cx="3960440" cy="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627784" y="364502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endCxn id="11" idx="1"/>
          </p:cNvCxnSpPr>
          <p:nvPr/>
        </p:nvCxnSpPr>
        <p:spPr>
          <a:xfrm flipV="1">
            <a:off x="2627784" y="3666115"/>
            <a:ext cx="21091" cy="698989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555776" y="429309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№11. Прямая               </a:t>
            </a:r>
            <a:r>
              <a:rPr lang="ru-RU" sz="2400" b="1" noProof="0" dirty="0" smtClean="0">
                <a:latin typeface="Comic Sans MS" pitchFamily="66" charset="0"/>
                <a:ea typeface="+mj-ea"/>
                <a:cs typeface="+mj-cs"/>
              </a:rPr>
              <a:t>параллельна касательной к графику функции               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. Найдите абсциссу точки касания.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851920" y="260648"/>
          <a:ext cx="1676896" cy="432594"/>
        </p:xfrm>
        <a:graphic>
          <a:graphicData uri="http://schemas.openxmlformats.org/presentationml/2006/ole">
            <p:oleObj spid="_x0000_s19458" name="Формула" r:id="rId3" imgW="71100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012160" y="620688"/>
          <a:ext cx="2157412" cy="487362"/>
        </p:xfrm>
        <a:graphic>
          <a:graphicData uri="http://schemas.openxmlformats.org/presentationml/2006/ole">
            <p:oleObj spid="_x0000_s19459" name="Формула" r:id="rId4" imgW="9144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1988840"/>
            <a:ext cx="4248472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Две прямые параллельны или совпадают, тогда и только тогда, когда угловые коэффициенты равны.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59832" y="3645024"/>
          <a:ext cx="2536825" cy="1963737"/>
        </p:xfrm>
        <a:graphic>
          <a:graphicData uri="http://schemas.openxmlformats.org/presentationml/2006/ole">
            <p:oleObj spid="_x0000_s19462" name="Формула" r:id="rId5" imgW="888840" imgH="6858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580112" y="4437112"/>
          <a:ext cx="1901676" cy="2053810"/>
        </p:xfrm>
        <a:graphic>
          <a:graphicData uri="http://schemas.openxmlformats.org/presentationml/2006/ole">
            <p:oleObj spid="_x0000_s19463" name="Формула" r:id="rId6" imgW="63468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производной в точке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промежутков возрастания и убывания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точек, в которых производная равна 0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Нахождение наибольшего и наименьшего значения функции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Задачи на уравнение касательной</a:t>
            </a:r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Типы задач: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№12. Прямая               </a:t>
            </a:r>
            <a:r>
              <a:rPr lang="ru-RU" sz="2400" b="1" noProof="0" dirty="0" smtClean="0">
                <a:latin typeface="Comic Sans MS" pitchFamily="66" charset="0"/>
                <a:ea typeface="+mj-ea"/>
                <a:cs typeface="+mj-cs"/>
              </a:rPr>
              <a:t>является касательной к графику функции                          </a:t>
            </a:r>
            <a:r>
              <a:rPr lang="ru-RU" sz="2400" b="1" dirty="0" smtClean="0">
                <a:latin typeface="Comic Sans MS" pitchFamily="66" charset="0"/>
                <a:ea typeface="+mj-ea"/>
                <a:cs typeface="+mj-cs"/>
              </a:rPr>
              <a:t>.Найдите абсциссу точки касания.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131840" y="260648"/>
          <a:ext cx="1736725" cy="433388"/>
        </p:xfrm>
        <a:graphic>
          <a:graphicData uri="http://schemas.openxmlformats.org/presentationml/2006/ole">
            <p:oleObj spid="_x0000_s20482" name="Формула" r:id="rId3" imgW="73656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35896" y="620688"/>
          <a:ext cx="3176587" cy="487362"/>
        </p:xfrm>
        <a:graphic>
          <a:graphicData uri="http://schemas.openxmlformats.org/presentationml/2006/ole">
            <p:oleObj spid="_x0000_s20483" name="Формула" r:id="rId4" imgW="134604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1628800"/>
            <a:ext cx="8352928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Если прямая является касательной к графику функции, то ее угловой коэффициент должен быть равен производной функции в точке касания.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763688" y="2924944"/>
          <a:ext cx="6120680" cy="521850"/>
        </p:xfrm>
        <a:graphic>
          <a:graphicData uri="http://schemas.openxmlformats.org/presentationml/2006/ole">
            <p:oleObj spid="_x0000_s20484" name="Формула" r:id="rId5" imgW="321300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771800" y="3501008"/>
          <a:ext cx="3498850" cy="1528762"/>
        </p:xfrm>
        <a:graphic>
          <a:graphicData uri="http://schemas.openxmlformats.org/presentationml/2006/ole">
            <p:oleObj spid="_x0000_s20485" name="Формула" r:id="rId6" imgW="1625400" imgH="711000" progId="Equation.3">
              <p:embed/>
            </p:oleObj>
          </a:graphicData>
        </a:graphic>
      </p:graphicFrame>
      <p:graphicFrame>
        <p:nvGraphicFramePr>
          <p:cNvPr id="37893" name="Object 6"/>
          <p:cNvGraphicFramePr>
            <a:graphicFrameLocks noChangeAspect="1"/>
          </p:cNvGraphicFramePr>
          <p:nvPr/>
        </p:nvGraphicFramePr>
        <p:xfrm>
          <a:off x="179512" y="5229200"/>
          <a:ext cx="4255889" cy="841690"/>
        </p:xfrm>
        <a:graphic>
          <a:graphicData uri="http://schemas.openxmlformats.org/presentationml/2006/ole">
            <p:oleObj spid="_x0000_s20486" name="Формула" r:id="rId7" imgW="2616120" imgH="4316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788024" y="5229200"/>
          <a:ext cx="4191000" cy="841375"/>
        </p:xfrm>
        <a:graphic>
          <a:graphicData uri="http://schemas.openxmlformats.org/presentationml/2006/ole">
            <p:oleObj spid="_x0000_s20488" name="Формула" r:id="rId8" imgW="2577960" imgH="4316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956425" y="6092825"/>
          <a:ext cx="114300" cy="215900"/>
        </p:xfrm>
        <a:graphic>
          <a:graphicData uri="http://schemas.openxmlformats.org/presentationml/2006/ole">
            <p:oleObj spid="_x0000_s20489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995936" y="6237312"/>
          <a:ext cx="1033463" cy="347662"/>
        </p:xfrm>
        <a:graphic>
          <a:graphicData uri="http://schemas.openxmlformats.org/presentationml/2006/ole">
            <p:oleObj spid="_x0000_s20490" name="Формула" r:id="rId10" imgW="634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b="1" i="1" smtClean="0">
                <a:latin typeface="Comic Sans MS" pitchFamily="66" charset="0"/>
              </a:rPr>
              <a:t>Правила дифференцирования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smtClean="0"/>
              <a:t>Производная суммы равна сумме производных.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smtClean="0"/>
              <a:t>Постоянный множитель можно вынести за знак производной.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smtClean="0"/>
              <a:t>Производная произведения двух функций равна сумме двух слагаемых; первое слагаемое есть произведение производной первой функции на вторую функцию, а второе слагаемое есть произведение первой функции на производную второй функции.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ru-RU" sz="220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ru-RU" sz="2200" smtClean="0"/>
              <a:t>Производная частного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819400" y="1981200"/>
          <a:ext cx="3352800" cy="460375"/>
        </p:xfrm>
        <a:graphic>
          <a:graphicData uri="http://schemas.openxmlformats.org/presentationml/2006/ole">
            <p:oleObj spid="_x0000_s5122" name="Формула" r:id="rId3" imgW="1752480" imgH="241200" progId="Equation.3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733800" y="2743200"/>
          <a:ext cx="1981200" cy="482600"/>
        </p:xfrm>
        <a:graphic>
          <a:graphicData uri="http://schemas.openxmlformats.org/presentationml/2006/ole">
            <p:oleObj spid="_x0000_s5123" name="Формула" r:id="rId4" imgW="990360" imgH="241200" progId="Equation.3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2667000" y="4953000"/>
          <a:ext cx="4724400" cy="525463"/>
        </p:xfrm>
        <a:graphic>
          <a:graphicData uri="http://schemas.openxmlformats.org/presentationml/2006/ole">
            <p:oleObj spid="_x0000_s5124" name="Формула" r:id="rId5" imgW="2171520" imgH="241200" progId="Equation.3">
              <p:embed/>
            </p:oleObj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4495800" y="5638800"/>
          <a:ext cx="4038600" cy="996950"/>
        </p:xfrm>
        <a:graphic>
          <a:graphicData uri="http://schemas.openxmlformats.org/presentationml/2006/ole">
            <p:oleObj spid="_x0000_s5125" name="Формула" r:id="rId6" imgW="200628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152400"/>
            <a:ext cx="8229600" cy="1219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Основные формулы дифференцирования</a:t>
            </a:r>
          </a:p>
        </p:txBody>
      </p:sp>
      <p:graphicFrame>
        <p:nvGraphicFramePr>
          <p:cNvPr id="10388" name="Group 148"/>
          <p:cNvGraphicFramePr>
            <a:graphicFrameLocks noGrp="1"/>
          </p:cNvGraphicFramePr>
          <p:nvPr>
            <p:ph sz="quarter" idx="1"/>
          </p:nvPr>
        </p:nvGraphicFramePr>
        <p:xfrm>
          <a:off x="381000" y="1752600"/>
          <a:ext cx="8382000" cy="4762500"/>
        </p:xfrm>
        <a:graphic>
          <a:graphicData uri="http://schemas.openxmlformats.org/drawingml/2006/table">
            <a:tbl>
              <a:tblPr/>
              <a:tblGrid>
                <a:gridCol w="2095500"/>
                <a:gridCol w="2095500"/>
                <a:gridCol w="2095500"/>
                <a:gridCol w="2095500"/>
              </a:tblGrid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" name="Object 88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1905000"/>
          <a:ext cx="1143000" cy="676275"/>
        </p:xfrm>
        <a:graphic>
          <a:graphicData uri="http://schemas.openxmlformats.org/presentationml/2006/ole">
            <p:oleObj spid="_x0000_s6146" name="Формула" r:id="rId3" imgW="342720" imgH="203040" progId="Equation.3">
              <p:embed/>
            </p:oleObj>
          </a:graphicData>
        </a:graphic>
      </p:graphicFrame>
      <p:graphicFrame>
        <p:nvGraphicFramePr>
          <p:cNvPr id="5123" name="Object 91"/>
          <p:cNvGraphicFramePr>
            <a:graphicFrameLocks noChangeAspect="1"/>
          </p:cNvGraphicFramePr>
          <p:nvPr>
            <p:ph sz="quarter" idx="3"/>
          </p:nvPr>
        </p:nvGraphicFramePr>
        <p:xfrm>
          <a:off x="2819400" y="1752600"/>
          <a:ext cx="1295400" cy="776288"/>
        </p:xfrm>
        <a:graphic>
          <a:graphicData uri="http://schemas.openxmlformats.org/presentationml/2006/ole">
            <p:oleObj spid="_x0000_s6147" name="Формула" r:id="rId4" imgW="380880" imgH="228600" progId="Equation.3">
              <p:embed/>
            </p:oleObj>
          </a:graphicData>
        </a:graphic>
      </p:graphicFrame>
      <p:graphicFrame>
        <p:nvGraphicFramePr>
          <p:cNvPr id="5124" name="Object 98"/>
          <p:cNvGraphicFramePr>
            <a:graphicFrameLocks noChangeAspect="1"/>
          </p:cNvGraphicFramePr>
          <p:nvPr/>
        </p:nvGraphicFramePr>
        <p:xfrm>
          <a:off x="1143000" y="5715000"/>
          <a:ext cx="714375" cy="762000"/>
        </p:xfrm>
        <a:graphic>
          <a:graphicData uri="http://schemas.openxmlformats.org/presentationml/2006/ole">
            <p:oleObj spid="_x0000_s6148" name="Формула" r:id="rId5" imgW="190440" imgH="203040" progId="Equation.3">
              <p:embed/>
            </p:oleObj>
          </a:graphicData>
        </a:graphic>
      </p:graphicFrame>
      <p:graphicFrame>
        <p:nvGraphicFramePr>
          <p:cNvPr id="10339" name="Object 99"/>
          <p:cNvGraphicFramePr>
            <a:graphicFrameLocks noChangeAspect="1"/>
          </p:cNvGraphicFramePr>
          <p:nvPr/>
        </p:nvGraphicFramePr>
        <p:xfrm>
          <a:off x="2819400" y="5715000"/>
          <a:ext cx="1524000" cy="677863"/>
        </p:xfrm>
        <a:graphic>
          <a:graphicData uri="http://schemas.openxmlformats.org/presentationml/2006/ole">
            <p:oleObj spid="_x0000_s6149" name="Формула" r:id="rId6" imgW="457200" imgH="203040" progId="Equation.3">
              <p:embed/>
            </p:oleObj>
          </a:graphicData>
        </a:graphic>
      </p:graphicFrame>
      <p:graphicFrame>
        <p:nvGraphicFramePr>
          <p:cNvPr id="5126" name="Object 100"/>
          <p:cNvGraphicFramePr>
            <a:graphicFrameLocks noChangeAspect="1"/>
          </p:cNvGraphicFramePr>
          <p:nvPr/>
        </p:nvGraphicFramePr>
        <p:xfrm>
          <a:off x="1295400" y="3352800"/>
          <a:ext cx="384175" cy="990600"/>
        </p:xfrm>
        <a:graphic>
          <a:graphicData uri="http://schemas.openxmlformats.org/presentationml/2006/ole">
            <p:oleObj spid="_x0000_s6150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10341" name="Object 101"/>
          <p:cNvGraphicFramePr>
            <a:graphicFrameLocks noChangeAspect="1"/>
          </p:cNvGraphicFramePr>
          <p:nvPr/>
        </p:nvGraphicFramePr>
        <p:xfrm>
          <a:off x="3124200" y="3352800"/>
          <a:ext cx="893763" cy="1066800"/>
        </p:xfrm>
        <a:graphic>
          <a:graphicData uri="http://schemas.openxmlformats.org/presentationml/2006/ole">
            <p:oleObj spid="_x0000_s6151" name="Формула" r:id="rId8" imgW="330120" imgH="393480" progId="Equation.3">
              <p:embed/>
            </p:oleObj>
          </a:graphicData>
        </a:graphic>
      </p:graphicFrame>
      <p:graphicFrame>
        <p:nvGraphicFramePr>
          <p:cNvPr id="5128" name="Object 102"/>
          <p:cNvGraphicFramePr>
            <a:graphicFrameLocks noChangeAspect="1"/>
          </p:cNvGraphicFramePr>
          <p:nvPr/>
        </p:nvGraphicFramePr>
        <p:xfrm>
          <a:off x="1143000" y="4572000"/>
          <a:ext cx="762000" cy="722313"/>
        </p:xfrm>
        <a:graphic>
          <a:graphicData uri="http://schemas.openxmlformats.org/presentationml/2006/ole">
            <p:oleObj spid="_x0000_s6152" name="Формула" r:id="rId9" imgW="241200" imgH="228600" progId="Equation.3">
              <p:embed/>
            </p:oleObj>
          </a:graphicData>
        </a:graphic>
      </p:graphicFrame>
      <p:graphicFrame>
        <p:nvGraphicFramePr>
          <p:cNvPr id="10343" name="Object 103"/>
          <p:cNvGraphicFramePr>
            <a:graphicFrameLocks noChangeAspect="1"/>
          </p:cNvGraphicFramePr>
          <p:nvPr/>
        </p:nvGraphicFramePr>
        <p:xfrm>
          <a:off x="3200400" y="4572000"/>
          <a:ext cx="777875" cy="952500"/>
        </p:xfrm>
        <a:graphic>
          <a:graphicData uri="http://schemas.openxmlformats.org/presentationml/2006/ole">
            <p:oleObj spid="_x0000_s6153" name="Формула" r:id="rId10" imgW="342720" imgH="419040" progId="Equation.3">
              <p:embed/>
            </p:oleObj>
          </a:graphicData>
        </a:graphic>
      </p:graphicFrame>
      <p:graphicFrame>
        <p:nvGraphicFramePr>
          <p:cNvPr id="5130" name="Object 104"/>
          <p:cNvGraphicFramePr>
            <a:graphicFrameLocks noChangeAspect="1"/>
          </p:cNvGraphicFramePr>
          <p:nvPr/>
        </p:nvGraphicFramePr>
        <p:xfrm>
          <a:off x="4953000" y="2744788"/>
          <a:ext cx="914400" cy="490537"/>
        </p:xfrm>
        <a:graphic>
          <a:graphicData uri="http://schemas.openxmlformats.org/presentationml/2006/ole">
            <p:oleObj spid="_x0000_s6154" name="Формула" r:id="rId11" imgW="330120" imgH="177480" progId="Equation.3">
              <p:embed/>
            </p:oleObj>
          </a:graphicData>
        </a:graphic>
      </p:graphicFrame>
      <p:graphicFrame>
        <p:nvGraphicFramePr>
          <p:cNvPr id="10345" name="Object 105"/>
          <p:cNvGraphicFramePr>
            <a:graphicFrameLocks noChangeAspect="1"/>
          </p:cNvGraphicFramePr>
          <p:nvPr/>
        </p:nvGraphicFramePr>
        <p:xfrm>
          <a:off x="7010400" y="2819400"/>
          <a:ext cx="990600" cy="401638"/>
        </p:xfrm>
        <a:graphic>
          <a:graphicData uri="http://schemas.openxmlformats.org/presentationml/2006/ole">
            <p:oleObj spid="_x0000_s6155" name="Формула" r:id="rId12" imgW="342720" imgH="139680" progId="Equation.3">
              <p:embed/>
            </p:oleObj>
          </a:graphicData>
        </a:graphic>
      </p:graphicFrame>
      <p:graphicFrame>
        <p:nvGraphicFramePr>
          <p:cNvPr id="10346" name="Object 106"/>
          <p:cNvGraphicFramePr>
            <a:graphicFrameLocks noChangeAspect="1"/>
          </p:cNvGraphicFramePr>
          <p:nvPr/>
        </p:nvGraphicFramePr>
        <p:xfrm>
          <a:off x="6858000" y="3657600"/>
          <a:ext cx="1143000" cy="473075"/>
        </p:xfrm>
        <a:graphic>
          <a:graphicData uri="http://schemas.openxmlformats.org/presentationml/2006/ole">
            <p:oleObj spid="_x0000_s6156" name="Формула" r:id="rId13" imgW="431640" imgH="177480" progId="Equation.3">
              <p:embed/>
            </p:oleObj>
          </a:graphicData>
        </a:graphic>
      </p:graphicFrame>
      <p:graphicFrame>
        <p:nvGraphicFramePr>
          <p:cNvPr id="5133" name="Object 107"/>
          <p:cNvGraphicFramePr>
            <a:graphicFrameLocks noChangeAspect="1"/>
          </p:cNvGraphicFramePr>
          <p:nvPr/>
        </p:nvGraphicFramePr>
        <p:xfrm>
          <a:off x="4953000" y="3795713"/>
          <a:ext cx="990600" cy="403225"/>
        </p:xfrm>
        <a:graphic>
          <a:graphicData uri="http://schemas.openxmlformats.org/presentationml/2006/ole">
            <p:oleObj spid="_x0000_s6157" name="Формула" r:id="rId14" imgW="342720" imgH="139680" progId="Equation.3">
              <p:embed/>
            </p:oleObj>
          </a:graphicData>
        </a:graphic>
      </p:graphicFrame>
      <p:graphicFrame>
        <p:nvGraphicFramePr>
          <p:cNvPr id="5134" name="Object 108"/>
          <p:cNvGraphicFramePr>
            <a:graphicFrameLocks noChangeAspect="1"/>
          </p:cNvGraphicFramePr>
          <p:nvPr/>
        </p:nvGraphicFramePr>
        <p:xfrm>
          <a:off x="5105400" y="4800600"/>
          <a:ext cx="762000" cy="592138"/>
        </p:xfrm>
        <a:graphic>
          <a:graphicData uri="http://schemas.openxmlformats.org/presentationml/2006/ole">
            <p:oleObj spid="_x0000_s6158" name="Формула" r:id="rId15" imgW="228600" imgH="177480" progId="Equation.3">
              <p:embed/>
            </p:oleObj>
          </a:graphicData>
        </a:graphic>
      </p:graphicFrame>
      <p:graphicFrame>
        <p:nvGraphicFramePr>
          <p:cNvPr id="5135" name="Object 109"/>
          <p:cNvGraphicFramePr>
            <a:graphicFrameLocks noChangeAspect="1"/>
          </p:cNvGraphicFramePr>
          <p:nvPr/>
        </p:nvGraphicFramePr>
        <p:xfrm>
          <a:off x="5105400" y="5791200"/>
          <a:ext cx="838200" cy="487363"/>
        </p:xfrm>
        <a:graphic>
          <a:graphicData uri="http://schemas.openxmlformats.org/presentationml/2006/ole">
            <p:oleObj spid="_x0000_s6159" name="Формула" r:id="rId16" imgW="304560" imgH="177480" progId="Equation.3">
              <p:embed/>
            </p:oleObj>
          </a:graphicData>
        </a:graphic>
      </p:graphicFrame>
      <p:graphicFrame>
        <p:nvGraphicFramePr>
          <p:cNvPr id="10350" name="Object 110"/>
          <p:cNvGraphicFramePr>
            <a:graphicFrameLocks noChangeAspect="1"/>
          </p:cNvGraphicFramePr>
          <p:nvPr/>
        </p:nvGraphicFramePr>
        <p:xfrm>
          <a:off x="7162800" y="4648200"/>
          <a:ext cx="990600" cy="876300"/>
        </p:xfrm>
        <a:graphic>
          <a:graphicData uri="http://schemas.openxmlformats.org/presentationml/2006/ole">
            <p:oleObj spid="_x0000_s6160" name="Формула" r:id="rId17" imgW="444240" imgH="393480" progId="Equation.3">
              <p:embed/>
            </p:oleObj>
          </a:graphicData>
        </a:graphic>
      </p:graphicFrame>
      <p:graphicFrame>
        <p:nvGraphicFramePr>
          <p:cNvPr id="10351" name="Object 111"/>
          <p:cNvGraphicFramePr>
            <a:graphicFrameLocks noChangeAspect="1"/>
          </p:cNvGraphicFramePr>
          <p:nvPr/>
        </p:nvGraphicFramePr>
        <p:xfrm>
          <a:off x="7010400" y="5715000"/>
          <a:ext cx="990600" cy="731838"/>
        </p:xfrm>
        <a:graphic>
          <a:graphicData uri="http://schemas.openxmlformats.org/presentationml/2006/ole">
            <p:oleObj spid="_x0000_s6161" name="Формула" r:id="rId18" imgW="533160" imgH="393480" progId="Equation.3">
              <p:embed/>
            </p:oleObj>
          </a:graphicData>
        </a:graphic>
      </p:graphicFrame>
      <p:graphicFrame>
        <p:nvGraphicFramePr>
          <p:cNvPr id="5138" name="Object 142"/>
          <p:cNvGraphicFramePr>
            <a:graphicFrameLocks noChangeAspect="1"/>
          </p:cNvGraphicFramePr>
          <p:nvPr/>
        </p:nvGraphicFramePr>
        <p:xfrm>
          <a:off x="4953000" y="1905000"/>
          <a:ext cx="1143000" cy="676275"/>
        </p:xfrm>
        <a:graphic>
          <a:graphicData uri="http://schemas.openxmlformats.org/presentationml/2006/ole">
            <p:oleObj spid="_x0000_s6162" name="Формула" r:id="rId19" imgW="342720" imgH="203040" progId="Equation.3">
              <p:embed/>
            </p:oleObj>
          </a:graphicData>
        </a:graphic>
      </p:graphicFrame>
      <p:graphicFrame>
        <p:nvGraphicFramePr>
          <p:cNvPr id="5139" name="Object 143"/>
          <p:cNvGraphicFramePr>
            <a:graphicFrameLocks noChangeAspect="1"/>
          </p:cNvGraphicFramePr>
          <p:nvPr/>
        </p:nvGraphicFramePr>
        <p:xfrm>
          <a:off x="7010400" y="1828800"/>
          <a:ext cx="1295400" cy="776288"/>
        </p:xfrm>
        <a:graphic>
          <a:graphicData uri="http://schemas.openxmlformats.org/presentationml/2006/ole">
            <p:oleObj spid="_x0000_s6163" name="Формула" r:id="rId20" imgW="380880" imgH="228600" progId="Equation.3">
              <p:embed/>
            </p:oleObj>
          </a:graphicData>
        </a:graphic>
      </p:graphicFrame>
      <p:graphicFrame>
        <p:nvGraphicFramePr>
          <p:cNvPr id="10389" name="Object 149"/>
          <p:cNvGraphicFramePr>
            <a:graphicFrameLocks noChangeAspect="1"/>
          </p:cNvGraphicFramePr>
          <p:nvPr>
            <p:ph sz="quarter" idx="4"/>
          </p:nvPr>
        </p:nvGraphicFramePr>
        <p:xfrm>
          <a:off x="3505200" y="2743200"/>
          <a:ext cx="334963" cy="469900"/>
        </p:xfrm>
        <a:graphic>
          <a:graphicData uri="http://schemas.openxmlformats.org/presentationml/2006/ole">
            <p:oleObj spid="_x0000_s6164" name="Формула" r:id="rId21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95536" y="5517232"/>
            <a:ext cx="4572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i="1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4000" b="1" i="1" smtClean="0">
                <a:solidFill>
                  <a:schemeClr val="tx1"/>
                </a:solidFill>
                <a:latin typeface="Comic Sans MS" pitchFamily="66" charset="0"/>
              </a:rPr>
              <a:t>Геометрический смысл производной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5720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400" smtClean="0"/>
              <a:t>Производная в точке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                     равна 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угловому коэффициенту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       касательной к</a:t>
            </a:r>
          </a:p>
          <a:p>
            <a:pPr marL="609600" indent="-609600" eaLnBrk="1" hangingPunct="1">
              <a:buFontTx/>
              <a:buNone/>
            </a:pPr>
            <a:r>
              <a:rPr lang="ru-RU" sz="2400" smtClean="0"/>
              <a:t>    графику функции </a:t>
            </a:r>
          </a:p>
          <a:p>
            <a:pPr marL="609600" indent="-609600" eaLnBrk="1" hangingPunct="1">
              <a:buFontTx/>
              <a:buNone/>
            </a:pPr>
            <a:r>
              <a:rPr lang="ru-RU" sz="2400" i="1" smtClean="0"/>
              <a:t>   y = f(x)</a:t>
            </a:r>
            <a:r>
              <a:rPr lang="ru-RU" sz="2400" smtClean="0"/>
              <a:t> в этой точке.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Т.е. </a:t>
            </a:r>
          </a:p>
        </p:txBody>
      </p:sp>
      <p:pic>
        <p:nvPicPr>
          <p:cNvPr id="922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628800"/>
            <a:ext cx="3532833" cy="506629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066800" y="4191000"/>
          <a:ext cx="2319338" cy="690563"/>
        </p:xfrm>
        <a:graphic>
          <a:graphicData uri="http://schemas.openxmlformats.org/presentationml/2006/ole">
            <p:oleObj spid="_x0000_s2050" name="Формула" r:id="rId5" imgW="812520" imgH="241200" progId="Equation.3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11560" y="1916832"/>
          <a:ext cx="838200" cy="485775"/>
        </p:xfrm>
        <a:graphic>
          <a:graphicData uri="http://schemas.openxmlformats.org/presentationml/2006/ole">
            <p:oleObj spid="_x0000_s2051" name="Формула" r:id="rId6" imgW="393480" imgH="228600" progId="Equation.3">
              <p:embed/>
            </p:oleObj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95536" y="5517232"/>
          <a:ext cx="4191000" cy="463550"/>
        </p:xfrm>
        <a:graphic>
          <a:graphicData uri="http://schemas.openxmlformats.org/presentationml/2006/ole">
            <p:oleObj spid="_x0000_s2052" name="Формула" r:id="rId7" imgW="2158920" imgH="24120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95536" y="5949280"/>
          <a:ext cx="4543425" cy="417513"/>
        </p:xfrm>
        <a:graphic>
          <a:graphicData uri="http://schemas.openxmlformats.org/presentationml/2006/ole">
            <p:oleObj spid="_x0000_s2053" name="Формула" r:id="rId8" imgW="2590560" imgH="24120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95536" y="6309320"/>
          <a:ext cx="4243388" cy="381000"/>
        </p:xfrm>
        <a:graphic>
          <a:graphicData uri="http://schemas.openxmlformats.org/presentationml/2006/ole">
            <p:oleObj spid="_x0000_s2054" name="Формула" r:id="rId9" imgW="2108160" imgH="241200" progId="Equation.3">
              <p:embed/>
            </p:oleObj>
          </a:graphicData>
        </a:graphic>
      </p:graphicFrame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7200" y="5029200"/>
            <a:ext cx="2546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cs typeface="Times New Roman" pitchFamily="18" charset="0"/>
              </a:rPr>
              <a:t>Причем, если : </a:t>
            </a:r>
            <a:endParaRPr lang="ru-RU" sz="2800"/>
          </a:p>
          <a:p>
            <a:pPr eaLnBrk="0" hangingPunct="0"/>
            <a:endParaRPr lang="ru-RU" sz="2800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066800" y="5173663"/>
            <a:ext cx="184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ru-RU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33655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  <a:p>
            <a:pPr eaLnBrk="0" hangingPunct="0"/>
            <a:endParaRPr lang="ru-RU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4244975"/>
            <a:ext cx="255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.</a:t>
            </a:r>
            <a:r>
              <a:rPr lang="ru-RU" sz="800"/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4" grpId="0" animBg="1"/>
      <p:bldP spid="37891" grpId="0" build="p"/>
      <p:bldP spid="379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b="1" i="1" dirty="0" smtClean="0">
                <a:latin typeface="Comic Sans MS" pitchFamily="66" charset="0"/>
              </a:rPr>
              <a:t>Уравнение </a:t>
            </a:r>
            <a:r>
              <a:rPr lang="ru-RU" sz="4000" b="1" i="1" dirty="0" smtClean="0">
                <a:latin typeface="Comic Sans MS" pitchFamily="66" charset="0"/>
              </a:rPr>
              <a:t>касательной</a:t>
            </a: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5364088" y="2276872"/>
          <a:ext cx="2887663" cy="425450"/>
        </p:xfrm>
        <a:graphic>
          <a:graphicData uri="http://schemas.openxmlformats.org/presentationml/2006/ole">
            <p:oleObj spid="_x0000_s3074" name="Формула" r:id="rId3" imgW="1447560" imgH="21564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827584" y="3068960"/>
          <a:ext cx="7315200" cy="2514600"/>
        </p:xfrm>
        <a:graphic>
          <a:graphicData uri="http://schemas.openxmlformats.org/presentationml/2006/ole">
            <p:oleObj spid="_x0000_s3079" name="Формула" r:id="rId4" imgW="1396800" imgH="685800" progId="Equation.3">
              <p:embed/>
            </p:oleObj>
          </a:graphicData>
        </a:graphic>
      </p:graphicFrame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683568" y="234888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>
                <a:cs typeface="Times New Roman" pitchFamily="18" charset="0"/>
              </a:rPr>
              <a:t>Пусть прямая задана уравнением</a:t>
            </a:r>
            <a:r>
              <a:rPr lang="ru-RU" sz="2400" dirty="0"/>
              <a:t>:</a:t>
            </a:r>
            <a:r>
              <a:rPr lang="ru-RU" sz="2400" dirty="0"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0251" name="Rectangle 18"/>
          <p:cNvSpPr>
            <a:spLocks noChangeArrowheads="1"/>
          </p:cNvSpPr>
          <p:nvPr/>
        </p:nvSpPr>
        <p:spPr bwMode="auto">
          <a:xfrm>
            <a:off x="-2209800" y="480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19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899592" y="3861048"/>
            <a:ext cx="7239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400" dirty="0"/>
              <a:t>уравнение касательной к </a:t>
            </a:r>
          </a:p>
          <a:p>
            <a:pPr algn="ctr"/>
            <a:r>
              <a:rPr lang="ru-RU" sz="3400" dirty="0"/>
              <a:t>графику функции</a:t>
            </a:r>
            <a:r>
              <a:rPr lang="ru-RU" sz="3600" dirty="0"/>
              <a:t> </a:t>
            </a:r>
          </a:p>
        </p:txBody>
      </p:sp>
      <p:graphicFrame>
        <p:nvGraphicFramePr>
          <p:cNvPr id="28694" name="Object 22"/>
          <p:cNvGraphicFramePr>
            <a:graphicFrameLocks noChangeAspect="1"/>
          </p:cNvGraphicFramePr>
          <p:nvPr>
            <p:ph idx="1"/>
          </p:nvPr>
        </p:nvGraphicFramePr>
        <p:xfrm>
          <a:off x="3419872" y="4869160"/>
          <a:ext cx="1981200" cy="688975"/>
        </p:xfrm>
        <a:graphic>
          <a:graphicData uri="http://schemas.openxmlformats.org/presentationml/2006/ole">
            <p:oleObj spid="_x0000_s3080" name="Формула" r:id="rId5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№1. Найдите значение производной функции      в точке    .</a:t>
            </a:r>
            <a:endParaRPr lang="ru-RU" sz="3200" b="1" dirty="0">
              <a:latin typeface="Comic Sans MS" pitchFamily="66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707904" y="836712"/>
          <a:ext cx="979488" cy="581025"/>
        </p:xfrm>
        <a:graphic>
          <a:graphicData uri="http://schemas.openxmlformats.org/presentationml/2006/ole">
            <p:oleObj spid="_x0000_s7170" name="Формула" r:id="rId3" imgW="34272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ph idx="1"/>
          </p:nvPr>
        </p:nvGraphicFramePr>
        <p:xfrm>
          <a:off x="6372200" y="764704"/>
          <a:ext cx="690323" cy="720080"/>
        </p:xfrm>
        <a:graphic>
          <a:graphicData uri="http://schemas.openxmlformats.org/presentationml/2006/ole">
            <p:oleObj spid="_x0000_s7172" name="Формула" r:id="rId4" imgW="164880" imgH="228600" progId="Equation.3">
              <p:embed/>
            </p:oleObj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772816"/>
            <a:ext cx="3892128" cy="464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835696" y="5661248"/>
          <a:ext cx="2319338" cy="690563"/>
        </p:xfrm>
        <a:graphic>
          <a:graphicData uri="http://schemas.openxmlformats.org/presentationml/2006/ole">
            <p:oleObj spid="_x0000_s7174" name="Формула" r:id="rId6" imgW="812520" imgH="241200" progId="Equation.3">
              <p:embed/>
            </p:oleObj>
          </a:graphicData>
        </a:graphic>
      </p:graphicFrame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772816"/>
            <a:ext cx="3892128" cy="464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724128" y="5877272"/>
            <a:ext cx="936104" cy="0"/>
          </a:xfrm>
          <a:prstGeom prst="line">
            <a:avLst/>
          </a:prstGeom>
          <a:ln w="5715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660232" y="2996952"/>
            <a:ext cx="0" cy="288032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588224" y="299695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652120" y="580526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364088" y="56612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32240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60232" y="56612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020272" y="2996952"/>
          <a:ext cx="1427771" cy="792088"/>
        </p:xfrm>
        <a:graphic>
          <a:graphicData uri="http://schemas.openxmlformats.org/presentationml/2006/ole">
            <p:oleObj spid="_x0000_s7175" name="Формула" r:id="rId7" imgW="711000" imgH="393480" progId="Equation.3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6804248" y="3861048"/>
          <a:ext cx="2016571" cy="702318"/>
        </p:xfrm>
        <a:graphic>
          <a:graphicData uri="http://schemas.openxmlformats.org/presentationml/2006/ole">
            <p:oleObj spid="_x0000_s7178" name="Формула" r:id="rId8" imgW="1244520" imgH="431640" progId="Equation.3">
              <p:embed/>
            </p:oleObj>
          </a:graphicData>
        </a:graphic>
      </p:graphicFrame>
      <p:graphicFrame>
        <p:nvGraphicFramePr>
          <p:cNvPr id="24" name="Object 11"/>
          <p:cNvGraphicFramePr>
            <a:graphicFrameLocks noChangeAspect="1"/>
          </p:cNvGraphicFramePr>
          <p:nvPr/>
        </p:nvGraphicFramePr>
        <p:xfrm>
          <a:off x="6804248" y="4653136"/>
          <a:ext cx="2036763" cy="703263"/>
        </p:xfrm>
        <a:graphic>
          <a:graphicData uri="http://schemas.openxmlformats.org/presentationml/2006/ole">
            <p:oleObj spid="_x0000_s7179" name="Формула" r:id="rId9" imgW="1257120" imgH="431640" progId="Equation.3">
              <p:embed/>
            </p:oleObj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7016750" y="5516563"/>
          <a:ext cx="1581150" cy="792162"/>
        </p:xfrm>
        <a:graphic>
          <a:graphicData uri="http://schemas.openxmlformats.org/presentationml/2006/ole">
            <p:oleObj spid="_x0000_s7180" name="Формула" r:id="rId10" imgW="787320" imgH="393480" progId="Equation.3">
              <p:embed/>
            </p:oleObj>
          </a:graphicData>
        </a:graphic>
      </p:graphicFrame>
      <p:graphicFrame>
        <p:nvGraphicFramePr>
          <p:cNvPr id="26" name="Object 13"/>
          <p:cNvGraphicFramePr>
            <a:graphicFrameLocks noChangeAspect="1"/>
          </p:cNvGraphicFramePr>
          <p:nvPr/>
        </p:nvGraphicFramePr>
        <p:xfrm>
          <a:off x="6156176" y="5373216"/>
          <a:ext cx="577850" cy="530225"/>
        </p:xfrm>
        <a:graphic>
          <a:graphicData uri="http://schemas.openxmlformats.org/presentationml/2006/ole">
            <p:oleObj spid="_x0000_s7181" name="Формула" r:id="rId11" imgW="152280" imgH="139680" progId="Equation.3">
              <p:embed/>
            </p:oleObj>
          </a:graphicData>
        </a:graphic>
      </p:graphicFrame>
      <p:graphicFrame>
        <p:nvGraphicFramePr>
          <p:cNvPr id="27" name="Object 14"/>
          <p:cNvGraphicFramePr>
            <a:graphicFrameLocks noChangeAspect="1"/>
          </p:cNvGraphicFramePr>
          <p:nvPr/>
        </p:nvGraphicFramePr>
        <p:xfrm>
          <a:off x="2555776" y="2276872"/>
          <a:ext cx="577850" cy="530225"/>
        </p:xfrm>
        <a:graphic>
          <a:graphicData uri="http://schemas.openxmlformats.org/presentationml/2006/ole">
            <p:oleObj spid="_x0000_s7182" name="Формула" r:id="rId12" imgW="152280" imgH="139680" progId="Equation.3">
              <p:embed/>
            </p:oleObj>
          </a:graphicData>
        </a:graphic>
      </p:graphicFrame>
      <p:cxnSp>
        <p:nvCxnSpPr>
          <p:cNvPr id="33" name="Прямая соединительная линия 32"/>
          <p:cNvCxnSpPr/>
          <p:nvPr/>
        </p:nvCxnSpPr>
        <p:spPr>
          <a:xfrm flipH="1">
            <a:off x="2483768" y="1988840"/>
            <a:ext cx="216024" cy="7200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483768" y="2708920"/>
            <a:ext cx="1368152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085233" cy="448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4085233" cy="448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296144"/>
          </a:xfr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№ 2. Найдите значение производной функции      в точке   .</a:t>
            </a:r>
            <a:endParaRPr lang="ru-RU" sz="3200" b="1" dirty="0">
              <a:latin typeface="Comic Sans MS" pitchFamily="66" charset="0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851920" y="836712"/>
          <a:ext cx="979488" cy="581025"/>
        </p:xfrm>
        <a:graphic>
          <a:graphicData uri="http://schemas.openxmlformats.org/presentationml/2006/ole">
            <p:oleObj spid="_x0000_s8194" name="Формула" r:id="rId4" imgW="342720" imgH="203040" progId="Equation.3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ph idx="1"/>
          </p:nvPr>
        </p:nvGraphicFramePr>
        <p:xfrm>
          <a:off x="6372200" y="764704"/>
          <a:ext cx="690323" cy="720080"/>
        </p:xfrm>
        <a:graphic>
          <a:graphicData uri="http://schemas.openxmlformats.org/presentationml/2006/ole">
            <p:oleObj spid="_x0000_s8195" name="Формула" r:id="rId5" imgW="16488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123728" y="2348880"/>
          <a:ext cx="2319338" cy="690563"/>
        </p:xfrm>
        <a:graphic>
          <a:graphicData uri="http://schemas.openxmlformats.org/presentationml/2006/ole">
            <p:oleObj spid="_x0000_s8196" name="Формула" r:id="rId6" imgW="812520" imgH="24120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940152" y="5373216"/>
            <a:ext cx="936104" cy="0"/>
          </a:xfrm>
          <a:prstGeom prst="line">
            <a:avLst/>
          </a:prstGeom>
          <a:ln w="57150" cmpd="sng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940152" y="2636912"/>
            <a:ext cx="0" cy="2736304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868144" y="2564904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804248" y="5301208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516216" y="53732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08104" y="249289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52292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04248" y="2348880"/>
          <a:ext cx="1427771" cy="792088"/>
        </p:xfrm>
        <a:graphic>
          <a:graphicData uri="http://schemas.openxmlformats.org/presentationml/2006/ole">
            <p:oleObj spid="_x0000_s8197" name="Формула" r:id="rId7" imgW="711000" imgH="393480" progId="Equation.3">
              <p:embed/>
            </p:oleObj>
          </a:graphicData>
        </a:graphic>
      </p:graphicFrame>
      <p:graphicFrame>
        <p:nvGraphicFramePr>
          <p:cNvPr id="25" name="Object 12"/>
          <p:cNvGraphicFramePr>
            <a:graphicFrameLocks noChangeAspect="1"/>
          </p:cNvGraphicFramePr>
          <p:nvPr/>
        </p:nvGraphicFramePr>
        <p:xfrm>
          <a:off x="7164288" y="3212976"/>
          <a:ext cx="1581150" cy="792162"/>
        </p:xfrm>
        <a:graphic>
          <a:graphicData uri="http://schemas.openxmlformats.org/presentationml/2006/ole">
            <p:oleObj spid="_x0000_s8200" name="Формула" r:id="rId8" imgW="787320" imgH="393480" progId="Equation.3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6300192" y="4941168"/>
          <a:ext cx="578149" cy="530221"/>
        </p:xfrm>
        <a:graphic>
          <a:graphicData uri="http://schemas.openxmlformats.org/presentationml/2006/ole">
            <p:oleObj spid="_x0000_s8202" name="Формула" r:id="rId9" imgW="152280" imgH="13968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2267744" y="4077072"/>
          <a:ext cx="577850" cy="530225"/>
        </p:xfrm>
        <a:graphic>
          <a:graphicData uri="http://schemas.openxmlformats.org/presentationml/2006/ole">
            <p:oleObj spid="_x0000_s8203" name="Формула" r:id="rId10" imgW="152280" imgH="139680" progId="Equation.3">
              <p:embed/>
            </p:oleObj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1403648" y="2348880"/>
            <a:ext cx="720080" cy="2304256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23728" y="4581128"/>
            <a:ext cx="1872208" cy="0"/>
          </a:xfrm>
          <a:prstGeom prst="straightConnector1">
            <a:avLst/>
          </a:prstGeom>
          <a:ln w="539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26064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№3. Сколько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раз за наблюдаемый период точка остановилась</a:t>
            </a:r>
            <a:r>
              <a:rPr lang="ru-RU" sz="3200" b="1" dirty="0" smtClean="0">
                <a:latin typeface="Comic Sans MS" pitchFamily="66" charset="0"/>
                <a:ea typeface="+mj-ea"/>
                <a:cs typeface="+mj-cs"/>
              </a:rPr>
              <a:t>?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4"/>
            <a:ext cx="4344243" cy="420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1763688" y="3429000"/>
            <a:ext cx="1296144" cy="20162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691680" y="5373216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31640" y="530120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3848" y="314096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51571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652120" y="2132856"/>
          <a:ext cx="1427771" cy="792088"/>
        </p:xfrm>
        <a:graphic>
          <a:graphicData uri="http://schemas.openxmlformats.org/presentationml/2006/ole">
            <p:oleObj spid="_x0000_s9219" name="Формула" r:id="rId4" imgW="711000" imgH="39348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>
            <a:endCxn id="11" idx="7"/>
          </p:cNvCxnSpPr>
          <p:nvPr/>
        </p:nvCxnSpPr>
        <p:spPr>
          <a:xfrm flipH="1" flipV="1">
            <a:off x="3110749" y="3378083"/>
            <a:ext cx="21091" cy="2067141"/>
          </a:xfrm>
          <a:prstGeom prst="line">
            <a:avLst/>
          </a:prstGeom>
          <a:ln w="539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987824" y="335699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893" name="Object 4"/>
          <p:cNvGraphicFramePr>
            <a:graphicFrameLocks noChangeAspect="1"/>
          </p:cNvGraphicFramePr>
          <p:nvPr/>
        </p:nvGraphicFramePr>
        <p:xfrm>
          <a:off x="5851525" y="3141663"/>
          <a:ext cx="1760538" cy="792162"/>
        </p:xfrm>
        <a:graphic>
          <a:graphicData uri="http://schemas.openxmlformats.org/presentationml/2006/ole">
            <p:oleObj spid="_x0000_s9220" name="Формула" r:id="rId5" imgW="876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541</Words>
  <Application>Microsoft Office PowerPoint</Application>
  <PresentationFormat>Экран (4:3)</PresentationFormat>
  <Paragraphs>83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GraphC</vt:lpstr>
      <vt:lpstr>Microsoft Equation 3.0</vt:lpstr>
      <vt:lpstr>Задачи типа В8 в ЕГЭ Геометрический смысл производной.</vt:lpstr>
      <vt:lpstr>Слайд 2</vt:lpstr>
      <vt:lpstr>Правила дифференцирования</vt:lpstr>
      <vt:lpstr>Основные формулы дифференцирования</vt:lpstr>
      <vt:lpstr> Геометрический смысл производной</vt:lpstr>
      <vt:lpstr>Уравнение касательной</vt:lpstr>
      <vt:lpstr>№1. Найдите значение производной функции      в точке    .</vt:lpstr>
      <vt:lpstr>№ 2. Найдите значение производной функции      в точке   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типа В8 в ЕГЭ Геометрический смысл производной.</dc:title>
  <dc:creator>карина</dc:creator>
  <cp:lastModifiedBy>карина</cp:lastModifiedBy>
  <cp:revision>15</cp:revision>
  <dcterms:created xsi:type="dcterms:W3CDTF">2012-03-27T06:24:21Z</dcterms:created>
  <dcterms:modified xsi:type="dcterms:W3CDTF">2012-03-27T08:54:28Z</dcterms:modified>
</cp:coreProperties>
</file>