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2" r:id="rId6"/>
    <p:sldId id="263" r:id="rId7"/>
    <p:sldId id="264" r:id="rId8"/>
    <p:sldId id="266" r:id="rId9"/>
    <p:sldId id="268" r:id="rId10"/>
    <p:sldId id="261" r:id="rId11"/>
    <p:sldId id="269" r:id="rId12"/>
    <p:sldId id="272" r:id="rId13"/>
    <p:sldId id="273" r:id="rId14"/>
    <p:sldId id="267" r:id="rId15"/>
    <p:sldId id="271" r:id="rId16"/>
    <p:sldId id="270" r:id="rId17"/>
    <p:sldId id="275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4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18" Type="http://schemas.openxmlformats.org/officeDocument/2006/relationships/image" Target="../media/image2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17" Type="http://schemas.openxmlformats.org/officeDocument/2006/relationships/image" Target="../media/image23.wmf"/><Relationship Id="rId2" Type="http://schemas.openxmlformats.org/officeDocument/2006/relationships/image" Target="../media/image8.wmf"/><Relationship Id="rId16" Type="http://schemas.openxmlformats.org/officeDocument/2006/relationships/image" Target="../media/image22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5" Type="http://schemas.openxmlformats.org/officeDocument/2006/relationships/image" Target="../media/image2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Relationship Id="rId1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8CD3-3837-43E0-9FAF-57607F053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FFC86-8B0C-451A-BA57-0B35477425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2.png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2.png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8.bin"/><Relationship Id="rId5" Type="http://schemas.openxmlformats.org/officeDocument/2006/relationships/oleObject" Target="../embeddings/oleObject67.bin"/><Relationship Id="rId4" Type="http://schemas.openxmlformats.org/officeDocument/2006/relationships/oleObject" Target="../embeddings/oleObject6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7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2.png"/><Relationship Id="rId5" Type="http://schemas.openxmlformats.org/officeDocument/2006/relationships/oleObject" Target="../embeddings/oleObject73.bin"/><Relationship Id="rId10" Type="http://schemas.openxmlformats.org/officeDocument/2006/relationships/oleObject" Target="../embeddings/oleObject77.bin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1.bin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18" Type="http://schemas.openxmlformats.org/officeDocument/2006/relationships/oleObject" Target="../embeddings/oleObject21.bin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8.bin"/><Relationship Id="rId10" Type="http://schemas.openxmlformats.org/officeDocument/2006/relationships/oleObject" Target="../embeddings/oleObject13.bin"/><Relationship Id="rId19" Type="http://schemas.openxmlformats.org/officeDocument/2006/relationships/oleObject" Target="../embeddings/oleObject22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png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png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oleObject" Target="../embeddings/oleObject49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2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51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Relationship Id="rId14" Type="http://schemas.openxmlformats.org/officeDocument/2006/relationships/oleObject" Target="../embeddings/oleObject5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3"/>
          <p:cNvSpPr txBox="1">
            <a:spLocks noChangeArrowheads="1"/>
          </p:cNvSpPr>
          <p:nvPr/>
        </p:nvSpPr>
        <p:spPr bwMode="auto">
          <a:xfrm>
            <a:off x="3581400" y="5791200"/>
            <a:ext cx="525780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latin typeface="Comic Sans MS" pitchFamily="66" charset="0"/>
              </a:rPr>
              <a:t>10 класс «А» ГБОУ СОШ №717</a:t>
            </a:r>
          </a:p>
          <a:p>
            <a:pPr>
              <a:spcBef>
                <a:spcPct val="50000"/>
              </a:spcBef>
            </a:pPr>
            <a:r>
              <a:rPr lang="ru-RU" sz="2000" dirty="0">
                <a:latin typeface="Comic Sans MS" pitchFamily="66" charset="0"/>
              </a:rPr>
              <a:t>учитель:  </a:t>
            </a:r>
            <a:r>
              <a:rPr lang="ru-RU" sz="2000" dirty="0" err="1">
                <a:latin typeface="Comic Sans MS" pitchFamily="66" charset="0"/>
              </a:rPr>
              <a:t>Чернецова</a:t>
            </a:r>
            <a:r>
              <a:rPr lang="ru-RU" sz="2000" dirty="0">
                <a:latin typeface="Comic Sans MS" pitchFamily="66" charset="0"/>
              </a:rPr>
              <a:t> </a:t>
            </a:r>
            <a:r>
              <a:rPr lang="ru-RU" sz="2000" dirty="0" err="1">
                <a:latin typeface="Comic Sans MS" pitchFamily="66" charset="0"/>
              </a:rPr>
              <a:t>Карина</a:t>
            </a:r>
            <a:r>
              <a:rPr lang="ru-RU" sz="2000" dirty="0">
                <a:latin typeface="Comic Sans MS" pitchFamily="66" charset="0"/>
              </a:rPr>
              <a:t> Игоревна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470025"/>
          </a:xfrm>
          <a:solidFill>
            <a:srgbClr val="FFCC99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ru-RU" dirty="0" smtClean="0"/>
              <a:t>Задачи типа В12 в ЕГЭ</a:t>
            </a:r>
            <a:br>
              <a:rPr lang="ru-RU" dirty="0" smtClean="0"/>
            </a:br>
            <a:r>
              <a:rPr lang="ru-RU" dirty="0" smtClean="0"/>
              <a:t>Исследование функций.</a:t>
            </a:r>
            <a:endParaRPr lang="ru-RU" dirty="0" smtClean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066800" y="2209800"/>
            <a:ext cx="4038600" cy="3200400"/>
            <a:chOff x="1344" y="1680"/>
            <a:chExt cx="3135" cy="2349"/>
          </a:xfrm>
        </p:grpSpPr>
        <p:graphicFrame>
          <p:nvGraphicFramePr>
            <p:cNvPr id="1026" name="Object 4"/>
            <p:cNvGraphicFramePr>
              <a:graphicFrameLocks noChangeAspect="1"/>
            </p:cNvGraphicFramePr>
            <p:nvPr/>
          </p:nvGraphicFramePr>
          <p:xfrm>
            <a:off x="1344" y="1680"/>
            <a:ext cx="3135" cy="2349"/>
          </p:xfrm>
          <a:graphic>
            <a:graphicData uri="http://schemas.openxmlformats.org/presentationml/2006/ole">
              <p:oleObj spid="_x0000_s2050" name="GraphC" r:id="rId3" imgW="3447720" imgH="2866680" progId="GraphCtrl.Document">
                <p:embed/>
              </p:oleObj>
            </a:graphicData>
          </a:graphic>
        </p:graphicFrame>
        <p:sp>
          <p:nvSpPr>
            <p:cNvPr id="1040" name="Freeform 5"/>
            <p:cNvSpPr>
              <a:spLocks/>
            </p:cNvSpPr>
            <p:nvPr/>
          </p:nvSpPr>
          <p:spPr bwMode="auto">
            <a:xfrm>
              <a:off x="2112" y="2544"/>
              <a:ext cx="2324" cy="995"/>
            </a:xfrm>
            <a:custGeom>
              <a:avLst/>
              <a:gdLst>
                <a:gd name="T0" fmla="*/ 0 w 2948"/>
                <a:gd name="T1" fmla="*/ 1475 h 1475"/>
                <a:gd name="T2" fmla="*/ 45 w 2948"/>
                <a:gd name="T3" fmla="*/ 1248 h 1475"/>
                <a:gd name="T4" fmla="*/ 181 w 2948"/>
                <a:gd name="T5" fmla="*/ 840 h 1475"/>
                <a:gd name="T6" fmla="*/ 408 w 2948"/>
                <a:gd name="T7" fmla="*/ 431 h 1475"/>
                <a:gd name="T8" fmla="*/ 771 w 2948"/>
                <a:gd name="T9" fmla="*/ 159 h 1475"/>
                <a:gd name="T10" fmla="*/ 1179 w 2948"/>
                <a:gd name="T11" fmla="*/ 23 h 1475"/>
                <a:gd name="T12" fmla="*/ 1678 w 2948"/>
                <a:gd name="T13" fmla="*/ 23 h 1475"/>
                <a:gd name="T14" fmla="*/ 2132 w 2948"/>
                <a:gd name="T15" fmla="*/ 159 h 1475"/>
                <a:gd name="T16" fmla="*/ 2676 w 2948"/>
                <a:gd name="T17" fmla="*/ 477 h 1475"/>
                <a:gd name="T18" fmla="*/ 2948 w 2948"/>
                <a:gd name="T19" fmla="*/ 658 h 14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48"/>
                <a:gd name="T31" fmla="*/ 0 h 1475"/>
                <a:gd name="T32" fmla="*/ 2948 w 2948"/>
                <a:gd name="T33" fmla="*/ 1475 h 14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48" h="1475">
                  <a:moveTo>
                    <a:pt x="0" y="1475"/>
                  </a:moveTo>
                  <a:cubicBezTo>
                    <a:pt x="7" y="1414"/>
                    <a:pt x="15" y="1354"/>
                    <a:pt x="45" y="1248"/>
                  </a:cubicBezTo>
                  <a:cubicBezTo>
                    <a:pt x="75" y="1142"/>
                    <a:pt x="121" y="976"/>
                    <a:pt x="181" y="840"/>
                  </a:cubicBezTo>
                  <a:cubicBezTo>
                    <a:pt x="241" y="704"/>
                    <a:pt x="310" y="544"/>
                    <a:pt x="408" y="431"/>
                  </a:cubicBezTo>
                  <a:cubicBezTo>
                    <a:pt x="506" y="318"/>
                    <a:pt x="642" y="227"/>
                    <a:pt x="771" y="159"/>
                  </a:cubicBezTo>
                  <a:cubicBezTo>
                    <a:pt x="900" y="91"/>
                    <a:pt x="1028" y="46"/>
                    <a:pt x="1179" y="23"/>
                  </a:cubicBezTo>
                  <a:cubicBezTo>
                    <a:pt x="1330" y="0"/>
                    <a:pt x="1519" y="0"/>
                    <a:pt x="1678" y="23"/>
                  </a:cubicBezTo>
                  <a:cubicBezTo>
                    <a:pt x="1837" y="46"/>
                    <a:pt x="1966" y="83"/>
                    <a:pt x="2132" y="159"/>
                  </a:cubicBezTo>
                  <a:cubicBezTo>
                    <a:pt x="2298" y="235"/>
                    <a:pt x="2540" y="394"/>
                    <a:pt x="2676" y="477"/>
                  </a:cubicBezTo>
                  <a:cubicBezTo>
                    <a:pt x="2812" y="560"/>
                    <a:pt x="2880" y="609"/>
                    <a:pt x="2948" y="65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6"/>
            <p:cNvSpPr>
              <a:spLocks/>
            </p:cNvSpPr>
            <p:nvPr/>
          </p:nvSpPr>
          <p:spPr bwMode="auto">
            <a:xfrm>
              <a:off x="1536" y="2112"/>
              <a:ext cx="1728" cy="1440"/>
            </a:xfrm>
            <a:custGeom>
              <a:avLst/>
              <a:gdLst>
                <a:gd name="T0" fmla="*/ 2643 w 2643"/>
                <a:gd name="T1" fmla="*/ 0 h 2020"/>
                <a:gd name="T2" fmla="*/ 0 w 2643"/>
                <a:gd name="T3" fmla="*/ 2020 h 2020"/>
                <a:gd name="T4" fmla="*/ 0 60000 65536"/>
                <a:gd name="T5" fmla="*/ 0 60000 65536"/>
                <a:gd name="T6" fmla="*/ 0 w 2643"/>
                <a:gd name="T7" fmla="*/ 0 h 2020"/>
                <a:gd name="T8" fmla="*/ 2643 w 2643"/>
                <a:gd name="T9" fmla="*/ 2020 h 20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3" h="2020">
                  <a:moveTo>
                    <a:pt x="2643" y="0"/>
                  </a:moveTo>
                  <a:lnTo>
                    <a:pt x="0" y="2020"/>
                  </a:lnTo>
                </a:path>
              </a:pathLst>
            </a:custGeom>
            <a:noFill/>
            <a:ln w="38100">
              <a:solidFill>
                <a:srgbClr val="008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Oval 7"/>
            <p:cNvSpPr>
              <a:spLocks noChangeArrowheads="1"/>
            </p:cNvSpPr>
            <p:nvPr/>
          </p:nvSpPr>
          <p:spPr bwMode="auto">
            <a:xfrm>
              <a:off x="2448" y="2736"/>
              <a:ext cx="91" cy="9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Oval 8"/>
            <p:cNvSpPr>
              <a:spLocks noChangeArrowheads="1"/>
            </p:cNvSpPr>
            <p:nvPr/>
          </p:nvSpPr>
          <p:spPr bwMode="auto">
            <a:xfrm>
              <a:off x="2832" y="2544"/>
              <a:ext cx="91" cy="9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Oval 9"/>
            <p:cNvSpPr>
              <a:spLocks noChangeArrowheads="1"/>
            </p:cNvSpPr>
            <p:nvPr/>
          </p:nvSpPr>
          <p:spPr bwMode="auto">
            <a:xfrm>
              <a:off x="2640" y="2640"/>
              <a:ext cx="91" cy="9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Oval 10"/>
            <p:cNvSpPr>
              <a:spLocks noChangeArrowheads="1"/>
            </p:cNvSpPr>
            <p:nvPr/>
          </p:nvSpPr>
          <p:spPr bwMode="auto">
            <a:xfrm>
              <a:off x="2304" y="2880"/>
              <a:ext cx="91" cy="9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 rot="7896630">
            <a:off x="2678906" y="3821907"/>
            <a:ext cx="4646613" cy="920750"/>
            <a:chOff x="378" y="3923"/>
            <a:chExt cx="3945" cy="802"/>
          </a:xfrm>
        </p:grpSpPr>
        <p:sp>
          <p:nvSpPr>
            <p:cNvPr id="1036" name="Freeform 19" descr="Папирус"/>
            <p:cNvSpPr>
              <a:spLocks/>
            </p:cNvSpPr>
            <p:nvPr/>
          </p:nvSpPr>
          <p:spPr bwMode="auto">
            <a:xfrm>
              <a:off x="431" y="4372"/>
              <a:ext cx="3880" cy="353"/>
            </a:xfrm>
            <a:custGeom>
              <a:avLst/>
              <a:gdLst>
                <a:gd name="T0" fmla="*/ 0 w 3880"/>
                <a:gd name="T1" fmla="*/ 0 h 344"/>
                <a:gd name="T2" fmla="*/ 0 w 3880"/>
                <a:gd name="T3" fmla="*/ 344 h 344"/>
                <a:gd name="T4" fmla="*/ 3872 w 3880"/>
                <a:gd name="T5" fmla="*/ 344 h 344"/>
                <a:gd name="T6" fmla="*/ 3880 w 3880"/>
                <a:gd name="T7" fmla="*/ 0 h 344"/>
                <a:gd name="T8" fmla="*/ 0 w 3880"/>
                <a:gd name="T9" fmla="*/ 0 h 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80"/>
                <a:gd name="T16" fmla="*/ 0 h 344"/>
                <a:gd name="T17" fmla="*/ 3880 w 3880"/>
                <a:gd name="T18" fmla="*/ 344 h 3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037" name="Oval 20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8" name="Text Box 21"/>
            <p:cNvSpPr txBox="1">
              <a:spLocks noChangeArrowheads="1"/>
            </p:cNvSpPr>
            <p:nvPr/>
          </p:nvSpPr>
          <p:spPr bwMode="auto">
            <a:xfrm rot="10800000">
              <a:off x="421" y="4263"/>
              <a:ext cx="3902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8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8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8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8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8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8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r>
                <a:rPr lang="en-US" sz="900">
                  <a:solidFill>
                    <a:srgbClr val="000000"/>
                  </a:solidFill>
                </a:rPr>
                <a:t>IIII</a:t>
              </a:r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ru-RU" sz="900">
                <a:solidFill>
                  <a:srgbClr val="000000"/>
                </a:solidFill>
              </a:endParaRPr>
            </a:p>
          </p:txBody>
        </p:sp>
        <p:sp>
          <p:nvSpPr>
            <p:cNvPr id="1039" name="Text Box 22"/>
            <p:cNvSpPr txBox="1">
              <a:spLocks noChangeArrowheads="1"/>
            </p:cNvSpPr>
            <p:nvPr/>
          </p:nvSpPr>
          <p:spPr bwMode="auto">
            <a:xfrm>
              <a:off x="378" y="4346"/>
              <a:ext cx="3904" cy="3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ru-RU" sz="900" b="1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</a:rPr>
                <a:t>0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</a:rPr>
                <a:t> 1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</a:rPr>
                <a:t>2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</a:rPr>
                <a:t> 3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</a:rPr>
                <a:t>4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</a:rPr>
                <a:t> 5 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</a:rPr>
                <a:t>6        7        8 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</a:rPr>
                <a:t>9       10      11      12       13      14      15      16   </a:t>
              </a:r>
              <a:endParaRPr lang="ru-RU" sz="900" b="1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 rot="13713145" flipH="1">
            <a:off x="2824957" y="3340893"/>
            <a:ext cx="1352550" cy="3065463"/>
            <a:chOff x="3797" y="754"/>
            <a:chExt cx="852" cy="1931"/>
          </a:xfrm>
        </p:grpSpPr>
        <p:sp>
          <p:nvSpPr>
            <p:cNvPr id="1032" name="Freeform 1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auto">
            <a:xfrm rot="78698">
              <a:off x="4427" y="2315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1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1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63272" cy="1282154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Алгоритм нахождения точек экстремума (максимума или минимума) функции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98904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Найти производную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Найти стационарные </a:t>
            </a:r>
            <a:r>
              <a:rPr lang="en-US" dirty="0" smtClean="0"/>
              <a:t>(</a:t>
            </a:r>
            <a:r>
              <a:rPr lang="ru-RU" dirty="0" smtClean="0"/>
              <a:t>   </a:t>
            </a:r>
            <a:r>
              <a:rPr lang="en-US" dirty="0" smtClean="0"/>
              <a:t>             )</a:t>
            </a:r>
            <a:r>
              <a:rPr lang="ru-RU" dirty="0" smtClean="0"/>
              <a:t>и критические</a:t>
            </a:r>
            <a:r>
              <a:rPr lang="en-US" dirty="0" smtClean="0"/>
              <a:t>   </a:t>
            </a:r>
            <a:r>
              <a:rPr lang="ru-RU" dirty="0" smtClean="0"/>
              <a:t> ( </a:t>
            </a:r>
            <a:r>
              <a:rPr lang="en-US" dirty="0" smtClean="0"/>
              <a:t>        </a:t>
            </a:r>
            <a:r>
              <a:rPr lang="ru-RU" dirty="0" smtClean="0"/>
              <a:t>не существуют) точки функции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Отметить стационарные и критические точки на числовой прямой и определить знаки производной на получившихся промежутках.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основании теорем и определений сделать вывод о ее точках экстремума</a:t>
            </a:r>
            <a:endParaRPr lang="ru-RU" dirty="0"/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4499992" y="1772816"/>
          <a:ext cx="1209675" cy="439737"/>
        </p:xfrm>
        <a:graphic>
          <a:graphicData uri="http://schemas.openxmlformats.org/presentationml/2006/ole">
            <p:oleObj spid="_x0000_s11266" name="Формула" r:id="rId3" imgW="622080" imgH="228600" progId="Equation.3">
              <p:embed/>
            </p:oleObj>
          </a:graphicData>
        </a:graphic>
      </p:graphicFrame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4716016" y="2276872"/>
          <a:ext cx="1160463" cy="439738"/>
        </p:xfrm>
        <a:graphic>
          <a:graphicData uri="http://schemas.openxmlformats.org/presentationml/2006/ole">
            <p:oleObj spid="_x0000_s11267" name="Формула" r:id="rId4" imgW="596880" imgH="228600" progId="Equation.3">
              <p:embed/>
            </p:oleObj>
          </a:graphicData>
        </a:graphic>
      </p:graphicFrame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1187624" y="2708920"/>
          <a:ext cx="741363" cy="439738"/>
        </p:xfrm>
        <a:graphic>
          <a:graphicData uri="http://schemas.openxmlformats.org/presentationml/2006/ole">
            <p:oleObj spid="_x0000_s11268" name="Формула" r:id="rId5" imgW="380880" imgH="228600" progId="Equation.3">
              <p:embed/>
            </p:oleObj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7020272" y="2708920"/>
          <a:ext cx="1136650" cy="390525"/>
        </p:xfrm>
        <a:graphic>
          <a:graphicData uri="http://schemas.openxmlformats.org/presentationml/2006/ole">
            <p:oleObj spid="_x0000_s11270" name="Формула" r:id="rId6" imgW="5839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00808"/>
            <a:ext cx="7488832" cy="1324744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ru-RU" dirty="0" smtClean="0"/>
              <a:t>№1 Найдите точку максимума функции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60648"/>
            <a:ext cx="8363272" cy="12821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Задачи на нахождение точек экстремума (максимума или минимума) функции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3635896" y="2276872"/>
          <a:ext cx="2074862" cy="439737"/>
        </p:xfrm>
        <a:graphic>
          <a:graphicData uri="http://schemas.openxmlformats.org/presentationml/2006/ole">
            <p:oleObj spid="_x0000_s13314" name="Формула" r:id="rId3" imgW="1066680" imgH="228600" progId="Equation.3">
              <p:embed/>
            </p:oleObj>
          </a:graphicData>
        </a:graphic>
      </p:graphicFrame>
      <p:sp>
        <p:nvSpPr>
          <p:cNvPr id="6" name="Содержимое 2"/>
          <p:cNvSpPr txBox="1">
            <a:spLocks/>
          </p:cNvSpPr>
          <p:nvPr/>
        </p:nvSpPr>
        <p:spPr>
          <a:xfrm>
            <a:off x="611560" y="3140968"/>
            <a:ext cx="8280920" cy="3600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Решение.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1.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4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3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8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971600" y="3717032"/>
          <a:ext cx="1533525" cy="439737"/>
        </p:xfrm>
        <a:graphic>
          <a:graphicData uri="http://schemas.openxmlformats.org/presentationml/2006/ole">
            <p:oleObj spid="_x0000_s13315" name="Формула" r:id="rId4" imgW="787320" imgH="22860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827584" y="4149080"/>
          <a:ext cx="8137525" cy="1368425"/>
        </p:xfrm>
        <a:graphic>
          <a:graphicData uri="http://schemas.openxmlformats.org/presentationml/2006/ole">
            <p:oleObj spid="_x0000_s13316" name="Формула" r:id="rId5" imgW="4178160" imgH="711000" progId="Equation.3">
              <p:embed/>
            </p:oleObj>
          </a:graphicData>
        </a:graphic>
      </p:graphicFrame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704" y="5157192"/>
            <a:ext cx="5480208" cy="85534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259632" y="6093296"/>
          <a:ext cx="1187450" cy="439737"/>
        </p:xfrm>
        <a:graphic>
          <a:graphicData uri="http://schemas.openxmlformats.org/presentationml/2006/ole">
            <p:oleObj spid="_x0000_s13318" name="Формула" r:id="rId7" imgW="609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2"/>
          <p:cNvSpPr txBox="1">
            <a:spLocks/>
          </p:cNvSpPr>
          <p:nvPr/>
        </p:nvSpPr>
        <p:spPr>
          <a:xfrm>
            <a:off x="611560" y="3140968"/>
            <a:ext cx="8280920" cy="3600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Решение.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1.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4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3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8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</a:p>
        </p:txBody>
      </p:sp>
      <p:sp>
        <p:nvSpPr>
          <p:cNvPr id="11" name="Овал 10"/>
          <p:cNvSpPr/>
          <p:nvPr/>
        </p:nvSpPr>
        <p:spPr>
          <a:xfrm>
            <a:off x="2195736" y="6093296"/>
            <a:ext cx="720080" cy="57606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00808"/>
            <a:ext cx="7488832" cy="1324744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ru-RU" dirty="0" smtClean="0"/>
              <a:t>№1 Найдите точку максимума функции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60648"/>
            <a:ext cx="8363272" cy="12821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Задачи на нахождение точек экстремума (максимума или минимума) функции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3635896" y="2276872"/>
          <a:ext cx="2074862" cy="439737"/>
        </p:xfrm>
        <a:graphic>
          <a:graphicData uri="http://schemas.openxmlformats.org/presentationml/2006/ole">
            <p:oleObj spid="_x0000_s15362" name="Формула" r:id="rId3" imgW="1066680" imgH="228600" progId="Equation.3">
              <p:embed/>
            </p:oleObj>
          </a:graphicData>
        </a:graphic>
      </p:graphicFrame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971600" y="3717032"/>
          <a:ext cx="1533525" cy="439737"/>
        </p:xfrm>
        <a:graphic>
          <a:graphicData uri="http://schemas.openxmlformats.org/presentationml/2006/ole">
            <p:oleObj spid="_x0000_s15363" name="Формула" r:id="rId4" imgW="787320" imgH="22860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827584" y="4149080"/>
          <a:ext cx="8137525" cy="1368425"/>
        </p:xfrm>
        <a:graphic>
          <a:graphicData uri="http://schemas.openxmlformats.org/presentationml/2006/ole">
            <p:oleObj spid="_x0000_s15364" name="Формула" r:id="rId5" imgW="4178160" imgH="711000" progId="Equation.3">
              <p:embed/>
            </p:oleObj>
          </a:graphicData>
        </a:graphic>
      </p:graphicFrame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704" y="5157192"/>
            <a:ext cx="5480208" cy="85534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259631" y="6093296"/>
          <a:ext cx="1361135" cy="504056"/>
        </p:xfrm>
        <a:graphic>
          <a:graphicData uri="http://schemas.openxmlformats.org/presentationml/2006/ole">
            <p:oleObj spid="_x0000_s15365" name="Формула" r:id="rId7" imgW="609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2800" b="1" i="1" dirty="0" smtClean="0"/>
              <a:t>Задачи для самостоятельного решения</a:t>
            </a:r>
            <a:r>
              <a:rPr lang="en-US" sz="2800" b="1" i="1" dirty="0" smtClean="0"/>
              <a:t> </a:t>
            </a:r>
            <a:r>
              <a:rPr lang="ru-RU" sz="2800" b="1" i="1" dirty="0" smtClean="0"/>
              <a:t>на нахождение экстремума функции.</a:t>
            </a:r>
            <a:endParaRPr lang="ru-RU" sz="2800" b="1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700808"/>
          <a:ext cx="8208912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223224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   Группа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А</a:t>
                      </a:r>
                    </a:p>
                    <a:p>
                      <a:r>
                        <a:rPr lang="ru-RU" sz="2000" b="0" i="1" baseline="0" dirty="0" smtClean="0">
                          <a:solidFill>
                            <a:schemeClr val="tx1"/>
                          </a:solidFill>
                        </a:rPr>
                        <a:t>  Найдите точку минимума функции</a:t>
                      </a: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   Группа В</a:t>
                      </a:r>
                    </a:p>
                    <a:p>
                      <a:r>
                        <a:rPr lang="ru-RU" sz="2000" b="0" i="1" dirty="0" smtClean="0">
                          <a:solidFill>
                            <a:schemeClr val="tx1"/>
                          </a:solidFill>
                        </a:rPr>
                        <a:t>  Найдите</a:t>
                      </a:r>
                      <a:r>
                        <a:rPr lang="ru-RU" sz="2000" b="0" i="1" baseline="0" dirty="0" smtClean="0">
                          <a:solidFill>
                            <a:schemeClr val="tx1"/>
                          </a:solidFill>
                        </a:rPr>
                        <a:t> точку максимума функции</a:t>
                      </a:r>
                      <a:endParaRPr lang="ru-RU" sz="2000" b="0" i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    Группа</a:t>
                      </a:r>
                      <a:r>
                        <a:rPr lang="ru-RU" sz="2000" b="1" baseline="0" dirty="0" smtClean="0"/>
                        <a:t> С</a:t>
                      </a:r>
                    </a:p>
                    <a:p>
                      <a:r>
                        <a:rPr lang="ru-RU" sz="2000" b="0" i="1" baseline="0" dirty="0" smtClean="0"/>
                        <a:t>  Найдите точку минимума функции</a:t>
                      </a:r>
                    </a:p>
                    <a:p>
                      <a:endParaRPr lang="ru-RU" sz="2000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    Группа </a:t>
                      </a:r>
                      <a:r>
                        <a:rPr lang="en-US" sz="2000" b="1" dirty="0" smtClean="0"/>
                        <a:t>D</a:t>
                      </a:r>
                      <a:endParaRPr lang="ru-RU" sz="2000" b="1" dirty="0" smtClean="0"/>
                    </a:p>
                    <a:p>
                      <a:r>
                        <a:rPr lang="ru-RU" sz="2000" b="0" i="1" dirty="0" smtClean="0"/>
                        <a:t>  Найдите точку максимума функции </a:t>
                      </a:r>
                      <a:endParaRPr lang="ru-RU" sz="2000" b="0" i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899" name="Object 2"/>
          <p:cNvGraphicFramePr>
            <a:graphicFrameLocks noChangeAspect="1"/>
          </p:cNvGraphicFramePr>
          <p:nvPr/>
        </p:nvGraphicFramePr>
        <p:xfrm>
          <a:off x="1907704" y="2780928"/>
          <a:ext cx="2152650" cy="439738"/>
        </p:xfrm>
        <a:graphic>
          <a:graphicData uri="http://schemas.openxmlformats.org/presentationml/2006/ole">
            <p:oleObj spid="_x0000_s17410" name="Формула" r:id="rId3" imgW="1104840" imgH="22860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6012160" y="2564904"/>
          <a:ext cx="1681162" cy="757238"/>
        </p:xfrm>
        <a:graphic>
          <a:graphicData uri="http://schemas.openxmlformats.org/presentationml/2006/ole">
            <p:oleObj spid="_x0000_s17411" name="Формула" r:id="rId4" imgW="863280" imgH="39348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763688" y="4725144"/>
          <a:ext cx="2027237" cy="806450"/>
        </p:xfrm>
        <a:graphic>
          <a:graphicData uri="http://schemas.openxmlformats.org/presentationml/2006/ole">
            <p:oleObj spid="_x0000_s17412" name="Формула" r:id="rId5" imgW="1041120" imgH="41904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4788024" y="4941168"/>
          <a:ext cx="3633787" cy="1173162"/>
        </p:xfrm>
        <a:graphic>
          <a:graphicData uri="http://schemas.openxmlformats.org/presentationml/2006/ole">
            <p:oleObj spid="_x0000_s17413" name="Формула" r:id="rId6" imgW="186660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42617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3200" b="1" dirty="0" smtClean="0"/>
              <a:t>Алгоритм нахождения наименьшего и наибольшего значений непрерывно</a:t>
            </a:r>
            <a:r>
              <a:rPr lang="en-US" sz="3200" b="1" dirty="0" smtClean="0"/>
              <a:t>q</a:t>
            </a:r>
            <a:br>
              <a:rPr lang="en-US" sz="3200" b="1" dirty="0" smtClean="0"/>
            </a:br>
            <a:r>
              <a:rPr lang="ru-RU" sz="3200" b="1" dirty="0" smtClean="0"/>
              <a:t>функции </a:t>
            </a:r>
            <a:r>
              <a:rPr lang="en-US" sz="3200" b="1" i="1" dirty="0" smtClean="0"/>
              <a:t>y= f (x)</a:t>
            </a:r>
            <a:r>
              <a:rPr lang="en-US" sz="3200" b="1" dirty="0" smtClean="0"/>
              <a:t> </a:t>
            </a:r>
            <a:r>
              <a:rPr lang="ru-RU" sz="3200" b="1" dirty="0" smtClean="0"/>
              <a:t>на отрезке </a:t>
            </a:r>
            <a:r>
              <a:rPr lang="en-US" sz="3200" b="1" dirty="0" smtClean="0"/>
              <a:t>[</a:t>
            </a:r>
            <a:r>
              <a:rPr lang="en-US" sz="3200" b="1" dirty="0" err="1" smtClean="0"/>
              <a:t>a;b</a:t>
            </a:r>
            <a:r>
              <a:rPr lang="en-US" sz="3200" b="1" dirty="0" smtClean="0"/>
              <a:t>]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Найти производную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Найти стационарные и критические точки функции, лежащие внутри отрезка </a:t>
            </a:r>
            <a:r>
              <a:rPr lang="en-US" dirty="0" smtClean="0"/>
              <a:t>[</a:t>
            </a:r>
            <a:r>
              <a:rPr lang="en-US" i="1" dirty="0" err="1" smtClean="0"/>
              <a:t>a;b</a:t>
            </a:r>
            <a:r>
              <a:rPr lang="en-US" dirty="0" smtClean="0"/>
              <a:t>]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Вычислить значения функции              в точках, отобранных на втором шаге, и в точках </a:t>
            </a:r>
            <a:r>
              <a:rPr lang="en-US" i="1" dirty="0" smtClean="0"/>
              <a:t>a</a:t>
            </a:r>
            <a:r>
              <a:rPr lang="ru-RU" dirty="0" smtClean="0"/>
              <a:t> и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ru-RU" dirty="0" smtClean="0"/>
              <a:t>; выбрать среди этих значений наименьшее и наибольшее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4427984" y="1916832"/>
          <a:ext cx="1209675" cy="439738"/>
        </p:xfrm>
        <a:graphic>
          <a:graphicData uri="http://schemas.openxmlformats.org/presentationml/2006/ole">
            <p:oleObj spid="_x0000_s10243" name="Формула" r:id="rId3" imgW="6220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084168" y="3645024"/>
          <a:ext cx="1136650" cy="390525"/>
        </p:xfrm>
        <a:graphic>
          <a:graphicData uri="http://schemas.openxmlformats.org/presentationml/2006/ole">
            <p:oleObj spid="_x0000_s10244" name="Формула" r:id="rId4" imgW="5839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2"/>
          <p:cNvSpPr txBox="1">
            <a:spLocks/>
          </p:cNvSpPr>
          <p:nvPr/>
        </p:nvSpPr>
        <p:spPr>
          <a:xfrm>
            <a:off x="611560" y="3140968"/>
            <a:ext cx="8280920" cy="3600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Решение.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1.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4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3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8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635896" y="6093296"/>
            <a:ext cx="792088" cy="57606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00808"/>
            <a:ext cx="7488832" cy="1324744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№1 Найдите наименьшее значение функции                           на отрезке </a:t>
            </a:r>
            <a:r>
              <a:rPr lang="en-US" dirty="0" smtClean="0"/>
              <a:t>[-5;5]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60648"/>
            <a:ext cx="8363272" cy="12821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Задачи на нахождение наибольшего и наименьшего значения функции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3131840" y="2276872"/>
          <a:ext cx="2074862" cy="439737"/>
        </p:xfrm>
        <a:graphic>
          <a:graphicData uri="http://schemas.openxmlformats.org/presentationml/2006/ole">
            <p:oleObj spid="_x0000_s14338" name="Формула" r:id="rId3" imgW="1066680" imgH="228600" progId="Equation.3">
              <p:embed/>
            </p:oleObj>
          </a:graphicData>
        </a:graphic>
      </p:graphicFrame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971600" y="3717032"/>
          <a:ext cx="1533525" cy="439737"/>
        </p:xfrm>
        <a:graphic>
          <a:graphicData uri="http://schemas.openxmlformats.org/presentationml/2006/ole">
            <p:oleObj spid="_x0000_s14339" name="Формула" r:id="rId4" imgW="787320" imgH="22860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827584" y="4149080"/>
          <a:ext cx="8137525" cy="1368425"/>
        </p:xfrm>
        <a:graphic>
          <a:graphicData uri="http://schemas.openxmlformats.org/presentationml/2006/ole">
            <p:oleObj spid="_x0000_s14340" name="Формула" r:id="rId5" imgW="4178160" imgH="711000" progId="Equation.3">
              <p:embed/>
            </p:oleObj>
          </a:graphicData>
        </a:graphic>
      </p:graphicFrame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704" y="5157192"/>
            <a:ext cx="5480208" cy="85534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3635896" y="6237312"/>
          <a:ext cx="666697" cy="309538"/>
        </p:xfrm>
        <a:graphic>
          <a:graphicData uri="http://schemas.openxmlformats.org/presentationml/2006/ole">
            <p:oleObj spid="_x0000_s14344" name="Формула" r:id="rId7" imgW="355320" imgH="164880" progId="Equation.3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755576" y="6165304"/>
          <a:ext cx="2843212" cy="439738"/>
        </p:xfrm>
        <a:graphic>
          <a:graphicData uri="http://schemas.openxmlformats.org/presentationml/2006/ole">
            <p:oleObj spid="_x0000_s14343" name="Формула" r:id="rId8" imgW="1460160" imgH="228600" progId="Equation.3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4427984" y="6165304"/>
          <a:ext cx="3733800" cy="439738"/>
        </p:xfrm>
        <a:graphic>
          <a:graphicData uri="http://schemas.openxmlformats.org/presentationml/2006/ole">
            <p:oleObj spid="_x0000_s14345" name="Формула" r:id="rId9" imgW="1917360" imgH="228600" progId="Equation.3">
              <p:embed/>
            </p:oleObj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8172400" y="6237312"/>
          <a:ext cx="476250" cy="333375"/>
        </p:xfrm>
        <a:graphic>
          <a:graphicData uri="http://schemas.openxmlformats.org/presentationml/2006/ole">
            <p:oleObj spid="_x0000_s14346" name="Формула" r:id="rId10" imgW="2538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2800" b="1" i="1" dirty="0" smtClean="0"/>
              <a:t>Задачи для самостоятельного решения</a:t>
            </a:r>
            <a:r>
              <a:rPr lang="en-US" sz="2800" b="1" i="1" dirty="0" smtClean="0"/>
              <a:t> </a:t>
            </a:r>
            <a:r>
              <a:rPr lang="ru-RU" sz="2800" b="1" i="1" dirty="0" smtClean="0"/>
              <a:t>на нахождение наибольшего или наименьшего значения</a:t>
            </a:r>
            <a:endParaRPr lang="ru-RU" sz="2800" b="1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700808"/>
          <a:ext cx="8208912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223224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   Группа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А</a:t>
                      </a:r>
                    </a:p>
                    <a:p>
                      <a:r>
                        <a:rPr lang="ru-RU" sz="2000" b="0" i="1" baseline="0" dirty="0" smtClean="0">
                          <a:solidFill>
                            <a:schemeClr val="tx1"/>
                          </a:solidFill>
                        </a:rPr>
                        <a:t>  Найдите наибольшее значение функции</a:t>
                      </a: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   Группа В</a:t>
                      </a:r>
                    </a:p>
                    <a:p>
                      <a:r>
                        <a:rPr lang="ru-RU" sz="2000" b="0" i="1" baseline="0" dirty="0" smtClean="0">
                          <a:solidFill>
                            <a:schemeClr val="tx1"/>
                          </a:solidFill>
                        </a:rPr>
                        <a:t> Найдите наименьшее значение функции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    Группа</a:t>
                      </a:r>
                      <a:r>
                        <a:rPr lang="ru-RU" sz="2000" b="1" baseline="0" dirty="0" smtClean="0"/>
                        <a:t> С</a:t>
                      </a:r>
                    </a:p>
                    <a:p>
                      <a:r>
                        <a:rPr lang="ru-RU" sz="2000" b="0" i="1" baseline="0" dirty="0" smtClean="0">
                          <a:solidFill>
                            <a:schemeClr val="tx1"/>
                          </a:solidFill>
                        </a:rPr>
                        <a:t> Найдите наибольшее значение функции</a:t>
                      </a:r>
                      <a:endParaRPr lang="ru-RU" sz="2000" b="1" baseline="0" dirty="0" smtClean="0"/>
                    </a:p>
                    <a:p>
                      <a:endParaRPr lang="ru-RU" sz="2000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    Группа </a:t>
                      </a:r>
                      <a:r>
                        <a:rPr lang="en-US" sz="2000" b="1" dirty="0" smtClean="0"/>
                        <a:t>D</a:t>
                      </a:r>
                      <a:endParaRPr lang="ru-RU" sz="2000" b="1" dirty="0" smtClean="0"/>
                    </a:p>
                    <a:p>
                      <a:r>
                        <a:rPr lang="ru-RU" sz="2000" b="0" i="1" baseline="0" dirty="0" smtClean="0">
                          <a:solidFill>
                            <a:schemeClr val="tx1"/>
                          </a:solidFill>
                        </a:rPr>
                        <a:t>Найдите наименьшее значение функции</a:t>
                      </a:r>
                      <a:endParaRPr lang="ru-RU" sz="2000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899" name="Object 2"/>
          <p:cNvGraphicFramePr>
            <a:graphicFrameLocks noChangeAspect="1"/>
          </p:cNvGraphicFramePr>
          <p:nvPr/>
        </p:nvGraphicFramePr>
        <p:xfrm>
          <a:off x="1331640" y="2708920"/>
          <a:ext cx="3043238" cy="879475"/>
        </p:xfrm>
        <a:graphic>
          <a:graphicData uri="http://schemas.openxmlformats.org/presentationml/2006/ole">
            <p:oleObj spid="_x0000_s16386" name="Формула" r:id="rId3" imgW="1562040" imgH="45720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5508104" y="2564904"/>
          <a:ext cx="2892425" cy="1222375"/>
        </p:xfrm>
        <a:graphic>
          <a:graphicData uri="http://schemas.openxmlformats.org/presentationml/2006/ole">
            <p:oleObj spid="_x0000_s16387" name="Формула" r:id="rId4" imgW="1485720" imgH="63468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619672" y="4653136"/>
          <a:ext cx="2965450" cy="1074737"/>
        </p:xfrm>
        <a:graphic>
          <a:graphicData uri="http://schemas.openxmlformats.org/presentationml/2006/ole">
            <p:oleObj spid="_x0000_s16388" name="Формула" r:id="rId5" imgW="1523880" imgH="55872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5004048" y="4869160"/>
          <a:ext cx="3386137" cy="1173162"/>
        </p:xfrm>
        <a:graphic>
          <a:graphicData uri="http://schemas.openxmlformats.org/presentationml/2006/ole">
            <p:oleObj spid="_x0000_s16389" name="Формула" r:id="rId6" imgW="173988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6768752" cy="11430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i="1" dirty="0" smtClean="0"/>
              <a:t>Домашняя работа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52028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№1954,1977,2041 </a:t>
            </a:r>
            <a:r>
              <a:rPr lang="ru-RU" b="1" dirty="0" smtClean="0"/>
              <a:t>  </a:t>
            </a:r>
            <a:r>
              <a:rPr lang="ru-RU" sz="2800" i="1" dirty="0" smtClean="0"/>
              <a:t>ЕГЭ 3000 задач с ответами по математике. Все задания группы В. А.Л. Семенов, И.В.Ященко и др. – 3-е издание, - </a:t>
            </a:r>
            <a:r>
              <a:rPr lang="ru-RU" sz="2800" i="1" dirty="0" err="1" smtClean="0"/>
              <a:t>М.:Изд-во</a:t>
            </a:r>
            <a:r>
              <a:rPr lang="ru-RU" sz="2800" i="1" dirty="0" smtClean="0"/>
              <a:t> «Экзамен», 2012. - 543</a:t>
            </a:r>
            <a:endParaRPr lang="ru-RU" sz="2800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dirty="0" smtClean="0"/>
              <a:t>Алгебра и начала математического анализа: Учеб. Для 10-11 </a:t>
            </a:r>
            <a:r>
              <a:rPr lang="ru-RU" dirty="0" err="1" smtClean="0"/>
              <a:t>кл</a:t>
            </a:r>
            <a:r>
              <a:rPr lang="ru-RU" dirty="0" smtClean="0"/>
              <a:t>. для учащихся общеобразовательных учреждений (базовый уровень) / Под редакцией  А.Г. Мордковича. – М.: Мнемозина, 2009.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dirty="0" smtClean="0"/>
              <a:t>Алгебра и начала математического анализа: Задачник, Для 10-11 </a:t>
            </a:r>
            <a:r>
              <a:rPr lang="ru-RU" dirty="0" err="1" smtClean="0"/>
              <a:t>кл</a:t>
            </a:r>
            <a:r>
              <a:rPr lang="ru-RU" dirty="0" smtClean="0"/>
              <a:t>. для учащихся общеобразовательных учреждений (базовый уровень) / Под редакцией  А.Г. Мордковича. – М.: Мнемозина, 2009.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dirty="0" smtClean="0"/>
              <a:t>ЕГЭ 2012. </a:t>
            </a:r>
            <a:r>
              <a:rPr lang="ru-RU" dirty="0" smtClean="0"/>
              <a:t>Математика. Задача </a:t>
            </a:r>
            <a:r>
              <a:rPr lang="ru-RU" dirty="0" smtClean="0"/>
              <a:t>В12. </a:t>
            </a:r>
            <a:r>
              <a:rPr lang="ru-RU" dirty="0" smtClean="0"/>
              <a:t>Рабочая тетрадь / Под редакцией А.Л.Семенова и И.В.Ященко – </a:t>
            </a:r>
            <a:r>
              <a:rPr lang="en-US" dirty="0" smtClean="0"/>
              <a:t>M</a:t>
            </a:r>
            <a:r>
              <a:rPr lang="ru-RU" dirty="0" smtClean="0"/>
              <a:t>.: Издательство МЦНМО, </a:t>
            </a:r>
            <a:r>
              <a:rPr lang="ru-RU" dirty="0" smtClean="0"/>
              <a:t>2012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rgbClr val="FFCC99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ru-RU" sz="4000" b="1" i="1" smtClean="0">
                <a:latin typeface="Comic Sans MS" pitchFamily="66" charset="0"/>
              </a:rPr>
              <a:t>Правила дифференцирования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4525963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ru-RU" sz="2200" dirty="0" smtClean="0"/>
              <a:t>Производная суммы равна сумме производных.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endParaRPr lang="ru-RU" sz="2200" dirty="0" smtClean="0"/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ru-RU" sz="2200" dirty="0" smtClean="0"/>
              <a:t>Постоянный множитель можно вынести за знак производной.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endParaRPr lang="ru-RU" sz="2200" dirty="0" smtClean="0"/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ru-RU" sz="2200" dirty="0" smtClean="0"/>
              <a:t>Производная произведения двух функций равна сумме двух слагаемых; первое слагаемое есть произведение производной первой функции на вторую функцию, а второе слагаемое есть произведение первой функции на производную второй функции.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endParaRPr lang="ru-RU" sz="2200" dirty="0" smtClean="0"/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endParaRPr lang="ru-RU" sz="2200" dirty="0" smtClean="0"/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ru-RU" sz="2200" dirty="0" smtClean="0"/>
              <a:t>Производная частного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819400" y="1981200"/>
          <a:ext cx="3352800" cy="460375"/>
        </p:xfrm>
        <a:graphic>
          <a:graphicData uri="http://schemas.openxmlformats.org/presentationml/2006/ole">
            <p:oleObj spid="_x0000_s3074" name="Формула" r:id="rId3" imgW="1752480" imgH="241200" progId="Equation.3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707904" y="2708920"/>
          <a:ext cx="1981200" cy="482600"/>
        </p:xfrm>
        <a:graphic>
          <a:graphicData uri="http://schemas.openxmlformats.org/presentationml/2006/ole">
            <p:oleObj spid="_x0000_s3075" name="Формула" r:id="rId4" imgW="990360" imgH="241200" progId="Equation.3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2051720" y="4365104"/>
          <a:ext cx="4724400" cy="525463"/>
        </p:xfrm>
        <a:graphic>
          <a:graphicData uri="http://schemas.openxmlformats.org/presentationml/2006/ole">
            <p:oleObj spid="_x0000_s3076" name="Формула" r:id="rId5" imgW="2171520" imgH="241200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3779912" y="5013176"/>
          <a:ext cx="4038600" cy="996950"/>
        </p:xfrm>
        <a:graphic>
          <a:graphicData uri="http://schemas.openxmlformats.org/presentationml/2006/ole">
            <p:oleObj spid="_x0000_s3077" name="Формула" r:id="rId6" imgW="200628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533400" y="152400"/>
            <a:ext cx="8229600" cy="12192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chemeClr val="tx1"/>
                </a:solidFill>
              </a:rPr>
              <a:t>Основные формулы дифференцирования</a:t>
            </a:r>
          </a:p>
        </p:txBody>
      </p:sp>
      <p:graphicFrame>
        <p:nvGraphicFramePr>
          <p:cNvPr id="10388" name="Group 148"/>
          <p:cNvGraphicFramePr>
            <a:graphicFrameLocks noGrp="1"/>
          </p:cNvGraphicFramePr>
          <p:nvPr>
            <p:ph sz="quarter" idx="1"/>
          </p:nvPr>
        </p:nvGraphicFramePr>
        <p:xfrm>
          <a:off x="381000" y="1752600"/>
          <a:ext cx="8382000" cy="4762500"/>
        </p:xfrm>
        <a:graphic>
          <a:graphicData uri="http://schemas.openxmlformats.org/drawingml/2006/table">
            <a:tbl>
              <a:tblPr/>
              <a:tblGrid>
                <a:gridCol w="2095500"/>
                <a:gridCol w="2095500"/>
                <a:gridCol w="2095500"/>
                <a:gridCol w="2095500"/>
              </a:tblGrid>
              <a:tr h="88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09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22" name="Object 88"/>
          <p:cNvGraphicFramePr>
            <a:graphicFrameLocks noChangeAspect="1"/>
          </p:cNvGraphicFramePr>
          <p:nvPr>
            <p:ph sz="quarter" idx="2"/>
          </p:nvPr>
        </p:nvGraphicFramePr>
        <p:xfrm>
          <a:off x="762000" y="1905000"/>
          <a:ext cx="1143000" cy="676275"/>
        </p:xfrm>
        <a:graphic>
          <a:graphicData uri="http://schemas.openxmlformats.org/presentationml/2006/ole">
            <p:oleObj spid="_x0000_s4098" name="Формула" r:id="rId3" imgW="342720" imgH="203040" progId="Equation.3">
              <p:embed/>
            </p:oleObj>
          </a:graphicData>
        </a:graphic>
      </p:graphicFrame>
      <p:graphicFrame>
        <p:nvGraphicFramePr>
          <p:cNvPr id="5123" name="Object 91"/>
          <p:cNvGraphicFramePr>
            <a:graphicFrameLocks noChangeAspect="1"/>
          </p:cNvGraphicFramePr>
          <p:nvPr>
            <p:ph sz="quarter" idx="3"/>
          </p:nvPr>
        </p:nvGraphicFramePr>
        <p:xfrm>
          <a:off x="2819400" y="1752600"/>
          <a:ext cx="1295400" cy="776288"/>
        </p:xfrm>
        <a:graphic>
          <a:graphicData uri="http://schemas.openxmlformats.org/presentationml/2006/ole">
            <p:oleObj spid="_x0000_s4099" name="Формула" r:id="rId4" imgW="380880" imgH="228600" progId="Equation.3">
              <p:embed/>
            </p:oleObj>
          </a:graphicData>
        </a:graphic>
      </p:graphicFrame>
      <p:graphicFrame>
        <p:nvGraphicFramePr>
          <p:cNvPr id="5124" name="Object 98"/>
          <p:cNvGraphicFramePr>
            <a:graphicFrameLocks noChangeAspect="1"/>
          </p:cNvGraphicFramePr>
          <p:nvPr/>
        </p:nvGraphicFramePr>
        <p:xfrm>
          <a:off x="1143000" y="5715000"/>
          <a:ext cx="714375" cy="762000"/>
        </p:xfrm>
        <a:graphic>
          <a:graphicData uri="http://schemas.openxmlformats.org/presentationml/2006/ole">
            <p:oleObj spid="_x0000_s4100" name="Формула" r:id="rId5" imgW="190440" imgH="203040" progId="Equation.3">
              <p:embed/>
            </p:oleObj>
          </a:graphicData>
        </a:graphic>
      </p:graphicFrame>
      <p:graphicFrame>
        <p:nvGraphicFramePr>
          <p:cNvPr id="10339" name="Object 99"/>
          <p:cNvGraphicFramePr>
            <a:graphicFrameLocks noChangeAspect="1"/>
          </p:cNvGraphicFramePr>
          <p:nvPr/>
        </p:nvGraphicFramePr>
        <p:xfrm>
          <a:off x="2819400" y="5715000"/>
          <a:ext cx="1524000" cy="677863"/>
        </p:xfrm>
        <a:graphic>
          <a:graphicData uri="http://schemas.openxmlformats.org/presentationml/2006/ole">
            <p:oleObj spid="_x0000_s4101" name="Формула" r:id="rId6" imgW="457200" imgH="203040" progId="Equation.3">
              <p:embed/>
            </p:oleObj>
          </a:graphicData>
        </a:graphic>
      </p:graphicFrame>
      <p:graphicFrame>
        <p:nvGraphicFramePr>
          <p:cNvPr id="5126" name="Object 100"/>
          <p:cNvGraphicFramePr>
            <a:graphicFrameLocks noChangeAspect="1"/>
          </p:cNvGraphicFramePr>
          <p:nvPr/>
        </p:nvGraphicFramePr>
        <p:xfrm>
          <a:off x="1295400" y="3352800"/>
          <a:ext cx="384175" cy="990600"/>
        </p:xfrm>
        <a:graphic>
          <a:graphicData uri="http://schemas.openxmlformats.org/presentationml/2006/ole">
            <p:oleObj spid="_x0000_s4102" name="Формула" r:id="rId7" imgW="152280" imgH="393480" progId="Equation.3">
              <p:embed/>
            </p:oleObj>
          </a:graphicData>
        </a:graphic>
      </p:graphicFrame>
      <p:graphicFrame>
        <p:nvGraphicFramePr>
          <p:cNvPr id="10341" name="Object 101"/>
          <p:cNvGraphicFramePr>
            <a:graphicFrameLocks noChangeAspect="1"/>
          </p:cNvGraphicFramePr>
          <p:nvPr/>
        </p:nvGraphicFramePr>
        <p:xfrm>
          <a:off x="3124200" y="3352800"/>
          <a:ext cx="893763" cy="1066800"/>
        </p:xfrm>
        <a:graphic>
          <a:graphicData uri="http://schemas.openxmlformats.org/presentationml/2006/ole">
            <p:oleObj spid="_x0000_s4103" name="Формула" r:id="rId8" imgW="330120" imgH="393480" progId="Equation.3">
              <p:embed/>
            </p:oleObj>
          </a:graphicData>
        </a:graphic>
      </p:graphicFrame>
      <p:graphicFrame>
        <p:nvGraphicFramePr>
          <p:cNvPr id="5128" name="Object 102"/>
          <p:cNvGraphicFramePr>
            <a:graphicFrameLocks noChangeAspect="1"/>
          </p:cNvGraphicFramePr>
          <p:nvPr/>
        </p:nvGraphicFramePr>
        <p:xfrm>
          <a:off x="1143000" y="4572000"/>
          <a:ext cx="762000" cy="722313"/>
        </p:xfrm>
        <a:graphic>
          <a:graphicData uri="http://schemas.openxmlformats.org/presentationml/2006/ole">
            <p:oleObj spid="_x0000_s4104" name="Формула" r:id="rId9" imgW="241200" imgH="228600" progId="Equation.3">
              <p:embed/>
            </p:oleObj>
          </a:graphicData>
        </a:graphic>
      </p:graphicFrame>
      <p:graphicFrame>
        <p:nvGraphicFramePr>
          <p:cNvPr id="10343" name="Object 103"/>
          <p:cNvGraphicFramePr>
            <a:graphicFrameLocks noChangeAspect="1"/>
          </p:cNvGraphicFramePr>
          <p:nvPr/>
        </p:nvGraphicFramePr>
        <p:xfrm>
          <a:off x="3200400" y="4572000"/>
          <a:ext cx="777875" cy="952500"/>
        </p:xfrm>
        <a:graphic>
          <a:graphicData uri="http://schemas.openxmlformats.org/presentationml/2006/ole">
            <p:oleObj spid="_x0000_s4105" name="Формула" r:id="rId10" imgW="342720" imgH="419040" progId="Equation.3">
              <p:embed/>
            </p:oleObj>
          </a:graphicData>
        </a:graphic>
      </p:graphicFrame>
      <p:graphicFrame>
        <p:nvGraphicFramePr>
          <p:cNvPr id="5130" name="Object 104"/>
          <p:cNvGraphicFramePr>
            <a:graphicFrameLocks noChangeAspect="1"/>
          </p:cNvGraphicFramePr>
          <p:nvPr/>
        </p:nvGraphicFramePr>
        <p:xfrm>
          <a:off x="4953000" y="2744788"/>
          <a:ext cx="914400" cy="490537"/>
        </p:xfrm>
        <a:graphic>
          <a:graphicData uri="http://schemas.openxmlformats.org/presentationml/2006/ole">
            <p:oleObj spid="_x0000_s4106" name="Формула" r:id="rId11" imgW="330120" imgH="177480" progId="Equation.3">
              <p:embed/>
            </p:oleObj>
          </a:graphicData>
        </a:graphic>
      </p:graphicFrame>
      <p:graphicFrame>
        <p:nvGraphicFramePr>
          <p:cNvPr id="10345" name="Object 105"/>
          <p:cNvGraphicFramePr>
            <a:graphicFrameLocks noChangeAspect="1"/>
          </p:cNvGraphicFramePr>
          <p:nvPr/>
        </p:nvGraphicFramePr>
        <p:xfrm>
          <a:off x="7010400" y="2819400"/>
          <a:ext cx="990600" cy="401638"/>
        </p:xfrm>
        <a:graphic>
          <a:graphicData uri="http://schemas.openxmlformats.org/presentationml/2006/ole">
            <p:oleObj spid="_x0000_s4107" name="Формула" r:id="rId12" imgW="342720" imgH="139680" progId="Equation.3">
              <p:embed/>
            </p:oleObj>
          </a:graphicData>
        </a:graphic>
      </p:graphicFrame>
      <p:graphicFrame>
        <p:nvGraphicFramePr>
          <p:cNvPr id="10346" name="Object 106"/>
          <p:cNvGraphicFramePr>
            <a:graphicFrameLocks noChangeAspect="1"/>
          </p:cNvGraphicFramePr>
          <p:nvPr/>
        </p:nvGraphicFramePr>
        <p:xfrm>
          <a:off x="6858000" y="3657600"/>
          <a:ext cx="1143000" cy="473075"/>
        </p:xfrm>
        <a:graphic>
          <a:graphicData uri="http://schemas.openxmlformats.org/presentationml/2006/ole">
            <p:oleObj spid="_x0000_s4108" name="Формула" r:id="rId13" imgW="431640" imgH="177480" progId="Equation.3">
              <p:embed/>
            </p:oleObj>
          </a:graphicData>
        </a:graphic>
      </p:graphicFrame>
      <p:graphicFrame>
        <p:nvGraphicFramePr>
          <p:cNvPr id="5133" name="Object 107"/>
          <p:cNvGraphicFramePr>
            <a:graphicFrameLocks noChangeAspect="1"/>
          </p:cNvGraphicFramePr>
          <p:nvPr/>
        </p:nvGraphicFramePr>
        <p:xfrm>
          <a:off x="4953000" y="3795713"/>
          <a:ext cx="990600" cy="403225"/>
        </p:xfrm>
        <a:graphic>
          <a:graphicData uri="http://schemas.openxmlformats.org/presentationml/2006/ole">
            <p:oleObj spid="_x0000_s4109" name="Формула" r:id="rId14" imgW="342720" imgH="139680" progId="Equation.3">
              <p:embed/>
            </p:oleObj>
          </a:graphicData>
        </a:graphic>
      </p:graphicFrame>
      <p:graphicFrame>
        <p:nvGraphicFramePr>
          <p:cNvPr id="5134" name="Object 108"/>
          <p:cNvGraphicFramePr>
            <a:graphicFrameLocks noChangeAspect="1"/>
          </p:cNvGraphicFramePr>
          <p:nvPr/>
        </p:nvGraphicFramePr>
        <p:xfrm>
          <a:off x="5105400" y="4800600"/>
          <a:ext cx="762000" cy="592138"/>
        </p:xfrm>
        <a:graphic>
          <a:graphicData uri="http://schemas.openxmlformats.org/presentationml/2006/ole">
            <p:oleObj spid="_x0000_s4110" name="Формула" r:id="rId15" imgW="228600" imgH="177480" progId="Equation.3">
              <p:embed/>
            </p:oleObj>
          </a:graphicData>
        </a:graphic>
      </p:graphicFrame>
      <p:graphicFrame>
        <p:nvGraphicFramePr>
          <p:cNvPr id="5135" name="Object 109"/>
          <p:cNvGraphicFramePr>
            <a:graphicFrameLocks noChangeAspect="1"/>
          </p:cNvGraphicFramePr>
          <p:nvPr/>
        </p:nvGraphicFramePr>
        <p:xfrm>
          <a:off x="5105400" y="5791200"/>
          <a:ext cx="838200" cy="487363"/>
        </p:xfrm>
        <a:graphic>
          <a:graphicData uri="http://schemas.openxmlformats.org/presentationml/2006/ole">
            <p:oleObj spid="_x0000_s4111" name="Формула" r:id="rId16" imgW="304560" imgH="177480" progId="Equation.3">
              <p:embed/>
            </p:oleObj>
          </a:graphicData>
        </a:graphic>
      </p:graphicFrame>
      <p:graphicFrame>
        <p:nvGraphicFramePr>
          <p:cNvPr id="10350" name="Object 110"/>
          <p:cNvGraphicFramePr>
            <a:graphicFrameLocks noChangeAspect="1"/>
          </p:cNvGraphicFramePr>
          <p:nvPr/>
        </p:nvGraphicFramePr>
        <p:xfrm>
          <a:off x="7162800" y="4648200"/>
          <a:ext cx="990600" cy="876300"/>
        </p:xfrm>
        <a:graphic>
          <a:graphicData uri="http://schemas.openxmlformats.org/presentationml/2006/ole">
            <p:oleObj spid="_x0000_s4112" name="Формула" r:id="rId17" imgW="444240" imgH="393480" progId="Equation.3">
              <p:embed/>
            </p:oleObj>
          </a:graphicData>
        </a:graphic>
      </p:graphicFrame>
      <p:graphicFrame>
        <p:nvGraphicFramePr>
          <p:cNvPr id="10351" name="Object 111"/>
          <p:cNvGraphicFramePr>
            <a:graphicFrameLocks noChangeAspect="1"/>
          </p:cNvGraphicFramePr>
          <p:nvPr/>
        </p:nvGraphicFramePr>
        <p:xfrm>
          <a:off x="7010400" y="5715000"/>
          <a:ext cx="990600" cy="731838"/>
        </p:xfrm>
        <a:graphic>
          <a:graphicData uri="http://schemas.openxmlformats.org/presentationml/2006/ole">
            <p:oleObj spid="_x0000_s4113" name="Формула" r:id="rId18" imgW="533160" imgH="393480" progId="Equation.3">
              <p:embed/>
            </p:oleObj>
          </a:graphicData>
        </a:graphic>
      </p:graphicFrame>
      <p:graphicFrame>
        <p:nvGraphicFramePr>
          <p:cNvPr id="5138" name="Object 142"/>
          <p:cNvGraphicFramePr>
            <a:graphicFrameLocks noChangeAspect="1"/>
          </p:cNvGraphicFramePr>
          <p:nvPr/>
        </p:nvGraphicFramePr>
        <p:xfrm>
          <a:off x="4953000" y="1905000"/>
          <a:ext cx="1143000" cy="676275"/>
        </p:xfrm>
        <a:graphic>
          <a:graphicData uri="http://schemas.openxmlformats.org/presentationml/2006/ole">
            <p:oleObj spid="_x0000_s4114" name="Формула" r:id="rId19" imgW="342720" imgH="203040" progId="Equation.3">
              <p:embed/>
            </p:oleObj>
          </a:graphicData>
        </a:graphic>
      </p:graphicFrame>
      <p:graphicFrame>
        <p:nvGraphicFramePr>
          <p:cNvPr id="5139" name="Object 143"/>
          <p:cNvGraphicFramePr>
            <a:graphicFrameLocks noChangeAspect="1"/>
          </p:cNvGraphicFramePr>
          <p:nvPr/>
        </p:nvGraphicFramePr>
        <p:xfrm>
          <a:off x="7010400" y="1828800"/>
          <a:ext cx="1295400" cy="776288"/>
        </p:xfrm>
        <a:graphic>
          <a:graphicData uri="http://schemas.openxmlformats.org/presentationml/2006/ole">
            <p:oleObj spid="_x0000_s4115" name="Формула" r:id="rId20" imgW="380880" imgH="228600" progId="Equation.3">
              <p:embed/>
            </p:oleObj>
          </a:graphicData>
        </a:graphic>
      </p:graphicFrame>
      <p:graphicFrame>
        <p:nvGraphicFramePr>
          <p:cNvPr id="10389" name="Object 149"/>
          <p:cNvGraphicFramePr>
            <a:graphicFrameLocks noChangeAspect="1"/>
          </p:cNvGraphicFramePr>
          <p:nvPr>
            <p:ph sz="quarter" idx="4"/>
          </p:nvPr>
        </p:nvGraphicFramePr>
        <p:xfrm>
          <a:off x="3505200" y="2743200"/>
          <a:ext cx="334963" cy="469900"/>
        </p:xfrm>
        <a:graphic>
          <a:graphicData uri="http://schemas.openxmlformats.org/presentationml/2006/ole">
            <p:oleObj spid="_x0000_s4116" name="Формула" r:id="rId21" imgW="1267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88840"/>
            <a:ext cx="8229600" cy="2476872"/>
          </a:xfr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Нахождение точки максимума или минимума функции (на отрезке)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Нахождение наибольшего и наименьшего значения функции</a:t>
            </a:r>
            <a:endParaRPr lang="ru-RU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CC99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ru-RU" sz="4000" b="1" i="1" dirty="0" smtClean="0">
                <a:latin typeface="Comic Sans MS" pitchFamily="66" charset="0"/>
              </a:rPr>
              <a:t>Два типа задач:</a:t>
            </a:r>
            <a:endParaRPr lang="ru-RU" sz="4000" b="1" i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4000" dirty="0" smtClean="0"/>
              <a:t>Основные определения и теоремы.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2332856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C00000"/>
                </a:solidFill>
              </a:rPr>
              <a:t>Теорема 1: </a:t>
            </a:r>
            <a:r>
              <a:rPr lang="ru-RU" sz="2800" dirty="0" smtClean="0"/>
              <a:t>Если во всех точках открытого промежутка </a:t>
            </a:r>
            <a:r>
              <a:rPr lang="en-US" sz="2800" dirty="0" smtClean="0"/>
              <a:t>X</a:t>
            </a:r>
            <a:r>
              <a:rPr lang="ru-RU" sz="2800" dirty="0" smtClean="0"/>
              <a:t> выполняется равенство </a:t>
            </a:r>
            <a:r>
              <a:rPr lang="en-US" sz="2800" dirty="0" smtClean="0"/>
              <a:t>              </a:t>
            </a:r>
            <a:r>
              <a:rPr lang="ru-RU" sz="2800" dirty="0" smtClean="0"/>
              <a:t>(причем равенство</a:t>
            </a:r>
          </a:p>
          <a:p>
            <a:pPr>
              <a:buNone/>
            </a:pPr>
            <a:r>
              <a:rPr lang="ru-RU" sz="2800" dirty="0" smtClean="0"/>
              <a:t>                    либо н</a:t>
            </a:r>
            <a:r>
              <a:rPr lang="ru-RU" sz="2800" dirty="0" smtClean="0"/>
              <a:t>е</a:t>
            </a:r>
            <a:r>
              <a:rPr lang="ru-RU" sz="2800" dirty="0" smtClean="0"/>
              <a:t> выполняется, либо выполняется лишь в конечном множестве), то функция возрастат на промежутке </a:t>
            </a:r>
            <a:r>
              <a:rPr lang="en-US" sz="2800" dirty="0" smtClean="0"/>
              <a:t>X</a:t>
            </a:r>
            <a:endParaRPr lang="ru-RU" sz="2800" dirty="0"/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4283968" y="2060848"/>
          <a:ext cx="1158875" cy="439737"/>
        </p:xfrm>
        <a:graphic>
          <a:graphicData uri="http://schemas.openxmlformats.org/presentationml/2006/ole">
            <p:oleObj spid="_x0000_s5122" name="Формула" r:id="rId3" imgW="596880" imgH="228600" progId="Equation.3">
              <p:embed/>
            </p:oleObj>
          </a:graphicData>
        </a:graphic>
      </p:graphicFrame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683568" y="2564904"/>
          <a:ext cx="1158875" cy="439738"/>
        </p:xfrm>
        <a:graphic>
          <a:graphicData uri="http://schemas.openxmlformats.org/presentationml/2006/ole">
            <p:oleObj spid="_x0000_s5123" name="Формула" r:id="rId4" imgW="596880" imgH="228600" progId="Equation.3">
              <p:embed/>
            </p:oleObj>
          </a:graphicData>
        </a:graphic>
      </p:graphicFrame>
      <p:sp>
        <p:nvSpPr>
          <p:cNvPr id="6" name="Содержимое 2"/>
          <p:cNvSpPr txBox="1">
            <a:spLocks/>
          </p:cNvSpPr>
          <p:nvPr/>
        </p:nvSpPr>
        <p:spPr>
          <a:xfrm>
            <a:off x="251520" y="4077072"/>
            <a:ext cx="8712968" cy="23328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Теорема 2: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Если во всех точках открытого промежутка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выполняется равенство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(причем равенство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либо не выполняется, либо выполняется лишь в конечном множестве), то функция возрастат на промежутке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4211960" y="4509120"/>
          <a:ext cx="1158875" cy="439738"/>
        </p:xfrm>
        <a:graphic>
          <a:graphicData uri="http://schemas.openxmlformats.org/presentationml/2006/ole">
            <p:oleObj spid="_x0000_s5124" name="Формула" r:id="rId5" imgW="596880" imgH="228600" progId="Equation.3">
              <p:embed/>
            </p:oleObj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683568" y="5013176"/>
          <a:ext cx="1158875" cy="439738"/>
        </p:xfrm>
        <a:graphic>
          <a:graphicData uri="http://schemas.openxmlformats.org/presentationml/2006/ole">
            <p:oleObj spid="_x0000_s5125" name="Формула" r:id="rId6" imgW="5968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определения и теоремы.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2332856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C00000"/>
                </a:solidFill>
              </a:rPr>
              <a:t>Опр. 1  </a:t>
            </a:r>
            <a:r>
              <a:rPr lang="ru-RU" sz="2800" dirty="0" smtClean="0"/>
              <a:t>Точку           называют </a:t>
            </a:r>
            <a:r>
              <a:rPr lang="ru-RU" sz="2800" i="1" dirty="0" smtClean="0">
                <a:solidFill>
                  <a:srgbClr val="C00000"/>
                </a:solidFill>
              </a:rPr>
              <a:t>точкой минимума функции               </a:t>
            </a:r>
            <a:r>
              <a:rPr lang="ru-RU" sz="2800" dirty="0" smtClean="0"/>
              <a:t>, если у этой функции существует окрестность, для всех точек которой выполняется неравенство </a:t>
            </a:r>
          </a:p>
          <a:p>
            <a:pPr>
              <a:buNone/>
            </a:pPr>
            <a:r>
              <a:rPr lang="ru-RU" sz="2800" dirty="0" smtClean="0"/>
              <a:t>                    </a:t>
            </a:r>
            <a:endParaRPr lang="ru-RU" sz="2800" dirty="0"/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1979712" y="2204864"/>
          <a:ext cx="1135063" cy="390525"/>
        </p:xfrm>
        <a:graphic>
          <a:graphicData uri="http://schemas.openxmlformats.org/presentationml/2006/ole">
            <p:oleObj spid="_x0000_s6146" name="Формула" r:id="rId3" imgW="583920" imgH="203040" progId="Equation.3">
              <p:embed/>
            </p:oleObj>
          </a:graphicData>
        </a:graphic>
      </p:graphicFrame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2339752" y="1700808"/>
          <a:ext cx="765175" cy="439738"/>
        </p:xfrm>
        <a:graphic>
          <a:graphicData uri="http://schemas.openxmlformats.org/presentationml/2006/ole">
            <p:oleObj spid="_x0000_s6150" name="Формула" r:id="rId4" imgW="393480" imgH="228600" progId="Equation.3">
              <p:embed/>
            </p:oleObj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2627784" y="2924944"/>
          <a:ext cx="1627188" cy="439737"/>
        </p:xfrm>
        <a:graphic>
          <a:graphicData uri="http://schemas.openxmlformats.org/presentationml/2006/ole">
            <p:oleObj spid="_x0000_s6152" name="Формула" r:id="rId5" imgW="838080" imgH="228600" progId="Equation.3">
              <p:embed/>
            </p:oleObj>
          </a:graphicData>
        </a:graphic>
      </p:graphicFrame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3429000"/>
            <a:ext cx="2232248" cy="3313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3212976"/>
            <a:ext cx="2952328" cy="3300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определения и теоремы.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2332856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C00000"/>
                </a:solidFill>
              </a:rPr>
              <a:t>Опр. 2  </a:t>
            </a:r>
            <a:r>
              <a:rPr lang="ru-RU" sz="2800" dirty="0" smtClean="0"/>
              <a:t>Точку           называют </a:t>
            </a:r>
            <a:r>
              <a:rPr lang="ru-RU" sz="2800" i="1" dirty="0" smtClean="0">
                <a:solidFill>
                  <a:srgbClr val="C00000"/>
                </a:solidFill>
              </a:rPr>
              <a:t>точкой максимума функции               </a:t>
            </a:r>
            <a:r>
              <a:rPr lang="ru-RU" sz="2800" dirty="0" smtClean="0"/>
              <a:t>, если у этой функции существует окрестность, для всех точек которой выполняется неравенство </a:t>
            </a:r>
          </a:p>
          <a:p>
            <a:pPr>
              <a:buNone/>
            </a:pPr>
            <a:r>
              <a:rPr lang="ru-RU" sz="2800" dirty="0" smtClean="0"/>
              <a:t>                    </a:t>
            </a:r>
            <a:endParaRPr lang="ru-RU" sz="2800" dirty="0"/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1979712" y="2204864"/>
          <a:ext cx="1135063" cy="390525"/>
        </p:xfrm>
        <a:graphic>
          <a:graphicData uri="http://schemas.openxmlformats.org/presentationml/2006/ole">
            <p:oleObj spid="_x0000_s7170" name="Формула" r:id="rId3" imgW="583920" imgH="203040" progId="Equation.3">
              <p:embed/>
            </p:oleObj>
          </a:graphicData>
        </a:graphic>
      </p:graphicFrame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2411760" y="1700808"/>
          <a:ext cx="765175" cy="439738"/>
        </p:xfrm>
        <a:graphic>
          <a:graphicData uri="http://schemas.openxmlformats.org/presentationml/2006/ole">
            <p:oleObj spid="_x0000_s7171" name="Формула" r:id="rId4" imgW="393480" imgH="228600" progId="Equation.3">
              <p:embed/>
            </p:oleObj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2627784" y="2924944"/>
          <a:ext cx="1627188" cy="439737"/>
        </p:xfrm>
        <a:graphic>
          <a:graphicData uri="http://schemas.openxmlformats.org/presentationml/2006/ole">
            <p:oleObj spid="_x0000_s7172" name="Формула" r:id="rId5" imgW="838080" imgH="228600" progId="Equation.3">
              <p:embed/>
            </p:oleObj>
          </a:graphicData>
        </a:graphic>
      </p:graphicFrame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3356992"/>
            <a:ext cx="2232248" cy="3313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3140968"/>
            <a:ext cx="2952328" cy="3300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определения и теоремы.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136815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Точки минимума             и максимума              -  </a:t>
            </a:r>
            <a:r>
              <a:rPr lang="ru-RU" sz="2800" b="1" i="1" dirty="0" smtClean="0"/>
              <a:t>точки экстремума.</a:t>
            </a:r>
          </a:p>
          <a:p>
            <a:pPr>
              <a:buNone/>
            </a:pPr>
            <a:r>
              <a:rPr lang="ru-RU" sz="2800" dirty="0" smtClean="0"/>
              <a:t>                    </a:t>
            </a:r>
            <a:endParaRPr lang="ru-RU" sz="2800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6084168" y="1700808"/>
          <a:ext cx="987425" cy="439737"/>
        </p:xfrm>
        <a:graphic>
          <a:graphicData uri="http://schemas.openxmlformats.org/presentationml/2006/ole">
            <p:oleObj spid="_x0000_s9221" name="Формула" r:id="rId3" imgW="507960" imgH="228600" progId="Equation.3">
              <p:embed/>
            </p:oleObj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2915816" y="1700808"/>
          <a:ext cx="963613" cy="414338"/>
        </p:xfrm>
        <a:graphic>
          <a:graphicData uri="http://schemas.openxmlformats.org/presentationml/2006/ole">
            <p:oleObj spid="_x0000_s9222" name="Формула" r:id="rId4" imgW="495000" imgH="215640" progId="Equation.3">
              <p:embed/>
            </p:oleObj>
          </a:graphicData>
        </a:graphic>
      </p:graphicFrame>
      <p:sp>
        <p:nvSpPr>
          <p:cNvPr id="9" name="Содержимое 2"/>
          <p:cNvSpPr txBox="1">
            <a:spLocks/>
          </p:cNvSpPr>
          <p:nvPr/>
        </p:nvSpPr>
        <p:spPr>
          <a:xfrm>
            <a:off x="251520" y="3501008"/>
            <a:ext cx="8712968" cy="2332856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Теорема 3: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Если функция               имеет экстремум в точке         , то в этой точке производная функции либо равна нулю, либо не существует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4211960" y="3573016"/>
          <a:ext cx="1135062" cy="390525"/>
        </p:xfrm>
        <a:graphic>
          <a:graphicData uri="http://schemas.openxmlformats.org/presentationml/2006/ole">
            <p:oleObj spid="_x0000_s9223" name="Формула" r:id="rId5" imgW="583920" imgH="203040" progId="Equation.3">
              <p:embed/>
            </p:oleObj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1475656" y="4005064"/>
          <a:ext cx="765175" cy="439738"/>
        </p:xfrm>
        <a:graphic>
          <a:graphicData uri="http://schemas.openxmlformats.org/presentationml/2006/ole">
            <p:oleObj spid="_x0000_s9224" name="Формула" r:id="rId6" imgW="393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определения и теоремы.</a:t>
            </a:r>
            <a:endParaRPr lang="ru-RU" dirty="0"/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Теорема 4 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(Достаточные условие экстремума):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Пусть функция                непрерывна на промежутке </a:t>
            </a: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и имеет внутри промежутка</a:t>
            </a: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стационарную или критическую точку</a:t>
            </a: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/>
              <a:t> </a:t>
            </a:r>
            <a:r>
              <a:rPr lang="ru-RU" sz="2800" dirty="0" smtClean="0"/>
              <a:t>          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ru-RU" sz="28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Тогда: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lang="ru-RU" sz="2800" dirty="0" smtClean="0"/>
              <a:t>Если у этой точки существует такая окрестность, в которой при           выполняется равенство               ,а при           – неравенство               , то          – точка минимума функции</a:t>
            </a:r>
          </a:p>
          <a:p>
            <a:pPr marL="514350" indent="-514350">
              <a:spcBef>
                <a:spcPct val="20000"/>
              </a:spcBef>
              <a:buFont typeface="+mj-lt"/>
              <a:buAutoNum type="alphaLcParenR"/>
            </a:pPr>
            <a:r>
              <a:rPr lang="ru-RU" sz="2800" dirty="0" smtClean="0"/>
              <a:t>Если у этой точки существует такая окрестность, в которой при </a:t>
            </a:r>
            <a:r>
              <a:rPr lang="ru-RU" sz="2800" dirty="0" smtClean="0"/>
              <a:t>          выполняется равенство              , </a:t>
            </a:r>
            <a:r>
              <a:rPr lang="ru-RU" sz="2800" dirty="0" smtClean="0"/>
              <a:t>а </a:t>
            </a:r>
            <a:r>
              <a:rPr lang="ru-RU" sz="2800" dirty="0" smtClean="0"/>
              <a:t>при           </a:t>
            </a:r>
            <a:r>
              <a:rPr lang="ru-RU" sz="2800" dirty="0" smtClean="0"/>
              <a:t>–</a:t>
            </a:r>
            <a:r>
              <a:rPr lang="ru-RU" sz="2800" dirty="0" smtClean="0"/>
              <a:t>    </a:t>
            </a:r>
          </a:p>
          <a:p>
            <a:pPr marL="514350" indent="-514350">
              <a:spcBef>
                <a:spcPct val="20000"/>
              </a:spcBef>
            </a:pPr>
            <a:r>
              <a:rPr lang="ru-RU" sz="2800" dirty="0" smtClean="0"/>
              <a:t>        неравенство              , то          – точка максимума функции</a:t>
            </a:r>
          </a:p>
          <a:p>
            <a:pPr marL="514350" indent="-514350">
              <a:spcBef>
                <a:spcPct val="20000"/>
              </a:spcBef>
              <a:buFont typeface="+mj-lt"/>
              <a:buAutoNum type="alphaLcParenR"/>
            </a:pPr>
            <a:r>
              <a:rPr lang="ru-RU" sz="2800" dirty="0" smtClean="0"/>
              <a:t>Если </a:t>
            </a:r>
            <a:r>
              <a:rPr lang="ru-RU" sz="2800" dirty="0" smtClean="0"/>
              <a:t>у этой точки существует такая </a:t>
            </a:r>
            <a:r>
              <a:rPr lang="ru-RU" sz="2800" dirty="0" smtClean="0"/>
              <a:t>окрестность, что в ней и слева и справа от точки      знаки производной одинаковы, то в точке      экстремума нет</a:t>
            </a:r>
          </a:p>
          <a:p>
            <a:pPr marL="342900" indent="-342900">
              <a:spcBef>
                <a:spcPct val="20000"/>
              </a:spcBef>
            </a:pPr>
            <a:endParaRPr lang="ru-RU" sz="2800" b="1" i="1" dirty="0" smtClean="0">
              <a:solidFill>
                <a:srgbClr val="C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800" b="1" i="1" dirty="0" smtClean="0">
              <a:solidFill>
                <a:srgbClr val="C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2339752" y="1988840"/>
          <a:ext cx="837166" cy="288032"/>
        </p:xfrm>
        <a:graphic>
          <a:graphicData uri="http://schemas.openxmlformats.org/presentationml/2006/ole">
            <p:oleObj spid="_x0000_s12294" name="Формула" r:id="rId3" imgW="583920" imgH="203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9552" y="2636912"/>
          <a:ext cx="611560" cy="351457"/>
        </p:xfrm>
        <a:graphic>
          <a:graphicData uri="http://schemas.openxmlformats.org/presentationml/2006/ole">
            <p:oleObj spid="_x0000_s12295" name="Формула" r:id="rId4" imgW="393480" imgH="228600" progId="Equation.3">
              <p:embed/>
            </p:oleObj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1331640" y="3356992"/>
          <a:ext cx="648072" cy="372440"/>
        </p:xfrm>
        <a:graphic>
          <a:graphicData uri="http://schemas.openxmlformats.org/presentationml/2006/ole">
            <p:oleObj spid="_x0000_s12296" name="Формула" r:id="rId5" imgW="393480" imgH="2286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076056" y="3356992"/>
          <a:ext cx="1004094" cy="379111"/>
        </p:xfrm>
        <a:graphic>
          <a:graphicData uri="http://schemas.openxmlformats.org/presentationml/2006/ole">
            <p:oleObj spid="_x0000_s12297" name="Формула" r:id="rId6" imgW="596880" imgH="228600" progId="Equation.3">
              <p:embed/>
            </p:oleObj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6876256" y="3356992"/>
          <a:ext cx="698504" cy="401422"/>
        </p:xfrm>
        <a:graphic>
          <a:graphicData uri="http://schemas.openxmlformats.org/presentationml/2006/ole">
            <p:oleObj spid="_x0000_s12298" name="Формула" r:id="rId7" imgW="393480" imgH="228600" progId="Equation.3">
              <p:embed/>
            </p:oleObj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2411760" y="3717032"/>
          <a:ext cx="953584" cy="360040"/>
        </p:xfrm>
        <a:graphic>
          <a:graphicData uri="http://schemas.openxmlformats.org/presentationml/2006/ole">
            <p:oleObj spid="_x0000_s12299" name="Формула" r:id="rId8" imgW="596880" imgH="228600" progId="Equation.3">
              <p:embed/>
            </p:oleObj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/>
        </p:nvGraphicFramePr>
        <p:xfrm>
          <a:off x="3851920" y="3717032"/>
          <a:ext cx="626495" cy="360040"/>
        </p:xfrm>
        <a:graphic>
          <a:graphicData uri="http://schemas.openxmlformats.org/presentationml/2006/ole">
            <p:oleObj spid="_x0000_s12300" name="Формула" r:id="rId9" imgW="393480" imgH="228600" progId="Equation.3">
              <p:embed/>
            </p:oleObj>
          </a:graphicData>
        </a:graphic>
      </p:graphicFrame>
      <p:graphicFrame>
        <p:nvGraphicFramePr>
          <p:cNvPr id="16" name="Object 13"/>
          <p:cNvGraphicFramePr>
            <a:graphicFrameLocks noChangeAspect="1"/>
          </p:cNvGraphicFramePr>
          <p:nvPr/>
        </p:nvGraphicFramePr>
        <p:xfrm>
          <a:off x="1331640" y="4365104"/>
          <a:ext cx="720080" cy="458270"/>
        </p:xfrm>
        <a:graphic>
          <a:graphicData uri="http://schemas.openxmlformats.org/presentationml/2006/ole">
            <p:oleObj spid="_x0000_s12301" name="Формула" r:id="rId10" imgW="393480" imgH="228600" progId="Equation.3">
              <p:embed/>
            </p:oleObj>
          </a:graphicData>
        </a:graphic>
      </p:graphicFrame>
      <p:graphicFrame>
        <p:nvGraphicFramePr>
          <p:cNvPr id="17" name="Object 14"/>
          <p:cNvGraphicFramePr>
            <a:graphicFrameLocks noChangeAspect="1"/>
          </p:cNvGraphicFramePr>
          <p:nvPr/>
        </p:nvGraphicFramePr>
        <p:xfrm>
          <a:off x="5076056" y="4437112"/>
          <a:ext cx="953585" cy="360040"/>
        </p:xfrm>
        <a:graphic>
          <a:graphicData uri="http://schemas.openxmlformats.org/presentationml/2006/ole">
            <p:oleObj spid="_x0000_s12302" name="Формула" r:id="rId11" imgW="596880" imgH="228600" progId="Equation.3">
              <p:embed/>
            </p:oleObj>
          </a:graphicData>
        </a:graphic>
      </p:graphicFrame>
      <p:graphicFrame>
        <p:nvGraphicFramePr>
          <p:cNvPr id="18" name="Object 15"/>
          <p:cNvGraphicFramePr>
            <a:graphicFrameLocks noChangeAspect="1"/>
          </p:cNvGraphicFramePr>
          <p:nvPr/>
        </p:nvGraphicFramePr>
        <p:xfrm>
          <a:off x="6876256" y="4437112"/>
          <a:ext cx="626496" cy="360040"/>
        </p:xfrm>
        <a:graphic>
          <a:graphicData uri="http://schemas.openxmlformats.org/presentationml/2006/ole">
            <p:oleObj spid="_x0000_s12303" name="Формула" r:id="rId12" imgW="393480" imgH="228600" progId="Equation.3">
              <p:embed/>
            </p:oleObj>
          </a:graphicData>
        </a:graphic>
      </p:graphicFrame>
      <p:graphicFrame>
        <p:nvGraphicFramePr>
          <p:cNvPr id="20" name="Object 17"/>
          <p:cNvGraphicFramePr>
            <a:graphicFrameLocks noChangeAspect="1"/>
          </p:cNvGraphicFramePr>
          <p:nvPr/>
        </p:nvGraphicFramePr>
        <p:xfrm>
          <a:off x="2411760" y="4869160"/>
          <a:ext cx="953585" cy="360040"/>
        </p:xfrm>
        <a:graphic>
          <a:graphicData uri="http://schemas.openxmlformats.org/presentationml/2006/ole">
            <p:oleObj spid="_x0000_s12305" name="Формула" r:id="rId13" imgW="596880" imgH="228600" progId="Equation.3">
              <p:embed/>
            </p:oleObj>
          </a:graphicData>
        </a:graphic>
      </p:graphicFrame>
      <p:graphicFrame>
        <p:nvGraphicFramePr>
          <p:cNvPr id="21" name="Object 18"/>
          <p:cNvGraphicFramePr>
            <a:graphicFrameLocks noChangeAspect="1"/>
          </p:cNvGraphicFramePr>
          <p:nvPr/>
        </p:nvGraphicFramePr>
        <p:xfrm>
          <a:off x="3851920" y="4869160"/>
          <a:ext cx="625475" cy="360362"/>
        </p:xfrm>
        <a:graphic>
          <a:graphicData uri="http://schemas.openxmlformats.org/presentationml/2006/ole">
            <p:oleObj spid="_x0000_s12306" name="Формула" r:id="rId14" imgW="393480" imgH="228600" progId="Equation.3">
              <p:embed/>
            </p:oleObj>
          </a:graphicData>
        </a:graphic>
      </p:graphicFrame>
      <p:graphicFrame>
        <p:nvGraphicFramePr>
          <p:cNvPr id="22" name="Object 19"/>
          <p:cNvGraphicFramePr>
            <a:graphicFrameLocks noChangeAspect="1"/>
          </p:cNvGraphicFramePr>
          <p:nvPr/>
        </p:nvGraphicFramePr>
        <p:xfrm>
          <a:off x="3923928" y="5517232"/>
          <a:ext cx="261938" cy="360362"/>
        </p:xfrm>
        <a:graphic>
          <a:graphicData uri="http://schemas.openxmlformats.org/presentationml/2006/ole">
            <p:oleObj spid="_x0000_s12307" name="Формула" r:id="rId15" imgW="164880" imgH="228600" progId="Equation.3">
              <p:embed/>
            </p:oleObj>
          </a:graphicData>
        </a:graphic>
      </p:graphicFrame>
      <p:graphicFrame>
        <p:nvGraphicFramePr>
          <p:cNvPr id="23" name="Object 20"/>
          <p:cNvGraphicFramePr>
            <a:graphicFrameLocks noChangeAspect="1"/>
          </p:cNvGraphicFramePr>
          <p:nvPr/>
        </p:nvGraphicFramePr>
        <p:xfrm>
          <a:off x="1763688" y="5877272"/>
          <a:ext cx="261938" cy="360363"/>
        </p:xfrm>
        <a:graphic>
          <a:graphicData uri="http://schemas.openxmlformats.org/presentationml/2006/ole">
            <p:oleObj spid="_x0000_s12308" name="Формула" r:id="rId16" imgW="1648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776</Words>
  <Application>Microsoft Office PowerPoint</Application>
  <PresentationFormat>Экран (4:3)</PresentationFormat>
  <Paragraphs>101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Тема Office</vt:lpstr>
      <vt:lpstr>GraphC Document</vt:lpstr>
      <vt:lpstr>Microsoft Equation 3.0</vt:lpstr>
      <vt:lpstr>Задачи типа В12 в ЕГЭ Исследование функций.</vt:lpstr>
      <vt:lpstr>Правила дифференцирования</vt:lpstr>
      <vt:lpstr>Основные формулы дифференцирования</vt:lpstr>
      <vt:lpstr>Два типа задач:</vt:lpstr>
      <vt:lpstr>Основные определения и теоремы.</vt:lpstr>
      <vt:lpstr>Основные определения и теоремы.</vt:lpstr>
      <vt:lpstr>Основные определения и теоремы.</vt:lpstr>
      <vt:lpstr>Основные определения и теоремы.</vt:lpstr>
      <vt:lpstr>Основные определения и теоремы.</vt:lpstr>
      <vt:lpstr>Алгоритм нахождения точек экстремума (максимума или минимума) функции.</vt:lpstr>
      <vt:lpstr>Слайд 11</vt:lpstr>
      <vt:lpstr>Слайд 12</vt:lpstr>
      <vt:lpstr>Задачи для самостоятельного решения на нахождение экстремума функции.</vt:lpstr>
      <vt:lpstr>Алгоритм нахождения наименьшего и наибольшего значений непрерывноq функции y= f (x) на отрезке [a;b]</vt:lpstr>
      <vt:lpstr>Слайд 15</vt:lpstr>
      <vt:lpstr>Задачи для самостоятельного решения на нахождение наибольшего или наименьшего значения</vt:lpstr>
      <vt:lpstr>Домашняя работа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типа В12 в ЕГЭ Исследование функций.</dc:title>
  <dc:creator>карина</dc:creator>
  <cp:lastModifiedBy>карина</cp:lastModifiedBy>
  <cp:revision>15</cp:revision>
  <dcterms:created xsi:type="dcterms:W3CDTF">2012-03-26T09:11:26Z</dcterms:created>
  <dcterms:modified xsi:type="dcterms:W3CDTF">2012-03-26T11:42:29Z</dcterms:modified>
</cp:coreProperties>
</file>