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327" r:id="rId3"/>
    <p:sldId id="328" r:id="rId4"/>
    <p:sldId id="286" r:id="rId5"/>
    <p:sldId id="322" r:id="rId6"/>
    <p:sldId id="324" r:id="rId7"/>
    <p:sldId id="258" r:id="rId8"/>
    <p:sldId id="439" r:id="rId9"/>
    <p:sldId id="289" r:id="rId10"/>
    <p:sldId id="260" r:id="rId11"/>
    <p:sldId id="419" r:id="rId12"/>
    <p:sldId id="420" r:id="rId13"/>
    <p:sldId id="293" r:id="rId14"/>
    <p:sldId id="267" r:id="rId15"/>
    <p:sldId id="451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60" r:id="rId24"/>
    <p:sldId id="410" r:id="rId25"/>
    <p:sldId id="413" r:id="rId26"/>
    <p:sldId id="415" r:id="rId27"/>
    <p:sldId id="361" r:id="rId28"/>
    <p:sldId id="362" r:id="rId29"/>
    <p:sldId id="416" r:id="rId30"/>
    <p:sldId id="363" r:id="rId31"/>
    <p:sldId id="447" r:id="rId32"/>
    <p:sldId id="448" r:id="rId33"/>
    <p:sldId id="449" r:id="rId34"/>
    <p:sldId id="452" r:id="rId35"/>
    <p:sldId id="453" r:id="rId36"/>
    <p:sldId id="366" r:id="rId37"/>
    <p:sldId id="367" r:id="rId38"/>
    <p:sldId id="368" r:id="rId39"/>
    <p:sldId id="370" r:id="rId40"/>
    <p:sldId id="371" r:id="rId41"/>
    <p:sldId id="372" r:id="rId42"/>
    <p:sldId id="373" r:id="rId43"/>
    <p:sldId id="389" r:id="rId44"/>
    <p:sldId id="375" r:id="rId45"/>
    <p:sldId id="376" r:id="rId46"/>
    <p:sldId id="388" r:id="rId47"/>
    <p:sldId id="417" r:id="rId48"/>
    <p:sldId id="383" r:id="rId49"/>
    <p:sldId id="266" r:id="rId50"/>
    <p:sldId id="384" r:id="rId51"/>
    <p:sldId id="385" r:id="rId52"/>
    <p:sldId id="387" r:id="rId5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ll MT" pitchFamily="18" charset="0"/>
        <a:ea typeface="MS Mincho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ll MT" pitchFamily="18" charset="0"/>
        <a:ea typeface="MS Mincho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ll MT" pitchFamily="18" charset="0"/>
        <a:ea typeface="MS Mincho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ll MT" pitchFamily="18" charset="0"/>
        <a:ea typeface="MS Mincho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ll MT" pitchFamily="18" charset="0"/>
        <a:ea typeface="MS Mincho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ell MT" pitchFamily="18" charset="0"/>
        <a:ea typeface="MS Mincho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ell MT" pitchFamily="18" charset="0"/>
        <a:ea typeface="MS Mincho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ell MT" pitchFamily="18" charset="0"/>
        <a:ea typeface="MS Mincho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ell MT" pitchFamily="18" charset="0"/>
        <a:ea typeface="MS Mincho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0000"/>
    <a:srgbClr val="FFFFCC"/>
    <a:srgbClr val="008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63" autoAdjust="0"/>
  </p:normalViewPr>
  <p:slideViewPr>
    <p:cSldViewPr snapToObjects="1">
      <p:cViewPr varScale="1">
        <p:scale>
          <a:sx n="93" d="100"/>
          <a:sy n="93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1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6586285-C678-4EC1-B8E1-C29F99C8C44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86285-C678-4EC1-B8E1-C29F99C8C44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86285-C678-4EC1-B8E1-C29F99C8C441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59DDEB-92E0-4455-867C-20F4990789EB}" type="slidenum">
              <a:rPr lang="ru-RU"/>
              <a:pPr/>
              <a:t>24</a:t>
            </a:fld>
            <a:endParaRPr lang="ru-RU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Упражнения 9.5- 9.7 можно предложить решить самостоятельно с последующей проверкой.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5C940-B6A9-4484-86F1-EA1997B3A480}" type="slidenum">
              <a:rPr lang="ru-RU"/>
              <a:pPr/>
              <a:t>37</a:t>
            </a:fld>
            <a:endParaRPr lang="ru-RU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Решение выходит, если нажать на точку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9686A-91BB-4D67-A189-FDF3D26FC065}" type="slidenum">
              <a:rPr lang="ru-RU"/>
              <a:pPr/>
              <a:t>38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Решение выходит, если нажать на точку 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EA9ADD-1EDB-46D0-807C-143A119CCDC5}" type="slidenum">
              <a:rPr lang="ru-RU"/>
              <a:pPr/>
              <a:t>39</a:t>
            </a:fld>
            <a:endParaRPr lang="ru-RU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9C2E7-E53B-421C-9538-A242204F57A6}" type="slidenum">
              <a:rPr lang="ru-RU"/>
              <a:pPr/>
              <a:t>41</a:t>
            </a:fld>
            <a:endParaRPr lang="ru-RU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EAC7C-7B98-4E37-A0D3-F1B05E9C07C2}" type="slidenum">
              <a:rPr lang="ru-RU"/>
              <a:pPr/>
              <a:t>42</a:t>
            </a:fld>
            <a:endParaRPr lang="ru-RU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Решение выходит, если нажать на точку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86285-C678-4EC1-B8E1-C29F99C8C441}" type="slidenum">
              <a:rPr lang="ru-RU" smtClean="0"/>
              <a:pPr/>
              <a:t>52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5AC4A-2D1D-4604-9E0D-BB8545927F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8E495-B6CF-4082-A47E-38CE77EB77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62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62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A7883-FBB5-4712-88CC-BCEC9D0821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66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11125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44963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6844EE8-F775-4BC8-8339-45AC4652B1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362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5B3CF7-CD08-4AE7-97BD-641CC2DDDA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66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11125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11125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44963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115ACC1-36D8-44CB-8613-8389B24441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66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11125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694D37-02DC-4910-9E48-715B374548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0CBB8-8806-4A64-B7A5-6E23FAC773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2F8A9-A51F-4A0D-9A93-93E66DB2DF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99E14-C5B5-4CD7-9F80-61C6567062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A448F-CBC0-4B67-91D5-11E1C63CD4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9807C-2DCC-4BAD-A529-8C262E97CB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FAB09-99C3-4CCF-8CCC-777B3B6717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D4B75-2E57-4D01-AC0D-B6BA559ACE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C1E02-FF19-445E-9022-7C600BCFC7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112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993DDBB6-88BF-4D3F-AF64-6B140D20F6D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92075" y="117475"/>
            <a:ext cx="8982075" cy="6604000"/>
          </a:xfrm>
          <a:prstGeom prst="roundRect">
            <a:avLst>
              <a:gd name="adj" fmla="val 2315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192088" y="188913"/>
            <a:ext cx="8801100" cy="6446837"/>
          </a:xfrm>
          <a:prstGeom prst="roundRect">
            <a:avLst>
              <a:gd name="adj" fmla="val 2315"/>
            </a:avLst>
          </a:prstGeom>
          <a:gradFill rotWithShape="1">
            <a:gsLst>
              <a:gs pos="0">
                <a:srgbClr val="FFFFFF"/>
              </a:gs>
              <a:gs pos="100000">
                <a:srgbClr val="CC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bat-Bold" pitchFamily="2" charset="0"/>
        </a:defRPr>
      </a:lvl2pPr>
      <a:lvl3pPr algn="ctr" rtl="0" fontAlgn="base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bat-Bold" pitchFamily="2" charset="0"/>
        </a:defRPr>
      </a:lvl3pPr>
      <a:lvl4pPr algn="ctr" rtl="0" fontAlgn="base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bat-Bold" pitchFamily="2" charset="0"/>
        </a:defRPr>
      </a:lvl4pPr>
      <a:lvl5pPr algn="ctr" rtl="0" fontAlgn="base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bat-Bold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bat-Bold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bat-Bold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bat-Bold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bat-Bold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 i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 b="1" i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 b="1" i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 b="1" i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 b="1" i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 b="1" i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 b="1" i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 b="1" i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gif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gi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ru-RU" sz="3600" dirty="0">
                <a:latin typeface="Georgia" pitchFamily="18" charset="0"/>
              </a:rPr>
              <a:t>Тренировочные упражнения </a:t>
            </a:r>
            <a:br>
              <a:rPr lang="ru-RU" sz="3600" dirty="0">
                <a:latin typeface="Georgia" pitchFamily="18" charset="0"/>
              </a:rPr>
            </a:br>
            <a:r>
              <a:rPr lang="ru-RU" sz="3600" dirty="0">
                <a:latin typeface="Georgia" pitchFamily="18" charset="0"/>
              </a:rPr>
              <a:t> экзаменационной работы </a:t>
            </a:r>
            <a:br>
              <a:rPr lang="ru-RU" sz="3600" dirty="0">
                <a:latin typeface="Georgia" pitchFamily="18" charset="0"/>
              </a:rPr>
            </a:br>
            <a:r>
              <a:rPr lang="ru-RU" sz="3600" dirty="0">
                <a:solidFill>
                  <a:srgbClr val="FF0000"/>
                </a:solidFill>
                <a:latin typeface="Georgia" pitchFamily="18" charset="0"/>
              </a:rPr>
              <a:t>ПО АЛГЕБРЕ</a:t>
            </a:r>
            <a:r>
              <a:rPr lang="ru-RU" sz="3600" dirty="0">
                <a:latin typeface="Georgia" pitchFamily="18" charset="0"/>
              </a:rPr>
              <a:t/>
            </a:r>
            <a:br>
              <a:rPr lang="ru-RU" sz="3600" dirty="0">
                <a:latin typeface="Georgia" pitchFamily="18" charset="0"/>
              </a:rPr>
            </a:br>
            <a:r>
              <a:rPr lang="ru-RU" sz="3600" dirty="0">
                <a:latin typeface="Georgia" pitchFamily="18" charset="0"/>
              </a:rPr>
              <a:t> для </a:t>
            </a:r>
            <a:r>
              <a:rPr lang="ru-RU" sz="3600" dirty="0">
                <a:solidFill>
                  <a:srgbClr val="FF0000"/>
                </a:solidFill>
                <a:latin typeface="Georgia" pitchFamily="18" charset="0"/>
              </a:rPr>
              <a:t>9 класса</a:t>
            </a:r>
            <a:br>
              <a:rPr lang="ru-RU" sz="3600" dirty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3600" dirty="0">
                <a:latin typeface="Georgia" pitchFamily="18" charset="0"/>
              </a:rPr>
              <a:t> в форме </a:t>
            </a:r>
            <a:r>
              <a:rPr lang="ru-RU" sz="3600" dirty="0">
                <a:solidFill>
                  <a:srgbClr val="FF0000"/>
                </a:solidFill>
                <a:latin typeface="Georgia" pitchFamily="18" charset="0"/>
              </a:rPr>
              <a:t>ГИА.</a:t>
            </a:r>
          </a:p>
        </p:txBody>
      </p:sp>
      <p:pic>
        <p:nvPicPr>
          <p:cNvPr id="2053" name="Picture 5" descr="karanda4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4422377"/>
            <a:ext cx="2733675" cy="1776413"/>
          </a:xfrm>
          <a:prstGeom prst="rect">
            <a:avLst/>
          </a:prstGeom>
          <a:noFill/>
        </p:spPr>
      </p:pic>
      <p:pic>
        <p:nvPicPr>
          <p:cNvPr id="2054" name="Picture 6" descr="F:\рисунки\i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990639"/>
            <a:ext cx="2374032" cy="3208151"/>
          </a:xfrm>
          <a:prstGeom prst="rect">
            <a:avLst/>
          </a:prstGeom>
          <a:noFill/>
        </p:spPr>
      </p:pic>
    </p:spTree>
  </p:cSld>
  <p:clrMapOvr>
    <a:masterClrMapping/>
  </p:clrMapOvr>
  <p:transition advTm="689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74638"/>
            <a:ext cx="8893175" cy="6249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>
                <a:solidFill>
                  <a:srgbClr val="FF0000"/>
                </a:solidFill>
                <a:cs typeface="Times New Roman" pitchFamily="18" charset="0"/>
              </a:rPr>
              <a:t>3.1</a:t>
            </a:r>
            <a: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Укажите число, соответствующее 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10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%.           </a:t>
            </a:r>
            <a:endParaRPr lang="ru-RU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1) 0,1	2) 0,01	3) 1	4) 10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>
                <a:solidFill>
                  <a:srgbClr val="FF0000"/>
                </a:solidFill>
                <a:cs typeface="Times New Roman" pitchFamily="18" charset="0"/>
              </a:rPr>
              <a:t>3.2.</a:t>
            </a: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  Укажите  </a:t>
            </a: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число  процентов,   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 соответствующее  </a:t>
            </a: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числ</a:t>
            </a:r>
            <a:r>
              <a:rPr lang="ru-RU" dirty="0">
                <a:solidFill>
                  <a:srgbClr val="000000"/>
                </a:solidFill>
              </a:rPr>
              <a:t>у </a:t>
            </a: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0,02.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1) 0,2%	2)  2%	3) 20%	4) 5%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endParaRPr lang="ru-RU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  <a:t>3.3 .     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Найдите </a:t>
            </a: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20% от числа 15.</a:t>
            </a:r>
            <a:br>
              <a:rPr lang="ru-RU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                </a:t>
            </a:r>
            <a:endParaRPr lang="ru-RU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cs typeface="Times New Roman" pitchFamily="18" charset="0"/>
              </a:rPr>
              <a:t>3.4.</a:t>
            </a: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 От какого числа 17% составляют 85?</a:t>
            </a:r>
            <a:br>
              <a:rPr lang="ru-RU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rgbClr val="FF0000"/>
                </a:solidFill>
                <a:cs typeface="Times New Roman" pitchFamily="18" charset="0"/>
              </a:rPr>
              <a:t>3.5.</a:t>
            </a: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 Увеличьте число 120 на 20% , полученное число уменьшите на 20%.  Какое число </a:t>
            </a: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получится?</a:t>
            </a:r>
          </a:p>
          <a:p>
            <a:pPr>
              <a:lnSpc>
                <a:spcPct val="90000"/>
              </a:lnSpc>
              <a:buNone/>
            </a:pPr>
            <a:endParaRPr lang="ru-RU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339975" y="3429000"/>
            <a:ext cx="719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2339975" y="3429000"/>
            <a:ext cx="719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800" b="1" i="1" dirty="0">
              <a:solidFill>
                <a:srgbClr val="FF0000"/>
              </a:solidFill>
              <a:latin typeface="Arbat-Bold" pitchFamily="2" charset="0"/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979613" y="5949950"/>
            <a:ext cx="10795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800" b="1" i="1" dirty="0">
              <a:solidFill>
                <a:srgbClr val="FF0000"/>
              </a:solidFill>
              <a:latin typeface="Arbat-Bold" pitchFamily="2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74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  <p:bldP spid="6154" grpId="0"/>
      <p:bldP spid="61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0"/>
            <a:ext cx="8918575" cy="2879725"/>
          </a:xfrm>
        </p:spPr>
        <p:txBody>
          <a:bodyPr/>
          <a:lstStyle/>
          <a:p>
            <a:pPr algn="l"/>
            <a:r>
              <a:rPr lang="ru-RU" sz="2400" dirty="0">
                <a:solidFill>
                  <a:srgbClr val="FF0000"/>
                </a:solidFill>
                <a:latin typeface="Arial Unicode MS" pitchFamily="34" charset="-128"/>
              </a:rPr>
              <a:t>3,6.</a:t>
            </a:r>
            <a:r>
              <a:rPr lang="ru-RU" sz="2400" b="0" dirty="0">
                <a:latin typeface="Arial Unicode MS" pitchFamily="34" charset="-128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Из объявления фирмы, проводящей обучающие семинары: </a:t>
            </a:r>
            <a:br>
              <a:rPr lang="ru-RU" sz="24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«Стоимость участия в семинаре — </a:t>
            </a:r>
            <a:r>
              <a:rPr lang="en-US" sz="24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ru-RU" sz="24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000 р. с человека. Группам</a:t>
            </a:r>
            <a:r>
              <a:rPr lang="en-US" sz="24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от организаций предоставляются скидки: от 4 до 10 человек — 5%;более 10 человек — 8%». </a:t>
            </a:r>
            <a:br>
              <a:rPr lang="ru-RU" sz="24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Сколько должна заплатить организация, направившая на</a:t>
            </a:r>
            <a:r>
              <a:rPr lang="en-US" sz="24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семинар группу из </a:t>
            </a:r>
            <a:r>
              <a:rPr lang="en-US" sz="24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4</a:t>
            </a:r>
            <a:r>
              <a:rPr lang="ru-RU" sz="24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человек?</a:t>
            </a:r>
          </a:p>
        </p:txBody>
      </p:sp>
      <p:sp>
        <p:nvSpPr>
          <p:cNvPr id="220163" name="AutoShape 3"/>
          <p:cNvSpPr>
            <a:spLocks noChangeArrowheads="1"/>
          </p:cNvSpPr>
          <p:nvPr/>
        </p:nvSpPr>
        <p:spPr bwMode="auto">
          <a:xfrm>
            <a:off x="2790825" y="5745163"/>
            <a:ext cx="2032000" cy="519112"/>
          </a:xfrm>
          <a:prstGeom prst="wedgeRoundRectCallout">
            <a:avLst>
              <a:gd name="adj1" fmla="val -97111"/>
              <a:gd name="adj2" fmla="val 55505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  <a:p>
            <a:pPr algn="ctr"/>
            <a:endParaRPr lang="ru-RU" sz="2800" b="1" i="1">
              <a:solidFill>
                <a:schemeClr val="accent2"/>
              </a:solidFill>
              <a:latin typeface="Arbat-Bold" pitchFamily="2" charset="0"/>
            </a:endParaRPr>
          </a:p>
        </p:txBody>
      </p:sp>
      <p:sp>
        <p:nvSpPr>
          <p:cNvPr id="220164" name="AutoShape 4"/>
          <p:cNvSpPr>
            <a:spLocks noChangeArrowheads="1"/>
          </p:cNvSpPr>
          <p:nvPr/>
        </p:nvSpPr>
        <p:spPr bwMode="auto">
          <a:xfrm>
            <a:off x="7004050" y="4005263"/>
            <a:ext cx="2032000" cy="519112"/>
          </a:xfrm>
          <a:prstGeom prst="wedgeRoundRectCallout">
            <a:avLst>
              <a:gd name="adj1" fmla="val -69921"/>
              <a:gd name="adj2" fmla="val -70185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</p:txBody>
      </p:sp>
      <p:sp>
        <p:nvSpPr>
          <p:cNvPr id="220165" name="AutoShape 5"/>
          <p:cNvSpPr>
            <a:spLocks noChangeArrowheads="1"/>
          </p:cNvSpPr>
          <p:nvPr/>
        </p:nvSpPr>
        <p:spPr bwMode="auto">
          <a:xfrm>
            <a:off x="6654800" y="2838450"/>
            <a:ext cx="2032000" cy="519113"/>
          </a:xfrm>
          <a:prstGeom prst="wedgeRoundRectCallout">
            <a:avLst>
              <a:gd name="adj1" fmla="val -52736"/>
              <a:gd name="adj2" fmla="val -70185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Верно</a:t>
            </a:r>
          </a:p>
        </p:txBody>
      </p:sp>
      <p:sp>
        <p:nvSpPr>
          <p:cNvPr id="220166" name="Rectangle 6"/>
          <p:cNvSpPr>
            <a:spLocks noChangeArrowheads="1"/>
          </p:cNvSpPr>
          <p:nvPr/>
        </p:nvSpPr>
        <p:spPr bwMode="auto">
          <a:xfrm>
            <a:off x="5492750" y="2190750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220167" name="Rectangle 7"/>
          <p:cNvSpPr>
            <a:spLocks noChangeArrowheads="1"/>
          </p:cNvSpPr>
          <p:nvPr/>
        </p:nvSpPr>
        <p:spPr bwMode="auto">
          <a:xfrm>
            <a:off x="5673725" y="2320925"/>
            <a:ext cx="1668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Arbat-Bold" pitchFamily="2" charset="0"/>
                <a:cs typeface="Times New Roman" pitchFamily="18" charset="0"/>
              </a:rPr>
              <a:t> </a:t>
            </a:r>
            <a:r>
              <a:rPr lang="ru-RU" sz="2800" b="1" i="1">
                <a:solidFill>
                  <a:srgbClr val="008000"/>
                </a:solidFill>
                <a:latin typeface="Arbat-Bold" pitchFamily="2" charset="0"/>
              </a:rPr>
              <a:t>11400 </a:t>
            </a:r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р.</a:t>
            </a:r>
          </a:p>
        </p:txBody>
      </p:sp>
      <p:sp>
        <p:nvSpPr>
          <p:cNvPr id="220168" name="Rectangle 8"/>
          <p:cNvSpPr>
            <a:spLocks noChangeArrowheads="1"/>
          </p:cNvSpPr>
          <p:nvPr/>
        </p:nvSpPr>
        <p:spPr bwMode="auto">
          <a:xfrm>
            <a:off x="5492750" y="3357563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220169" name="Rectangle 9"/>
          <p:cNvSpPr>
            <a:spLocks noChangeArrowheads="1"/>
          </p:cNvSpPr>
          <p:nvPr/>
        </p:nvSpPr>
        <p:spPr bwMode="auto">
          <a:xfrm>
            <a:off x="5932488" y="341788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Arbat-Bold" pitchFamily="2" charset="0"/>
              </a:rPr>
              <a:t>2850 </a:t>
            </a:r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р.</a:t>
            </a:r>
          </a:p>
        </p:txBody>
      </p:sp>
      <p:sp>
        <p:nvSpPr>
          <p:cNvPr id="220170" name="Rectangle 10"/>
          <p:cNvSpPr>
            <a:spLocks noChangeArrowheads="1"/>
          </p:cNvSpPr>
          <p:nvPr/>
        </p:nvSpPr>
        <p:spPr bwMode="auto">
          <a:xfrm>
            <a:off x="533400" y="46386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220171" name="Rectangle 11"/>
          <p:cNvSpPr>
            <a:spLocks noChangeArrowheads="1"/>
          </p:cNvSpPr>
          <p:nvPr/>
        </p:nvSpPr>
        <p:spPr bwMode="auto">
          <a:xfrm>
            <a:off x="503238" y="55530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220172" name="Rectangle 12"/>
          <p:cNvSpPr>
            <a:spLocks noChangeArrowheads="1"/>
          </p:cNvSpPr>
          <p:nvPr/>
        </p:nvSpPr>
        <p:spPr bwMode="auto">
          <a:xfrm>
            <a:off x="973138" y="5681663"/>
            <a:ext cx="1550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Arbat-Bold" pitchFamily="2" charset="0"/>
                <a:cs typeface="Times New Roman" pitchFamily="18" charset="0"/>
              </a:rPr>
              <a:t>12000 р.</a:t>
            </a:r>
          </a:p>
        </p:txBody>
      </p:sp>
      <p:sp>
        <p:nvSpPr>
          <p:cNvPr id="220173" name="AutoShape 13"/>
          <p:cNvSpPr>
            <a:spLocks noChangeArrowheads="1"/>
          </p:cNvSpPr>
          <p:nvPr/>
        </p:nvSpPr>
        <p:spPr bwMode="auto">
          <a:xfrm>
            <a:off x="2581275" y="4638675"/>
            <a:ext cx="2032000" cy="519113"/>
          </a:xfrm>
          <a:prstGeom prst="wedgeRoundRectCallout">
            <a:avLst>
              <a:gd name="adj1" fmla="val -111093"/>
              <a:gd name="adj2" fmla="val 62537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</p:txBody>
      </p:sp>
      <p:sp>
        <p:nvSpPr>
          <p:cNvPr id="220174" name="Rectangle 14"/>
          <p:cNvSpPr>
            <a:spLocks noChangeArrowheads="1"/>
          </p:cNvSpPr>
          <p:nvPr/>
        </p:nvSpPr>
        <p:spPr bwMode="auto">
          <a:xfrm>
            <a:off x="4613275" y="4017963"/>
            <a:ext cx="4422775" cy="25796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>
                <a:solidFill>
                  <a:srgbClr val="FF0000"/>
                </a:solidFill>
                <a:latin typeface="Arbat-Bold" pitchFamily="2" charset="0"/>
                <a:cs typeface="Times New Roman" pitchFamily="18" charset="0"/>
              </a:rPr>
              <a:t>3000 </a:t>
            </a:r>
            <a:r>
              <a:rPr lang="ru-RU" b="1" i="1">
                <a:solidFill>
                  <a:srgbClr val="FF0000"/>
                </a:solidFill>
                <a:latin typeface="Arial" charset="0"/>
              </a:rPr>
              <a:t>• </a:t>
            </a:r>
            <a:r>
              <a:rPr lang="ru-RU" sz="2800" b="1" i="1">
                <a:solidFill>
                  <a:srgbClr val="FF0000"/>
                </a:solidFill>
                <a:latin typeface="Arbat-Bold" pitchFamily="2" charset="0"/>
                <a:cs typeface="Times New Roman" pitchFamily="18" charset="0"/>
              </a:rPr>
              <a:t>4 = 12000</a:t>
            </a:r>
          </a:p>
          <a:p>
            <a:pPr>
              <a:spcBef>
                <a:spcPct val="20000"/>
              </a:spcBef>
            </a:pPr>
            <a:r>
              <a:rPr lang="ru-RU" sz="2800" b="1" i="1">
                <a:solidFill>
                  <a:srgbClr val="FF0000"/>
                </a:solidFill>
                <a:latin typeface="Arbat-Bold" pitchFamily="2" charset="0"/>
              </a:rPr>
              <a:t>5% = 0,05</a:t>
            </a:r>
            <a:endParaRPr lang="ru-RU" sz="2800" b="1" i="1">
              <a:solidFill>
                <a:srgbClr val="FF0000"/>
              </a:solidFill>
              <a:latin typeface="Arbat-Bold" pitchFamily="2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ru-RU" sz="2800" b="1" i="1">
                <a:solidFill>
                  <a:srgbClr val="FF0000"/>
                </a:solidFill>
                <a:latin typeface="Arbat-Bold" pitchFamily="2" charset="0"/>
                <a:cs typeface="Times New Roman" pitchFamily="18" charset="0"/>
              </a:rPr>
              <a:t> 12000 • </a:t>
            </a:r>
            <a:r>
              <a:rPr lang="ru-RU" sz="2800" b="1" i="1">
                <a:solidFill>
                  <a:srgbClr val="FF0000"/>
                </a:solidFill>
                <a:latin typeface="Arbat-Bold" pitchFamily="2" charset="0"/>
              </a:rPr>
              <a:t>0,05 =</a:t>
            </a:r>
            <a:endParaRPr lang="ru-RU" sz="2800" b="1" i="1">
              <a:solidFill>
                <a:srgbClr val="FF0000"/>
              </a:solidFill>
              <a:latin typeface="Arbat-Bold" pitchFamily="2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ru-RU" sz="2800" b="1" i="1">
                <a:solidFill>
                  <a:srgbClr val="FF0000"/>
                </a:solidFill>
                <a:latin typeface="Arbat-Bold" pitchFamily="2" charset="0"/>
                <a:cs typeface="Times New Roman" pitchFamily="18" charset="0"/>
              </a:rPr>
              <a:t>= 600 (</a:t>
            </a:r>
            <a:r>
              <a:rPr lang="ru-RU" sz="2800" b="1" i="1">
                <a:solidFill>
                  <a:srgbClr val="FF0000"/>
                </a:solidFill>
                <a:latin typeface="Arbat-Bold" pitchFamily="2" charset="0"/>
              </a:rPr>
              <a:t>р.). – скидка</a:t>
            </a:r>
          </a:p>
          <a:p>
            <a:pPr>
              <a:spcBef>
                <a:spcPct val="20000"/>
              </a:spcBef>
            </a:pPr>
            <a:r>
              <a:rPr lang="ru-RU" sz="2800" b="1" i="1">
                <a:solidFill>
                  <a:srgbClr val="FF0000"/>
                </a:solidFill>
                <a:latin typeface="Arbat-Bold" pitchFamily="2" charset="0"/>
              </a:rPr>
              <a:t>12000 -600 = 11400 р.</a:t>
            </a:r>
          </a:p>
        </p:txBody>
      </p:sp>
      <p:sp>
        <p:nvSpPr>
          <p:cNvPr id="220175" name="Rectangle 15"/>
          <p:cNvSpPr>
            <a:spLocks noChangeArrowheads="1"/>
          </p:cNvSpPr>
          <p:nvPr/>
        </p:nvSpPr>
        <p:spPr bwMode="auto">
          <a:xfrm>
            <a:off x="973138" y="4640263"/>
            <a:ext cx="1173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Arbat-Bold" pitchFamily="2" charset="0"/>
              </a:rPr>
              <a:t>600 </a:t>
            </a:r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р.</a:t>
            </a:r>
          </a:p>
        </p:txBody>
      </p:sp>
      <p:sp>
        <p:nvSpPr>
          <p:cNvPr id="220176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25425" y="6264275"/>
            <a:ext cx="277813" cy="46037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FFFF">
                  <a:alpha val="63000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375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0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0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6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0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10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6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0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0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1000"/>
                                        <p:tgtEl>
                                          <p:spTgt spid="220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7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0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0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20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71"/>
                  </p:tgtEl>
                </p:cond>
              </p:nextCondLst>
            </p:seq>
          </p:childTnLst>
        </p:cTn>
      </p:par>
    </p:tnLst>
    <p:bldLst>
      <p:bldP spid="220163" grpId="0" animBg="1"/>
      <p:bldP spid="220163" grpId="1" animBg="1"/>
      <p:bldP spid="220164" grpId="0" animBg="1"/>
      <p:bldP spid="220164" grpId="1" animBg="1"/>
      <p:bldP spid="220165" grpId="0" animBg="1"/>
      <p:bldP spid="220173" grpId="0" animBg="1"/>
      <p:bldP spid="220173" grpId="1" animBg="1"/>
      <p:bldP spid="2201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260350"/>
            <a:ext cx="8229600" cy="2522538"/>
          </a:xfrm>
        </p:spPr>
        <p:txBody>
          <a:bodyPr/>
          <a:lstStyle/>
          <a:p>
            <a:pPr algn="l"/>
            <a:r>
              <a:rPr lang="ru-RU" sz="2400">
                <a:solidFill>
                  <a:srgbClr val="FF0000"/>
                </a:solidFill>
                <a:latin typeface="Palatino Linotype" pitchFamily="18" charset="0"/>
              </a:rPr>
              <a:t>3,</a:t>
            </a:r>
            <a:r>
              <a:rPr lang="en-US" sz="2400">
                <a:solidFill>
                  <a:srgbClr val="FF0000"/>
                </a:solidFill>
                <a:latin typeface="Palatino Linotype" pitchFamily="18" charset="0"/>
              </a:rPr>
              <a:t>7</a:t>
            </a:r>
            <a:r>
              <a:rPr lang="ru-RU" sz="2400">
                <a:solidFill>
                  <a:srgbClr val="FF0000"/>
                </a:solidFill>
                <a:latin typeface="Palatino Linotype" pitchFamily="18" charset="0"/>
              </a:rPr>
              <a:t>.</a:t>
            </a:r>
            <a:r>
              <a:rPr lang="ru-RU" sz="2400" b="0">
                <a:latin typeface="Palatino Linotype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Из объявления фирмы, проводящей обучающие семинары:«Стоимость участия в семинаре — </a:t>
            </a:r>
            <a:r>
              <a:rPr lang="en-US" sz="24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ru-RU" sz="24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000 р. с человека. Группам</a:t>
            </a:r>
            <a:r>
              <a:rPr lang="en-US" sz="24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от организаций предоставляются скидки: от 3 до 5 человек — 3%;более 5 человек — 5%». </a:t>
            </a:r>
            <a:br>
              <a:rPr lang="ru-RU" sz="24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4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Сколько должна заплатить организация, направившая на  </a:t>
            </a:r>
            <a:br>
              <a:rPr lang="ru-RU" sz="24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sz="24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семинар группу из 6 человек?</a:t>
            </a:r>
          </a:p>
        </p:txBody>
      </p:sp>
      <p:sp>
        <p:nvSpPr>
          <p:cNvPr id="221187" name="AutoShape 3"/>
          <p:cNvSpPr>
            <a:spLocks noChangeArrowheads="1"/>
          </p:cNvSpPr>
          <p:nvPr/>
        </p:nvSpPr>
        <p:spPr bwMode="auto">
          <a:xfrm>
            <a:off x="2790825" y="5745163"/>
            <a:ext cx="2032000" cy="519112"/>
          </a:xfrm>
          <a:prstGeom prst="wedgeRoundRectCallout">
            <a:avLst>
              <a:gd name="adj1" fmla="val -97111"/>
              <a:gd name="adj2" fmla="val 55505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  <a:p>
            <a:pPr algn="ctr"/>
            <a:endParaRPr lang="ru-RU" sz="2800" b="1" i="1">
              <a:solidFill>
                <a:schemeClr val="accent2"/>
              </a:solidFill>
              <a:latin typeface="Arbat-Bold" pitchFamily="2" charset="0"/>
            </a:endParaRPr>
          </a:p>
        </p:txBody>
      </p:sp>
      <p:sp>
        <p:nvSpPr>
          <p:cNvPr id="221188" name="AutoShape 4"/>
          <p:cNvSpPr>
            <a:spLocks noChangeArrowheads="1"/>
          </p:cNvSpPr>
          <p:nvPr/>
        </p:nvSpPr>
        <p:spPr bwMode="auto">
          <a:xfrm>
            <a:off x="7004050" y="4005263"/>
            <a:ext cx="2032000" cy="519112"/>
          </a:xfrm>
          <a:prstGeom prst="wedgeRoundRectCallout">
            <a:avLst>
              <a:gd name="adj1" fmla="val -69921"/>
              <a:gd name="adj2" fmla="val -70185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</p:txBody>
      </p:sp>
      <p:sp>
        <p:nvSpPr>
          <p:cNvPr id="221189" name="AutoShape 5"/>
          <p:cNvSpPr>
            <a:spLocks noChangeArrowheads="1"/>
          </p:cNvSpPr>
          <p:nvPr/>
        </p:nvSpPr>
        <p:spPr bwMode="auto">
          <a:xfrm>
            <a:off x="6654800" y="2909888"/>
            <a:ext cx="2032000" cy="519112"/>
          </a:xfrm>
          <a:prstGeom prst="wedgeRoundRectCallout">
            <a:avLst>
              <a:gd name="adj1" fmla="val -52736"/>
              <a:gd name="adj2" fmla="val -70185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Верно</a:t>
            </a:r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5492750" y="2262188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5673725" y="2390775"/>
            <a:ext cx="1649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Arbat-Bold" pitchFamily="2" charset="0"/>
                <a:cs typeface="Times New Roman" pitchFamily="18" charset="0"/>
              </a:rPr>
              <a:t> </a:t>
            </a:r>
            <a:r>
              <a:rPr lang="ru-RU" sz="2800" b="1" i="1">
                <a:solidFill>
                  <a:srgbClr val="008000"/>
                </a:solidFill>
                <a:latin typeface="Arbat-Bold" pitchFamily="2" charset="0"/>
              </a:rPr>
              <a:t>11400 </a:t>
            </a:r>
            <a:r>
              <a:rPr lang="ru-RU" sz="2800" b="1" i="1">
                <a:solidFill>
                  <a:srgbClr val="008000"/>
                </a:solidFill>
                <a:latin typeface="Arbat-Bold" pitchFamily="2" charset="0"/>
                <a:cs typeface="Times New Roman" pitchFamily="18" charset="0"/>
              </a:rPr>
              <a:t>р.</a:t>
            </a:r>
          </a:p>
        </p:txBody>
      </p:sp>
      <p:sp>
        <p:nvSpPr>
          <p:cNvPr id="221192" name="Rectangle 8"/>
          <p:cNvSpPr>
            <a:spLocks noChangeArrowheads="1"/>
          </p:cNvSpPr>
          <p:nvPr/>
        </p:nvSpPr>
        <p:spPr bwMode="auto">
          <a:xfrm>
            <a:off x="5492750" y="3357563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221193" name="Rectangle 9"/>
          <p:cNvSpPr>
            <a:spLocks noChangeArrowheads="1"/>
          </p:cNvSpPr>
          <p:nvPr/>
        </p:nvSpPr>
        <p:spPr bwMode="auto">
          <a:xfrm>
            <a:off x="5932488" y="3416300"/>
            <a:ext cx="1392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Arbat-Bold" pitchFamily="2" charset="0"/>
              </a:rPr>
              <a:t>1900 р.</a:t>
            </a:r>
          </a:p>
        </p:txBody>
      </p:sp>
      <p:sp>
        <p:nvSpPr>
          <p:cNvPr id="221194" name="Rectangle 10"/>
          <p:cNvSpPr>
            <a:spLocks noChangeArrowheads="1"/>
          </p:cNvSpPr>
          <p:nvPr/>
        </p:nvSpPr>
        <p:spPr bwMode="auto">
          <a:xfrm>
            <a:off x="533400" y="46386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221195" name="Rectangle 11"/>
          <p:cNvSpPr>
            <a:spLocks noChangeArrowheads="1"/>
          </p:cNvSpPr>
          <p:nvPr/>
        </p:nvSpPr>
        <p:spPr bwMode="auto">
          <a:xfrm>
            <a:off x="503238" y="55530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221196" name="Rectangle 12"/>
          <p:cNvSpPr>
            <a:spLocks noChangeArrowheads="1"/>
          </p:cNvSpPr>
          <p:nvPr/>
        </p:nvSpPr>
        <p:spPr bwMode="auto">
          <a:xfrm>
            <a:off x="973138" y="5681663"/>
            <a:ext cx="1550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Arbat-Bold" pitchFamily="2" charset="0"/>
                <a:cs typeface="Times New Roman" pitchFamily="18" charset="0"/>
              </a:rPr>
              <a:t>12000 р.</a:t>
            </a:r>
          </a:p>
        </p:txBody>
      </p:sp>
      <p:sp>
        <p:nvSpPr>
          <p:cNvPr id="221197" name="AutoShape 13"/>
          <p:cNvSpPr>
            <a:spLocks noChangeArrowheads="1"/>
          </p:cNvSpPr>
          <p:nvPr/>
        </p:nvSpPr>
        <p:spPr bwMode="auto">
          <a:xfrm>
            <a:off x="2581275" y="4638675"/>
            <a:ext cx="2032000" cy="519113"/>
          </a:xfrm>
          <a:prstGeom prst="wedgeRoundRectCallout">
            <a:avLst>
              <a:gd name="adj1" fmla="val -111093"/>
              <a:gd name="adj2" fmla="val 62537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</p:txBody>
      </p:sp>
      <p:sp>
        <p:nvSpPr>
          <p:cNvPr id="221198" name="Rectangle 14"/>
          <p:cNvSpPr>
            <a:spLocks noChangeArrowheads="1"/>
          </p:cNvSpPr>
          <p:nvPr/>
        </p:nvSpPr>
        <p:spPr bwMode="auto">
          <a:xfrm>
            <a:off x="4613275" y="4017963"/>
            <a:ext cx="4422775" cy="25796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>
                <a:solidFill>
                  <a:srgbClr val="FF0000"/>
                </a:solidFill>
                <a:latin typeface="Arbat-Bold" pitchFamily="2" charset="0"/>
                <a:cs typeface="Times New Roman" pitchFamily="18" charset="0"/>
              </a:rPr>
              <a:t>2000 </a:t>
            </a:r>
            <a:r>
              <a:rPr lang="ru-RU" b="1" i="1">
                <a:solidFill>
                  <a:srgbClr val="FF0000"/>
                </a:solidFill>
                <a:latin typeface="Arial" charset="0"/>
              </a:rPr>
              <a:t>• </a:t>
            </a:r>
            <a:r>
              <a:rPr lang="ru-RU" sz="2800" b="1" i="1">
                <a:solidFill>
                  <a:srgbClr val="FF0000"/>
                </a:solidFill>
                <a:latin typeface="Arbat-Bold" pitchFamily="2" charset="0"/>
                <a:cs typeface="Times New Roman" pitchFamily="18" charset="0"/>
              </a:rPr>
              <a:t>6 = 12000</a:t>
            </a:r>
          </a:p>
          <a:p>
            <a:pPr>
              <a:spcBef>
                <a:spcPct val="20000"/>
              </a:spcBef>
            </a:pPr>
            <a:r>
              <a:rPr lang="ru-RU" sz="2800" b="1" i="1">
                <a:solidFill>
                  <a:srgbClr val="FF0000"/>
                </a:solidFill>
                <a:latin typeface="Arbat-Bold" pitchFamily="2" charset="0"/>
              </a:rPr>
              <a:t>5% = 0,05</a:t>
            </a:r>
            <a:endParaRPr lang="ru-RU" sz="2800" b="1" i="1">
              <a:solidFill>
                <a:srgbClr val="FF0000"/>
              </a:solidFill>
              <a:latin typeface="Arbat-Bold" pitchFamily="2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ru-RU" sz="2800" b="1" i="1">
                <a:solidFill>
                  <a:srgbClr val="FF0000"/>
                </a:solidFill>
                <a:latin typeface="Arbat-Bold" pitchFamily="2" charset="0"/>
                <a:cs typeface="Times New Roman" pitchFamily="18" charset="0"/>
              </a:rPr>
              <a:t> 12000 • </a:t>
            </a:r>
            <a:r>
              <a:rPr lang="ru-RU" sz="2800" b="1" i="1">
                <a:solidFill>
                  <a:srgbClr val="FF0000"/>
                </a:solidFill>
                <a:latin typeface="Arbat-Bold" pitchFamily="2" charset="0"/>
              </a:rPr>
              <a:t>0,05 =</a:t>
            </a:r>
            <a:endParaRPr lang="ru-RU" sz="2800" b="1" i="1">
              <a:solidFill>
                <a:srgbClr val="FF0000"/>
              </a:solidFill>
              <a:latin typeface="Arbat-Bold" pitchFamily="2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ru-RU" sz="2800" b="1" i="1">
                <a:solidFill>
                  <a:srgbClr val="FF0000"/>
                </a:solidFill>
                <a:latin typeface="Arbat-Bold" pitchFamily="2" charset="0"/>
                <a:cs typeface="Times New Roman" pitchFamily="18" charset="0"/>
              </a:rPr>
              <a:t>= 600 (</a:t>
            </a:r>
            <a:r>
              <a:rPr lang="ru-RU" sz="2800" b="1" i="1">
                <a:solidFill>
                  <a:srgbClr val="FF0000"/>
                </a:solidFill>
                <a:latin typeface="Arbat-Bold" pitchFamily="2" charset="0"/>
              </a:rPr>
              <a:t>р.). – скидка</a:t>
            </a:r>
          </a:p>
          <a:p>
            <a:pPr>
              <a:spcBef>
                <a:spcPct val="20000"/>
              </a:spcBef>
            </a:pPr>
            <a:r>
              <a:rPr lang="ru-RU" sz="2800" b="1" i="1">
                <a:solidFill>
                  <a:srgbClr val="FF0000"/>
                </a:solidFill>
                <a:latin typeface="Arbat-Bold" pitchFamily="2" charset="0"/>
              </a:rPr>
              <a:t>12000 -600 = 11400 р.</a:t>
            </a:r>
          </a:p>
        </p:txBody>
      </p:sp>
      <p:sp>
        <p:nvSpPr>
          <p:cNvPr id="221199" name="Rectangle 15"/>
          <p:cNvSpPr>
            <a:spLocks noChangeArrowheads="1"/>
          </p:cNvSpPr>
          <p:nvPr/>
        </p:nvSpPr>
        <p:spPr bwMode="auto">
          <a:xfrm>
            <a:off x="973138" y="4640263"/>
            <a:ext cx="1173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Arbat-Bold" pitchFamily="2" charset="0"/>
              </a:rPr>
              <a:t>600 </a:t>
            </a:r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р.</a:t>
            </a:r>
          </a:p>
        </p:txBody>
      </p:sp>
      <p:sp>
        <p:nvSpPr>
          <p:cNvPr id="221200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25425" y="6264275"/>
            <a:ext cx="277813" cy="46037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FFFF">
                  <a:alpha val="63000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516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1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1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19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1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10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19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1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1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1000"/>
                                        <p:tgtEl>
                                          <p:spTgt spid="221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19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1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21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195"/>
                  </p:tgtEl>
                </p:cond>
              </p:nextCondLst>
            </p:seq>
          </p:childTnLst>
        </p:cTn>
      </p:par>
    </p:tnLst>
    <p:bldLst>
      <p:bldP spid="221187" grpId="0" animBg="1"/>
      <p:bldP spid="221187" grpId="1" animBg="1"/>
      <p:bldP spid="221188" grpId="0" animBg="1"/>
      <p:bldP spid="221188" grpId="1" animBg="1"/>
      <p:bldP spid="221189" grpId="0" animBg="1"/>
      <p:bldP spid="221197" grpId="0" animBg="1"/>
      <p:bldP spid="221197" grpId="1" animBg="1"/>
      <p:bldP spid="2211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9138"/>
            <a:ext cx="8229600" cy="836612"/>
          </a:xfrm>
        </p:spPr>
        <p:txBody>
          <a:bodyPr/>
          <a:lstStyle/>
          <a:p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sp>
        <p:nvSpPr>
          <p:cNvPr id="43012" name="WordArt 4"/>
          <p:cNvSpPr>
            <a:spLocks noChangeArrowheads="1" noChangeShapeType="1" noTextEdit="1"/>
          </p:cNvSpPr>
          <p:nvPr/>
        </p:nvSpPr>
        <p:spPr bwMode="auto">
          <a:xfrm rot="508650">
            <a:off x="1706512" y="1148940"/>
            <a:ext cx="5479594" cy="17010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Задача 4</a:t>
            </a:r>
          </a:p>
        </p:txBody>
      </p:sp>
      <p:pic>
        <p:nvPicPr>
          <p:cNvPr id="43013" name="Picture 5" descr="Boy__Book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3089275"/>
            <a:ext cx="3960812" cy="3116263"/>
          </a:xfrm>
          <a:prstGeom prst="rect">
            <a:avLst/>
          </a:prstGeom>
          <a:noFill/>
        </p:spPr>
      </p:pic>
    </p:spTree>
  </p:cSld>
  <p:clrMapOvr>
    <a:masterClrMapping/>
  </p:clrMapOvr>
  <p:transition advTm="47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593304"/>
            <a:ext cx="8712968" cy="6264696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4.1</a:t>
            </a:r>
            <a:endParaRPr lang="ru-RU" dirty="0" smtClean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В  каком случае преобразование        выполнено        верно?</a:t>
            </a:r>
          </a:p>
          <a:p>
            <a:pPr>
              <a:lnSpc>
                <a:spcPct val="80000"/>
              </a:lnSpc>
              <a:buNone/>
            </a:pPr>
            <a:endParaRPr lang="ru-RU" dirty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1)  ( 5+ а) (а-5)=25-а²</a:t>
            </a:r>
          </a:p>
          <a:p>
            <a:pPr>
              <a:lnSpc>
                <a:spcPct val="80000"/>
              </a:lnSpc>
              <a:buNone/>
            </a:pPr>
            <a:endParaRPr lang="ru-RU" dirty="0" smtClean="0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                       2)  ( а+3)²= а²+3а+9</a:t>
            </a:r>
          </a:p>
          <a:p>
            <a:pPr>
              <a:lnSpc>
                <a:spcPct val="80000"/>
              </a:lnSpc>
              <a:buNone/>
            </a:pPr>
            <a:endParaRPr lang="ru-RU" dirty="0" smtClean="0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               3)- (а-1)(2-3а)=(1-а)(за-2)</a:t>
            </a:r>
          </a:p>
          <a:p>
            <a:pPr>
              <a:lnSpc>
                <a:spcPct val="8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               </a:t>
            </a:r>
          </a:p>
          <a:p>
            <a:pPr>
              <a:lnSpc>
                <a:spcPct val="8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                      4)  (а-1)(2-3а)=5а-2-3а²</a:t>
            </a:r>
            <a:endParaRPr lang="ru-RU" dirty="0" smtClean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ru-RU" dirty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ru-RU" dirty="0" smtClean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50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247900"/>
            <a:ext cx="2495550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9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7325" y="2060575"/>
            <a:ext cx="2303463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9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31038" y="2060575"/>
            <a:ext cx="165576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9077" name="Rectangle 5"/>
          <p:cNvSpPr>
            <a:spLocks noChangeArrowheads="1"/>
          </p:cNvSpPr>
          <p:nvPr/>
        </p:nvSpPr>
        <p:spPr bwMode="auto">
          <a:xfrm>
            <a:off x="336550" y="3529013"/>
            <a:ext cx="1173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2">
              <a:spcBef>
                <a:spcPct val="20000"/>
              </a:spcBef>
            </a:pPr>
            <a:r>
              <a:rPr lang="ru-RU" sz="2800" b="1" i="1" dirty="0">
                <a:solidFill>
                  <a:srgbClr val="0000FF"/>
                </a:solidFill>
                <a:latin typeface="Arbat-Bold" pitchFamily="2" charset="0"/>
                <a:cs typeface="Times New Roman" pitchFamily="18" charset="0"/>
              </a:rPr>
              <a:t>1)</a:t>
            </a:r>
            <a:r>
              <a:rPr lang="ru-RU" sz="2800" b="1" i="1" dirty="0">
                <a:solidFill>
                  <a:srgbClr val="000000"/>
                </a:solidFill>
                <a:latin typeface="Arbat-Bold" pitchFamily="2" charset="0"/>
                <a:cs typeface="Times New Roman" pitchFamily="18" charset="0"/>
              </a:rPr>
              <a:t> а</a:t>
            </a:r>
            <a:r>
              <a:rPr lang="ru-RU" sz="2800" b="1" i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≠1</a:t>
            </a:r>
            <a:endParaRPr lang="ru-RU" sz="2800" b="1" i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9078" name="Rectangle 6"/>
          <p:cNvSpPr>
            <a:spLocks noChangeArrowheads="1"/>
          </p:cNvSpPr>
          <p:nvPr/>
        </p:nvSpPr>
        <p:spPr bwMode="auto">
          <a:xfrm>
            <a:off x="1835150" y="3557588"/>
            <a:ext cx="2220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2">
              <a:spcBef>
                <a:spcPct val="20000"/>
              </a:spcBef>
            </a:pPr>
            <a:r>
              <a:rPr lang="ru-RU" sz="2800" b="1" i="1">
                <a:solidFill>
                  <a:srgbClr val="0000FF"/>
                </a:solidFill>
                <a:latin typeface="Arbat-Bold" pitchFamily="2" charset="0"/>
                <a:cs typeface="Times New Roman" pitchFamily="18" charset="0"/>
              </a:rPr>
              <a:t>2)</a:t>
            </a:r>
            <a:r>
              <a:rPr lang="ru-RU" sz="2800" b="1" i="1">
                <a:solidFill>
                  <a:srgbClr val="000000"/>
                </a:solidFill>
                <a:latin typeface="Arbat-Bold" pitchFamily="2" charset="0"/>
                <a:cs typeface="Times New Roman" pitchFamily="18" charset="0"/>
              </a:rPr>
              <a:t> а</a:t>
            </a:r>
            <a:r>
              <a:rPr lang="ru-RU" sz="2800" b="1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≠1 и </a:t>
            </a:r>
            <a:r>
              <a:rPr lang="ru-RU" sz="2800" b="1" i="1">
                <a:solidFill>
                  <a:srgbClr val="000000"/>
                </a:solidFill>
                <a:latin typeface="Arbat-Bold" pitchFamily="2" charset="0"/>
                <a:cs typeface="Times New Roman" pitchFamily="18" charset="0"/>
              </a:rPr>
              <a:t>а</a:t>
            </a:r>
            <a:r>
              <a:rPr lang="ru-RU" sz="2800" b="1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≠2</a:t>
            </a:r>
          </a:p>
        </p:txBody>
      </p:sp>
      <p:sp>
        <p:nvSpPr>
          <p:cNvPr id="259079" name="Rectangle 7"/>
          <p:cNvSpPr>
            <a:spLocks noChangeArrowheads="1"/>
          </p:cNvSpPr>
          <p:nvPr/>
        </p:nvSpPr>
        <p:spPr bwMode="auto">
          <a:xfrm>
            <a:off x="4500563" y="3630613"/>
            <a:ext cx="12398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2">
              <a:spcBef>
                <a:spcPct val="20000"/>
              </a:spcBef>
            </a:pPr>
            <a:r>
              <a:rPr lang="ru-RU" sz="2800" b="1" i="1">
                <a:solidFill>
                  <a:srgbClr val="0000FF"/>
                </a:solidFill>
                <a:latin typeface="Arbat-Bold" pitchFamily="2" charset="0"/>
                <a:cs typeface="Times New Roman" pitchFamily="18" charset="0"/>
              </a:rPr>
              <a:t>3)</a:t>
            </a:r>
            <a:r>
              <a:rPr lang="ru-RU" sz="2800" b="1" i="1">
                <a:solidFill>
                  <a:srgbClr val="000000"/>
                </a:solidFill>
                <a:latin typeface="Arbat-Bold" pitchFamily="2" charset="0"/>
                <a:cs typeface="Times New Roman" pitchFamily="18" charset="0"/>
              </a:rPr>
              <a:t> а</a:t>
            </a:r>
            <a:r>
              <a:rPr lang="ru-RU" sz="2800" b="1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≠2</a:t>
            </a:r>
          </a:p>
        </p:txBody>
      </p:sp>
      <p:sp>
        <p:nvSpPr>
          <p:cNvPr id="259080" name="Rectangle 8"/>
          <p:cNvSpPr>
            <a:spLocks noChangeArrowheads="1"/>
          </p:cNvSpPr>
          <p:nvPr/>
        </p:nvSpPr>
        <p:spPr bwMode="auto">
          <a:xfrm>
            <a:off x="6011863" y="3644900"/>
            <a:ext cx="297815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2">
              <a:spcBef>
                <a:spcPct val="20000"/>
              </a:spcBef>
            </a:pPr>
            <a:r>
              <a:rPr lang="ru-RU" sz="2800" b="1" i="1">
                <a:solidFill>
                  <a:srgbClr val="0000FF"/>
                </a:solidFill>
                <a:latin typeface="Arbat-Bold" pitchFamily="2" charset="0"/>
                <a:cs typeface="Times New Roman" pitchFamily="18" charset="0"/>
              </a:rPr>
              <a:t>4)</a:t>
            </a:r>
            <a:r>
              <a:rPr lang="ru-RU" sz="2800" b="1" i="1">
                <a:solidFill>
                  <a:srgbClr val="000000"/>
                </a:solidFill>
                <a:latin typeface="Arbat-Bold" pitchFamily="2" charset="0"/>
                <a:cs typeface="Times New Roman" pitchFamily="18" charset="0"/>
              </a:rPr>
              <a:t> а- любое</a:t>
            </a:r>
          </a:p>
          <a:p>
            <a:pPr lvl="2">
              <a:spcBef>
                <a:spcPct val="20000"/>
              </a:spcBef>
            </a:pPr>
            <a:r>
              <a:rPr lang="ru-RU" sz="2800" b="1" i="1">
                <a:solidFill>
                  <a:srgbClr val="000000"/>
                </a:solidFill>
                <a:latin typeface="Arbat-Bold" pitchFamily="2" charset="0"/>
                <a:cs typeface="Times New Roman" pitchFamily="18" charset="0"/>
              </a:rPr>
              <a:t> число</a:t>
            </a:r>
            <a:endParaRPr lang="ru-RU" sz="28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59098" name="Rectangle 26"/>
          <p:cNvSpPr>
            <a:spLocks noChangeArrowheads="1"/>
          </p:cNvSpPr>
          <p:nvPr/>
        </p:nvSpPr>
        <p:spPr bwMode="auto">
          <a:xfrm>
            <a:off x="3646488" y="2420938"/>
            <a:ext cx="409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00"/>
                </a:solidFill>
                <a:latin typeface="Arbat-Bold" pitchFamily="2" charset="0"/>
                <a:cs typeface="Times New Roman" pitchFamily="18" charset="0"/>
              </a:rPr>
              <a:t>Б</a:t>
            </a:r>
          </a:p>
        </p:txBody>
      </p:sp>
      <p:sp>
        <p:nvSpPr>
          <p:cNvPr id="259099" name="Rectangle 27"/>
          <p:cNvSpPr>
            <a:spLocks noChangeArrowheads="1"/>
          </p:cNvSpPr>
          <p:nvPr/>
        </p:nvSpPr>
        <p:spPr bwMode="auto">
          <a:xfrm>
            <a:off x="6621463" y="24209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00"/>
                </a:solidFill>
                <a:latin typeface="Arbat-Bold" pitchFamily="2" charset="0"/>
                <a:cs typeface="Times New Roman" pitchFamily="18" charset="0"/>
              </a:rPr>
              <a:t>В</a:t>
            </a:r>
          </a:p>
        </p:txBody>
      </p:sp>
      <p:sp>
        <p:nvSpPr>
          <p:cNvPr id="259100" name="Rectangle 28"/>
          <p:cNvSpPr>
            <a:spLocks noChangeArrowheads="1"/>
          </p:cNvSpPr>
          <p:nvPr/>
        </p:nvSpPr>
        <p:spPr bwMode="auto">
          <a:xfrm>
            <a:off x="493713" y="24209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00"/>
                </a:solidFill>
                <a:latin typeface="Arbat-Bold" pitchFamily="2" charset="0"/>
                <a:cs typeface="Times New Roman" pitchFamily="18" charset="0"/>
              </a:rPr>
              <a:t>А</a:t>
            </a:r>
          </a:p>
        </p:txBody>
      </p:sp>
      <p:sp>
        <p:nvSpPr>
          <p:cNvPr id="259101" name="Rectangle 29"/>
          <p:cNvSpPr>
            <a:spLocks noChangeArrowheads="1"/>
          </p:cNvSpPr>
          <p:nvPr/>
        </p:nvSpPr>
        <p:spPr bwMode="auto">
          <a:xfrm>
            <a:off x="136525" y="260350"/>
            <a:ext cx="91344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4.2</a:t>
            </a:r>
            <a:r>
              <a:rPr lang="ru-RU" sz="2800" b="1" i="1" dirty="0" smtClean="0"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latin typeface="Georgia" pitchFamily="18" charset="0"/>
                <a:cs typeface="Times New Roman" pitchFamily="18" charset="0"/>
              </a:rPr>
              <a:t>Соотнесите каждое выражение с множеством значений переменной, при которых оно имеет смысл</a:t>
            </a:r>
            <a:endParaRPr lang="en-US" sz="2800" b="1" i="1" dirty="0">
              <a:latin typeface="Georgia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875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613"/>
            <a:ext cx="8686800" cy="106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>
                <a:latin typeface="Georgia" pitchFamily="18" charset="0"/>
              </a:rPr>
              <a:t>4.3. </a:t>
            </a:r>
            <a:r>
              <a:rPr lang="ru-RU" sz="2400" dirty="0">
                <a:latin typeface="Georgia" pitchFamily="18" charset="0"/>
              </a:rPr>
              <a:t>В каком случае выражение преобразовано в тождественно равное? </a:t>
            </a:r>
            <a:br>
              <a:rPr lang="ru-RU" sz="2400" dirty="0">
                <a:latin typeface="Georgia" pitchFamily="18" charset="0"/>
              </a:rPr>
            </a:br>
            <a:endParaRPr lang="ru-RU" sz="2400" dirty="0">
              <a:latin typeface="Georgia" pitchFamily="18" charset="0"/>
            </a:endParaRP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1331640" y="1707545"/>
            <a:ext cx="936104" cy="78483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2699792" y="1707545"/>
            <a:ext cx="51845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2(x-y)=</a:t>
            </a:r>
            <a:r>
              <a:rPr lang="en-US" sz="2800" b="1" i="1" dirty="0" smtClean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2x-y</a:t>
            </a:r>
            <a:r>
              <a:rPr lang="ru-RU" sz="2800" b="1" i="1" dirty="0" smtClean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      </a:t>
            </a:r>
            <a:endParaRPr lang="ru-RU" sz="2800" b="1" i="1" dirty="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1835696" y="2649538"/>
            <a:ext cx="1296144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1331640" y="3645023"/>
            <a:ext cx="1152128" cy="558676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 rot="10800000" flipV="1">
            <a:off x="1115616" y="4644342"/>
            <a:ext cx="1770802" cy="532014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06522" name="Rectangle 26"/>
          <p:cNvSpPr>
            <a:spLocks noChangeArrowheads="1"/>
          </p:cNvSpPr>
          <p:nvPr/>
        </p:nvSpPr>
        <p:spPr bwMode="auto">
          <a:xfrm>
            <a:off x="3498850" y="2649538"/>
            <a:ext cx="64026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(x-y)</a:t>
            </a:r>
            <a:r>
              <a:rPr lang="en-US" sz="2800" b="1" i="1" baseline="30000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=x</a:t>
            </a:r>
            <a:r>
              <a:rPr lang="en-US" sz="2800" b="1" i="1" baseline="30000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-y</a:t>
            </a:r>
            <a:r>
              <a:rPr lang="en-US" sz="2800" b="1" i="1" baseline="30000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endParaRPr lang="ru-RU" sz="2800" b="1" i="1" baseline="30000" dirty="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6527" name="AutoShape 3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6800" y="6005513"/>
            <a:ext cx="277813" cy="46037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FFFF">
                  <a:alpha val="63000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6530" name="Rectangle 34"/>
          <p:cNvSpPr>
            <a:spLocks noChangeArrowheads="1"/>
          </p:cNvSpPr>
          <p:nvPr/>
        </p:nvSpPr>
        <p:spPr bwMode="auto">
          <a:xfrm>
            <a:off x="3131841" y="3645023"/>
            <a:ext cx="41764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(2+x)(x-2)=x</a:t>
            </a:r>
            <a:r>
              <a:rPr lang="en-US" sz="2800" b="1" i="1" baseline="30000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-4</a:t>
            </a:r>
            <a:endParaRPr lang="ru-RU" sz="2800" b="1" i="1" dirty="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6531" name="Rectangle 35"/>
          <p:cNvSpPr>
            <a:spLocks noChangeArrowheads="1"/>
          </p:cNvSpPr>
          <p:nvPr/>
        </p:nvSpPr>
        <p:spPr bwMode="auto">
          <a:xfrm>
            <a:off x="3498850" y="4653136"/>
            <a:ext cx="29453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(x+2)</a:t>
            </a:r>
            <a:r>
              <a:rPr lang="en-US" sz="2800" b="1" i="1" baseline="30000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=x</a:t>
            </a:r>
            <a:r>
              <a:rPr lang="en-US" sz="2800" b="1" i="1" baseline="30000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+2x</a:t>
            </a:r>
            <a:endParaRPr lang="ru-RU" sz="2800" b="1" i="1" baseline="30000" dirty="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15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01613"/>
            <a:ext cx="8686800" cy="106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>
                <a:latin typeface="Georgia" pitchFamily="18" charset="0"/>
              </a:rPr>
              <a:t>4.4</a:t>
            </a:r>
            <a:r>
              <a:rPr lang="ru-RU" sz="2400" dirty="0">
                <a:latin typeface="Georgia" pitchFamily="18" charset="0"/>
              </a:rPr>
              <a:t>. В каком случае выражение преобразовано в тождественно равное? </a:t>
            </a:r>
            <a:br>
              <a:rPr lang="ru-RU" sz="2400" dirty="0">
                <a:latin typeface="Georgia" pitchFamily="18" charset="0"/>
              </a:rPr>
            </a:br>
            <a:endParaRPr lang="ru-RU" sz="2400" dirty="0">
              <a:latin typeface="Georgia" pitchFamily="18" charset="0"/>
            </a:endParaRP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1835696" y="1844675"/>
            <a:ext cx="1224136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3275856" y="1844675"/>
            <a:ext cx="433891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(x-2) y=x-2y</a:t>
            </a:r>
            <a:endParaRPr lang="ru-RU" sz="2800" b="1" i="1" dirty="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2195736" y="2649538"/>
            <a:ext cx="1277714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1475656" y="3484563"/>
            <a:ext cx="1368152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1979712" y="4591844"/>
            <a:ext cx="1493738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07532" name="Rectangle 12"/>
          <p:cNvSpPr>
            <a:spLocks noChangeArrowheads="1"/>
          </p:cNvSpPr>
          <p:nvPr/>
        </p:nvSpPr>
        <p:spPr bwMode="auto">
          <a:xfrm>
            <a:off x="3473451" y="2749550"/>
            <a:ext cx="354682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(2-x)</a:t>
            </a:r>
            <a:r>
              <a:rPr lang="en-US" sz="2800" b="1" i="1" baseline="30000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=4 -4x+x</a:t>
            </a:r>
            <a:r>
              <a:rPr lang="en-US" sz="2800" b="1" i="1" baseline="30000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endParaRPr lang="ru-RU" sz="2800" b="1" i="1" baseline="30000" dirty="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7533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6800" y="6005513"/>
            <a:ext cx="277813" cy="46037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FFFF">
                  <a:alpha val="63000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7534" name="Rectangle 14"/>
          <p:cNvSpPr>
            <a:spLocks noChangeArrowheads="1"/>
          </p:cNvSpPr>
          <p:nvPr/>
        </p:nvSpPr>
        <p:spPr bwMode="auto">
          <a:xfrm>
            <a:off x="2843808" y="3378181"/>
            <a:ext cx="37444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(</a:t>
            </a:r>
            <a:r>
              <a:rPr lang="en-US" sz="2800" b="1" i="1" dirty="0" err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x+y</a:t>
            </a:r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)(y-x)=x</a:t>
            </a:r>
            <a:r>
              <a:rPr lang="en-US" sz="2800" b="1" i="1" baseline="30000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-y</a:t>
            </a:r>
            <a:r>
              <a:rPr lang="en-US" sz="2800" b="1" i="1" baseline="30000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endParaRPr lang="ru-RU" sz="2800" b="1" i="1" baseline="30000" dirty="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7535" name="Rectangle 15"/>
          <p:cNvSpPr>
            <a:spLocks noChangeArrowheads="1"/>
          </p:cNvSpPr>
          <p:nvPr/>
        </p:nvSpPr>
        <p:spPr bwMode="auto">
          <a:xfrm>
            <a:off x="3707904" y="4591844"/>
            <a:ext cx="2598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(</a:t>
            </a:r>
            <a:r>
              <a:rPr lang="en-US" sz="2800" b="1" i="1" dirty="0" err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x+y</a:t>
            </a:r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)</a:t>
            </a:r>
            <a:r>
              <a:rPr lang="en-US" sz="2800" b="1" i="1" baseline="30000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=x</a:t>
            </a:r>
            <a:r>
              <a:rPr lang="en-US" sz="2800" b="1" i="1" baseline="30000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+y</a:t>
            </a:r>
            <a:r>
              <a:rPr lang="en-US" sz="2800" b="1" i="1" baseline="30000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endParaRPr lang="ru-RU" sz="2800" b="1" i="1" baseline="30000" dirty="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31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04665"/>
            <a:ext cx="8686800" cy="86374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>
                <a:latin typeface="Georgia" pitchFamily="18" charset="0"/>
              </a:rPr>
              <a:t>4.5</a:t>
            </a:r>
            <a:r>
              <a:rPr lang="ru-RU" sz="2400" dirty="0">
                <a:latin typeface="Georgia" pitchFamily="18" charset="0"/>
              </a:rPr>
              <a:t>. В каком случае выражение преобразовано в тождественно равное? </a:t>
            </a:r>
            <a:br>
              <a:rPr lang="ru-RU" sz="2400" dirty="0">
                <a:latin typeface="Georgia" pitchFamily="18" charset="0"/>
              </a:rPr>
            </a:br>
            <a:endParaRPr lang="ru-RU" sz="2400" dirty="0">
              <a:latin typeface="Georgia" pitchFamily="18" charset="0"/>
            </a:endParaRP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1691680" y="1844675"/>
            <a:ext cx="1368152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3203848" y="1844675"/>
            <a:ext cx="468051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(x-2y)</a:t>
            </a:r>
            <a:r>
              <a:rPr lang="en-US" sz="2800" b="1" i="1" baseline="30000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 =x</a:t>
            </a:r>
            <a:r>
              <a:rPr lang="en-US" sz="2800" b="1" i="1" baseline="30000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-4xy+4y</a:t>
            </a:r>
            <a:r>
              <a:rPr lang="en-US" sz="2800" b="1" i="1" baseline="30000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endParaRPr lang="ru-RU" sz="2800" b="1" i="1" baseline="30000" dirty="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331640" y="2649538"/>
            <a:ext cx="1440160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1835696" y="3484563"/>
            <a:ext cx="1656184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1043608" y="4203700"/>
            <a:ext cx="1296144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2771800" y="2749550"/>
            <a:ext cx="36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(2-x)</a:t>
            </a:r>
            <a:r>
              <a:rPr lang="en-US" sz="2800" b="1" i="1" baseline="30000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(x-2)</a:t>
            </a:r>
            <a:r>
              <a:rPr lang="en-US" sz="2800" b="1" i="1" baseline="30000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=x</a:t>
            </a:r>
            <a:r>
              <a:rPr lang="en-US" sz="2800" b="1" i="1" baseline="30000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 -4 </a:t>
            </a:r>
            <a:endParaRPr lang="ru-RU" sz="2800" b="1" i="1" dirty="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8557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6800" y="6005513"/>
            <a:ext cx="277813" cy="46037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FFFF">
                  <a:alpha val="63000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558" name="Rectangle 14"/>
          <p:cNvSpPr>
            <a:spLocks noChangeArrowheads="1"/>
          </p:cNvSpPr>
          <p:nvPr/>
        </p:nvSpPr>
        <p:spPr bwMode="auto">
          <a:xfrm>
            <a:off x="3635896" y="3484563"/>
            <a:ext cx="360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-5(y-x)=-5y-5x</a:t>
            </a:r>
            <a:endParaRPr lang="ru-RU" sz="2800" b="1" i="1" baseline="30000" dirty="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8559" name="Rectangle 15"/>
          <p:cNvSpPr>
            <a:spLocks noChangeArrowheads="1"/>
          </p:cNvSpPr>
          <p:nvPr/>
        </p:nvSpPr>
        <p:spPr bwMode="auto">
          <a:xfrm>
            <a:off x="2339752" y="4332288"/>
            <a:ext cx="345638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-7(x+3)</a:t>
            </a:r>
            <a:r>
              <a:rPr lang="en-US" sz="2800" b="1" i="1" baseline="30000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=21+7x</a:t>
            </a:r>
            <a:endParaRPr lang="ru-RU" sz="2800" b="1" i="1" baseline="30000" dirty="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15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9138"/>
            <a:ext cx="8229600" cy="836612"/>
          </a:xfrm>
        </p:spPr>
        <p:txBody>
          <a:bodyPr/>
          <a:lstStyle/>
          <a:p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sp>
        <p:nvSpPr>
          <p:cNvPr id="109571" name="WordArt 3"/>
          <p:cNvSpPr>
            <a:spLocks noChangeArrowheads="1" noChangeShapeType="1" noTextEdit="1"/>
          </p:cNvSpPr>
          <p:nvPr/>
        </p:nvSpPr>
        <p:spPr bwMode="auto">
          <a:xfrm rot="20960635">
            <a:off x="1619672" y="908720"/>
            <a:ext cx="6048671" cy="17281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Задача </a:t>
            </a:r>
            <a:r>
              <a:rPr lang="ru-RU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5</a:t>
            </a:r>
            <a:endParaRPr lang="ru-RU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109572" name="Picture 4" descr="rep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7EE"/>
              </a:clrFrom>
              <a:clrTo>
                <a:srgbClr val="FAF7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2636912"/>
            <a:ext cx="3671887" cy="3459162"/>
          </a:xfrm>
          <a:prstGeom prst="rect">
            <a:avLst/>
          </a:prstGeom>
          <a:noFill/>
        </p:spPr>
      </p:pic>
    </p:spTree>
  </p:cSld>
  <p:clrMapOvr>
    <a:masterClrMapping/>
  </p:clrMapOvr>
  <p:transition advTm="43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9138"/>
            <a:ext cx="8229600" cy="836612"/>
          </a:xfrm>
        </p:spPr>
        <p:txBody>
          <a:bodyPr/>
          <a:lstStyle/>
          <a:p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sp>
        <p:nvSpPr>
          <p:cNvPr id="83972" name="WordArt 4"/>
          <p:cNvSpPr>
            <a:spLocks noChangeArrowheads="1" noChangeShapeType="1" noTextEdit="1"/>
          </p:cNvSpPr>
          <p:nvPr/>
        </p:nvSpPr>
        <p:spPr bwMode="auto">
          <a:xfrm rot="20744792">
            <a:off x="1575927" y="1696428"/>
            <a:ext cx="6384276" cy="1116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Задача 1</a:t>
            </a:r>
          </a:p>
        </p:txBody>
      </p:sp>
      <p:pic>
        <p:nvPicPr>
          <p:cNvPr id="83973" name="Picture 5" descr="ученный кот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80714">
            <a:off x="4586014" y="2652480"/>
            <a:ext cx="2678112" cy="3492500"/>
          </a:xfrm>
          <a:prstGeom prst="rect">
            <a:avLst/>
          </a:prstGeom>
          <a:noFill/>
        </p:spPr>
      </p:pic>
    </p:spTree>
  </p:cSld>
  <p:clrMapOvr>
    <a:masterClrMapping/>
  </p:clrMapOvr>
  <p:transition advTm="1484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7" name="Rectangle 15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892480" cy="5301208"/>
          </a:xfrm>
          <a:noFill/>
          <a:ln/>
        </p:spPr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5.1.     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Упростите выражение</a:t>
            </a:r>
            <a:r>
              <a:rPr lang="ru-RU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  <a:t>         ( а² + а в ) в/(а² - в² )   и найти его</a:t>
            </a:r>
            <a:b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  <a:t>         значение при а=√7- 1,  в=√7+ 1</a:t>
            </a:r>
            <a:r>
              <a:rPr lang="ru-RU" sz="2800" dirty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Georgia" pitchFamily="18" charset="0"/>
              </a:rPr>
            </a:br>
            <a:endParaRPr lang="ru-RU" sz="2800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advClick="0" advTm="297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4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13763" y="5988050"/>
            <a:ext cx="450850" cy="523875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612560" cy="5988049"/>
          </a:xfrm>
          <a:noFill/>
          <a:ln/>
        </p:spPr>
        <p:txBody>
          <a:bodyPr/>
          <a:lstStyle/>
          <a:p>
            <a:pPr algn="l"/>
            <a:r>
              <a:rPr lang="ru-RU" sz="2400" dirty="0" smtClean="0">
                <a:solidFill>
                  <a:srgbClr val="FF0000"/>
                </a:solidFill>
                <a:latin typeface="Georgia" pitchFamily="18" charset="0"/>
              </a:rPr>
              <a:t>      5.2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.    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Упростите выражение</a:t>
            </a:r>
            <a:r>
              <a:rPr lang="ru-RU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400" dirty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Georgia" pitchFamily="18" charset="0"/>
              </a:rPr>
              <a:t>   </a:t>
            </a:r>
            <a:br>
              <a:rPr lang="ru-RU" sz="2400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  <a:t>          </a:t>
            </a:r>
            <a:r>
              <a:rPr lang="ru-RU" sz="2800" dirty="0" err="1" smtClean="0">
                <a:solidFill>
                  <a:srgbClr val="FF0000"/>
                </a:solidFill>
                <a:latin typeface="Georgia" pitchFamily="18" charset="0"/>
              </a:rPr>
              <a:t>x</a:t>
            </a:r>
            <a: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  <a:t> /(  ²-</a:t>
            </a:r>
            <a:r>
              <a:rPr lang="en-US" sz="2800" dirty="0" smtClean="0">
                <a:solidFill>
                  <a:srgbClr val="FF0000"/>
                </a:solidFill>
                <a:latin typeface="Georgia" pitchFamily="18" charset="0"/>
              </a:rPr>
              <a:t>y²</a:t>
            </a:r>
            <a: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  <a:t>)•(</a:t>
            </a:r>
            <a:r>
              <a:rPr lang="en-US" sz="2800" dirty="0" smtClean="0">
                <a:solidFill>
                  <a:srgbClr val="FF0000"/>
                </a:solidFill>
                <a:latin typeface="Georgia" pitchFamily="18" charset="0"/>
              </a:rPr>
              <a:t>y²</a:t>
            </a:r>
            <a: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  <a:t>-</a:t>
            </a:r>
            <a:r>
              <a:rPr lang="en-US" sz="2800" dirty="0" smtClean="0">
                <a:solidFill>
                  <a:srgbClr val="FF0000"/>
                </a:solidFill>
                <a:latin typeface="Georgia" pitchFamily="18" charset="0"/>
              </a:rPr>
              <a:t>x</a:t>
            </a:r>
            <a: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Georgia" pitchFamily="18" charset="0"/>
              </a:rPr>
              <a:t>y</a:t>
            </a:r>
            <a: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  <a:t>)   и  найти его </a:t>
            </a:r>
            <a:b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  <a:t>            значение при  </a:t>
            </a:r>
            <a:r>
              <a:rPr lang="en-US" sz="2800" dirty="0" smtClean="0">
                <a:solidFill>
                  <a:srgbClr val="FF0000"/>
                </a:solidFill>
                <a:latin typeface="Georgia" pitchFamily="18" charset="0"/>
              </a:rPr>
              <a:t>x=</a:t>
            </a:r>
            <a: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  <a:t>1 - √5 , </a:t>
            </a:r>
            <a:r>
              <a:rPr lang="en-US" sz="2800" dirty="0" smtClean="0">
                <a:solidFill>
                  <a:srgbClr val="FF0000"/>
                </a:solidFill>
                <a:latin typeface="Georgia" pitchFamily="18" charset="0"/>
              </a:rPr>
              <a:t>y=</a:t>
            </a:r>
            <a: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  <a:t>1+√5</a:t>
            </a:r>
            <a:endParaRPr lang="ru-RU" sz="2800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advClick="0" advTm="531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0728"/>
            <a:ext cx="9489232" cy="1845022"/>
          </a:xfrm>
        </p:spPr>
        <p:txBody>
          <a:bodyPr/>
          <a:lstStyle/>
          <a:p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114691" name="WordArt 3"/>
          <p:cNvSpPr>
            <a:spLocks noChangeArrowheads="1" noChangeShapeType="1" noTextEdit="1"/>
          </p:cNvSpPr>
          <p:nvPr/>
        </p:nvSpPr>
        <p:spPr bwMode="auto">
          <a:xfrm rot="1170975">
            <a:off x="1691680" y="1628800"/>
            <a:ext cx="5976664" cy="1439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Задача </a:t>
            </a:r>
            <a:r>
              <a:rPr lang="ru-RU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6</a:t>
            </a:r>
            <a:endParaRPr lang="ru-RU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114695" name="Picture 7" descr="bored-studen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4901" y="3068638"/>
            <a:ext cx="1620837" cy="3287712"/>
          </a:xfrm>
          <a:prstGeom prst="rect">
            <a:avLst/>
          </a:prstGeom>
          <a:noFill/>
        </p:spPr>
      </p:pic>
    </p:spTree>
  </p:cSld>
  <p:clrMapOvr>
    <a:masterClrMapping/>
  </p:clrMapOvr>
  <p:transition advTm="375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1763"/>
            <a:ext cx="8893175" cy="6249987"/>
          </a:xfrm>
        </p:spPr>
        <p:txBody>
          <a:bodyPr/>
          <a:lstStyle/>
          <a:p>
            <a:r>
              <a:rPr lang="ru-RU" sz="32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Решите уравнение</a:t>
            </a:r>
            <a:endParaRPr lang="ru-RU" sz="3200" dirty="0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          6.1</a:t>
            </a:r>
            <a:r>
              <a:rPr lang="ru-RU" dirty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x</a:t>
            </a:r>
            <a:r>
              <a:rPr lang="en-US" baseline="30000" dirty="0" smtClean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-x-6=0</a:t>
            </a:r>
            <a:endParaRPr lang="ru-RU" dirty="0" smtClean="0">
              <a:solidFill>
                <a:schemeClr val="tx2"/>
              </a:solidFill>
              <a:latin typeface="Georgia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	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                  6.2.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  <a:cs typeface="Times New Roman" pitchFamily="18" charset="0"/>
              </a:rPr>
              <a:t>x²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  <a:cs typeface="Times New Roman" pitchFamily="18" charset="0"/>
              </a:rPr>
              <a:t> - 8 = 0</a:t>
            </a:r>
            <a:endParaRPr lang="en-US" dirty="0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                         6.3.</a:t>
            </a:r>
            <a:r>
              <a:rPr lang="en-US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x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- 2 = 7 — 6(3 - </a:t>
            </a:r>
            <a:r>
              <a:rPr lang="en-US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x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                    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6.3</a:t>
            </a:r>
            <a:r>
              <a:rPr lang="ru-RU" dirty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-3(2-x)= 7(x+3) -11</a:t>
            </a:r>
          </a:p>
          <a:p>
            <a:pPr>
              <a:buFontTx/>
              <a:buNone/>
            </a:pPr>
            <a:endParaRPr lang="en-US" dirty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	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                            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6.4</a:t>
            </a:r>
            <a:r>
              <a:rPr lang="ru-RU" dirty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4-5x=17-3(x+1)</a:t>
            </a:r>
            <a:endParaRPr lang="ru-RU" dirty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20840" name="Rectangle 8"/>
          <p:cNvSpPr>
            <a:spLocks noChangeArrowheads="1"/>
          </p:cNvSpPr>
          <p:nvPr/>
        </p:nvSpPr>
        <p:spPr bwMode="auto">
          <a:xfrm>
            <a:off x="2339975" y="3429000"/>
            <a:ext cx="719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 advTm="53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0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0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0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0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08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08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6</a:t>
            </a:r>
            <a:r>
              <a:rPr lang="en-US" dirty="0" smtClean="0">
                <a:latin typeface="Georgia" pitchFamily="18" charset="0"/>
              </a:rPr>
              <a:t>.5</a:t>
            </a:r>
            <a:r>
              <a:rPr lang="ru-RU" dirty="0" smtClean="0">
                <a:latin typeface="Georgia" pitchFamily="18" charset="0"/>
              </a:rPr>
              <a:t>.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ru-RU" dirty="0" smtClean="0">
                <a:latin typeface="Georgia" pitchFamily="18" charset="0"/>
              </a:rPr>
              <a:t>   Решите </a:t>
            </a:r>
            <a:r>
              <a:rPr lang="ru-RU" dirty="0">
                <a:latin typeface="Georgia" pitchFamily="18" charset="0"/>
              </a:rPr>
              <a:t>уравнение</a:t>
            </a:r>
            <a:br>
              <a:rPr lang="ru-RU" dirty="0">
                <a:latin typeface="Georgia" pitchFamily="18" charset="0"/>
              </a:rPr>
            </a:br>
            <a:endParaRPr lang="ru-RU" dirty="0">
              <a:latin typeface="Georgia" pitchFamily="18" charset="0"/>
            </a:endParaRPr>
          </a:p>
        </p:txBody>
      </p:sp>
      <p:grpSp>
        <p:nvGrpSpPr>
          <p:cNvPr id="206852" name="Group 4"/>
          <p:cNvGrpSpPr>
            <a:grpSpLocks/>
          </p:cNvGrpSpPr>
          <p:nvPr/>
        </p:nvGrpSpPr>
        <p:grpSpPr bwMode="auto">
          <a:xfrm>
            <a:off x="900113" y="908050"/>
            <a:ext cx="1312862" cy="1008063"/>
            <a:chOff x="2290" y="255"/>
            <a:chExt cx="827" cy="635"/>
          </a:xfrm>
        </p:grpSpPr>
        <p:sp>
          <p:nvSpPr>
            <p:cNvPr id="206853" name="Rectangle 5"/>
            <p:cNvSpPr>
              <a:spLocks noChangeArrowheads="1"/>
            </p:cNvSpPr>
            <p:nvPr/>
          </p:nvSpPr>
          <p:spPr bwMode="auto">
            <a:xfrm>
              <a:off x="2392" y="255"/>
              <a:ext cx="60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i="1">
                  <a:latin typeface="Georgia" pitchFamily="18" charset="0"/>
                </a:rPr>
                <a:t> x+9</a:t>
              </a:r>
              <a:endParaRPr lang="ru-RU" sz="2800" b="1" i="1">
                <a:latin typeface="Georgia" pitchFamily="18" charset="0"/>
              </a:endParaRPr>
            </a:p>
          </p:txBody>
        </p:sp>
        <p:sp>
          <p:nvSpPr>
            <p:cNvPr id="206854" name="Rectangle 6"/>
            <p:cNvSpPr>
              <a:spLocks noChangeArrowheads="1"/>
            </p:cNvSpPr>
            <p:nvPr/>
          </p:nvSpPr>
          <p:spPr bwMode="auto">
            <a:xfrm>
              <a:off x="2290" y="563"/>
              <a:ext cx="5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i="1">
                  <a:latin typeface="Georgia" pitchFamily="18" charset="0"/>
                </a:rPr>
                <a:t>      3</a:t>
              </a:r>
              <a:endParaRPr lang="ru-RU" sz="2800" b="1" i="1">
                <a:latin typeface="Georgia" pitchFamily="18" charset="0"/>
              </a:endParaRPr>
            </a:p>
          </p:txBody>
        </p:sp>
        <p:sp>
          <p:nvSpPr>
            <p:cNvPr id="206855" name="Line 7"/>
            <p:cNvSpPr>
              <a:spLocks noChangeShapeType="1"/>
            </p:cNvSpPr>
            <p:nvPr/>
          </p:nvSpPr>
          <p:spPr bwMode="auto">
            <a:xfrm>
              <a:off x="2326" y="596"/>
              <a:ext cx="7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6856" name="Rectangle 8"/>
          <p:cNvSpPr>
            <a:spLocks noChangeArrowheads="1"/>
          </p:cNvSpPr>
          <p:nvPr/>
        </p:nvSpPr>
        <p:spPr bwMode="auto">
          <a:xfrm>
            <a:off x="2212975" y="1106488"/>
            <a:ext cx="338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>
                <a:latin typeface="Georgia" pitchFamily="18" charset="0"/>
              </a:rPr>
              <a:t>-</a:t>
            </a:r>
            <a:endParaRPr lang="ru-RU" sz="3200" b="1" i="1">
              <a:latin typeface="Georgia" pitchFamily="18" charset="0"/>
            </a:endParaRPr>
          </a:p>
        </p:txBody>
      </p:sp>
      <p:sp>
        <p:nvSpPr>
          <p:cNvPr id="206857" name="Rectangle 9"/>
          <p:cNvSpPr>
            <a:spLocks noChangeArrowheads="1"/>
          </p:cNvSpPr>
          <p:nvPr/>
        </p:nvSpPr>
        <p:spPr bwMode="auto">
          <a:xfrm>
            <a:off x="3924300" y="1106488"/>
            <a:ext cx="469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>
                <a:latin typeface="Georgia" pitchFamily="18" charset="0"/>
              </a:rPr>
              <a:t>=</a:t>
            </a:r>
          </a:p>
        </p:txBody>
      </p:sp>
      <p:grpSp>
        <p:nvGrpSpPr>
          <p:cNvPr id="206858" name="Group 10"/>
          <p:cNvGrpSpPr>
            <a:grpSpLocks/>
          </p:cNvGrpSpPr>
          <p:nvPr/>
        </p:nvGrpSpPr>
        <p:grpSpPr bwMode="auto">
          <a:xfrm>
            <a:off x="2551113" y="944563"/>
            <a:ext cx="1312862" cy="1008062"/>
            <a:chOff x="2290" y="255"/>
            <a:chExt cx="827" cy="635"/>
          </a:xfrm>
        </p:grpSpPr>
        <p:sp>
          <p:nvSpPr>
            <p:cNvPr id="206859" name="Rectangle 11"/>
            <p:cNvSpPr>
              <a:spLocks noChangeArrowheads="1"/>
            </p:cNvSpPr>
            <p:nvPr/>
          </p:nvSpPr>
          <p:spPr bwMode="auto">
            <a:xfrm>
              <a:off x="2392" y="255"/>
              <a:ext cx="4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i="1">
                  <a:latin typeface="Georgia" pitchFamily="18" charset="0"/>
                </a:rPr>
                <a:t> x-1</a:t>
              </a:r>
              <a:endParaRPr lang="ru-RU" sz="2800" b="1" i="1">
                <a:latin typeface="Georgia" pitchFamily="18" charset="0"/>
              </a:endParaRPr>
            </a:p>
          </p:txBody>
        </p:sp>
        <p:sp>
          <p:nvSpPr>
            <p:cNvPr id="206860" name="Rectangle 12"/>
            <p:cNvSpPr>
              <a:spLocks noChangeArrowheads="1"/>
            </p:cNvSpPr>
            <p:nvPr/>
          </p:nvSpPr>
          <p:spPr bwMode="auto">
            <a:xfrm>
              <a:off x="2290" y="563"/>
              <a:ext cx="53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i="1">
                  <a:latin typeface="Georgia" pitchFamily="18" charset="0"/>
                </a:rPr>
                <a:t>     5</a:t>
              </a:r>
              <a:endParaRPr lang="ru-RU" sz="2800" b="1" i="1">
                <a:latin typeface="Georgia" pitchFamily="18" charset="0"/>
              </a:endParaRPr>
            </a:p>
          </p:txBody>
        </p:sp>
        <p:sp>
          <p:nvSpPr>
            <p:cNvPr id="206861" name="Line 13"/>
            <p:cNvSpPr>
              <a:spLocks noChangeShapeType="1"/>
            </p:cNvSpPr>
            <p:nvPr/>
          </p:nvSpPr>
          <p:spPr bwMode="auto">
            <a:xfrm>
              <a:off x="2326" y="596"/>
              <a:ext cx="7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6862" name="Rectangle 14"/>
          <p:cNvSpPr>
            <a:spLocks noChangeArrowheads="1"/>
          </p:cNvSpPr>
          <p:nvPr/>
        </p:nvSpPr>
        <p:spPr bwMode="auto">
          <a:xfrm>
            <a:off x="4394200" y="1106488"/>
            <a:ext cx="438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>
                <a:latin typeface="Georgia" pitchFamily="18" charset="0"/>
              </a:rPr>
              <a:t>2</a:t>
            </a:r>
            <a:endParaRPr lang="ru-RU" sz="3200" b="1" i="1">
              <a:latin typeface="Georgia" pitchFamily="18" charset="0"/>
            </a:endParaRPr>
          </a:p>
        </p:txBody>
      </p:sp>
      <p:sp>
        <p:nvSpPr>
          <p:cNvPr id="206863" name="Rectangle 15"/>
          <p:cNvSpPr>
            <a:spLocks noChangeArrowheads="1"/>
          </p:cNvSpPr>
          <p:nvPr/>
        </p:nvSpPr>
        <p:spPr bwMode="auto">
          <a:xfrm>
            <a:off x="323850" y="22637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206864" name="Rectangle 16"/>
          <p:cNvSpPr>
            <a:spLocks noChangeArrowheads="1"/>
          </p:cNvSpPr>
          <p:nvPr/>
        </p:nvSpPr>
        <p:spPr bwMode="auto">
          <a:xfrm>
            <a:off x="323850" y="3068638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206865" name="Rectangle 17"/>
          <p:cNvSpPr>
            <a:spLocks noChangeArrowheads="1"/>
          </p:cNvSpPr>
          <p:nvPr/>
        </p:nvSpPr>
        <p:spPr bwMode="auto">
          <a:xfrm>
            <a:off x="323850" y="3903663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206866" name="Rectangle 18"/>
          <p:cNvSpPr>
            <a:spLocks noChangeArrowheads="1"/>
          </p:cNvSpPr>
          <p:nvPr/>
        </p:nvSpPr>
        <p:spPr bwMode="auto">
          <a:xfrm>
            <a:off x="323850" y="4622800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206867" name="AutoShape 19"/>
          <p:cNvSpPr>
            <a:spLocks noChangeArrowheads="1"/>
          </p:cNvSpPr>
          <p:nvPr/>
        </p:nvSpPr>
        <p:spPr bwMode="auto">
          <a:xfrm>
            <a:off x="2551113" y="5529263"/>
            <a:ext cx="2032000" cy="519112"/>
          </a:xfrm>
          <a:prstGeom prst="wedgeRoundRectCallout">
            <a:avLst>
              <a:gd name="adj1" fmla="val -100782"/>
              <a:gd name="adj2" fmla="val -120644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Верно</a:t>
            </a:r>
          </a:p>
        </p:txBody>
      </p:sp>
      <p:sp>
        <p:nvSpPr>
          <p:cNvPr id="206868" name="AutoShape 20"/>
          <p:cNvSpPr>
            <a:spLocks noChangeArrowheads="1"/>
          </p:cNvSpPr>
          <p:nvPr/>
        </p:nvSpPr>
        <p:spPr bwMode="auto">
          <a:xfrm>
            <a:off x="2827338" y="3068638"/>
            <a:ext cx="2032000" cy="519112"/>
          </a:xfrm>
          <a:prstGeom prst="wedgeRoundRectCallout">
            <a:avLst>
              <a:gd name="adj1" fmla="val -101014"/>
              <a:gd name="adj2" fmla="val 14833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</p:txBody>
      </p:sp>
      <p:sp>
        <p:nvSpPr>
          <p:cNvPr id="206869" name="AutoShape 21"/>
          <p:cNvSpPr>
            <a:spLocks noChangeArrowheads="1"/>
          </p:cNvSpPr>
          <p:nvPr/>
        </p:nvSpPr>
        <p:spPr bwMode="auto">
          <a:xfrm>
            <a:off x="2713038" y="4362450"/>
            <a:ext cx="2032000" cy="519113"/>
          </a:xfrm>
          <a:prstGeom prst="wedgeRoundRectCallout">
            <a:avLst>
              <a:gd name="adj1" fmla="val -123125"/>
              <a:gd name="adj2" fmla="val -95259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</p:txBody>
      </p:sp>
      <p:sp>
        <p:nvSpPr>
          <p:cNvPr id="206870" name="AutoShape 22"/>
          <p:cNvSpPr>
            <a:spLocks noChangeArrowheads="1"/>
          </p:cNvSpPr>
          <p:nvPr/>
        </p:nvSpPr>
        <p:spPr bwMode="auto">
          <a:xfrm>
            <a:off x="2908300" y="2132013"/>
            <a:ext cx="2032000" cy="519112"/>
          </a:xfrm>
          <a:prstGeom prst="wedgeRoundRectCallout">
            <a:avLst>
              <a:gd name="adj1" fmla="val -113593"/>
              <a:gd name="adj2" fmla="val 71102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</p:txBody>
      </p:sp>
      <p:sp>
        <p:nvSpPr>
          <p:cNvPr id="206871" name="Rectangle 23"/>
          <p:cNvSpPr>
            <a:spLocks noChangeArrowheads="1"/>
          </p:cNvSpPr>
          <p:nvPr/>
        </p:nvSpPr>
        <p:spPr bwMode="auto">
          <a:xfrm>
            <a:off x="900113" y="4751388"/>
            <a:ext cx="631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Georgia" pitchFamily="18" charset="0"/>
                <a:cs typeface="Times New Roman" pitchFamily="18" charset="0"/>
              </a:rPr>
              <a:t>-9</a:t>
            </a:r>
            <a:endParaRPr lang="ru-RU" sz="2800" b="1" i="1" baseline="3000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6872" name="Rectangle 24"/>
          <p:cNvSpPr>
            <a:spLocks noChangeArrowheads="1"/>
          </p:cNvSpPr>
          <p:nvPr/>
        </p:nvSpPr>
        <p:spPr bwMode="auto">
          <a:xfrm>
            <a:off x="900113" y="4032250"/>
            <a:ext cx="631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Georgia" pitchFamily="18" charset="0"/>
                <a:cs typeface="Times New Roman" pitchFamily="18" charset="0"/>
              </a:rPr>
              <a:t>-6</a:t>
            </a:r>
            <a:endParaRPr lang="ru-RU" sz="2800" b="1" i="1" baseline="3000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6873" name="Rectangle 25"/>
          <p:cNvSpPr>
            <a:spLocks noChangeArrowheads="1"/>
          </p:cNvSpPr>
          <p:nvPr/>
        </p:nvSpPr>
        <p:spPr bwMode="auto">
          <a:xfrm>
            <a:off x="957263" y="2392363"/>
            <a:ext cx="1068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Georgia" pitchFamily="18" charset="0"/>
                <a:cs typeface="Times New Roman" pitchFamily="18" charset="0"/>
              </a:rPr>
              <a:t>-23</a:t>
            </a:r>
            <a:endParaRPr lang="ru-RU" sz="2800" b="1" i="1" baseline="3000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6874" name="Rectangle 26"/>
          <p:cNvSpPr>
            <a:spLocks noChangeArrowheads="1"/>
          </p:cNvSpPr>
          <p:nvPr/>
        </p:nvSpPr>
        <p:spPr bwMode="auto">
          <a:xfrm>
            <a:off x="957263" y="3119438"/>
            <a:ext cx="892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Georgia" pitchFamily="18" charset="0"/>
                <a:cs typeface="Times New Roman" pitchFamily="18" charset="0"/>
              </a:rPr>
              <a:t>-20</a:t>
            </a:r>
            <a:endParaRPr lang="ru-RU" sz="2800" b="1" i="1" baseline="30000">
              <a:latin typeface="Georgia" pitchFamily="18" charset="0"/>
              <a:cs typeface="Times New Roman" pitchFamily="18" charset="0"/>
            </a:endParaRPr>
          </a:p>
        </p:txBody>
      </p:sp>
      <p:grpSp>
        <p:nvGrpSpPr>
          <p:cNvPr id="206886" name="Group 38"/>
          <p:cNvGrpSpPr>
            <a:grpSpLocks/>
          </p:cNvGrpSpPr>
          <p:nvPr/>
        </p:nvGrpSpPr>
        <p:grpSpPr bwMode="auto">
          <a:xfrm>
            <a:off x="4859338" y="2493963"/>
            <a:ext cx="4378325" cy="1093787"/>
            <a:chOff x="1980" y="2264"/>
            <a:chExt cx="2758" cy="689"/>
          </a:xfrm>
        </p:grpSpPr>
        <p:grpSp>
          <p:nvGrpSpPr>
            <p:cNvPr id="206879" name="Group 31"/>
            <p:cNvGrpSpPr>
              <a:grpSpLocks/>
            </p:cNvGrpSpPr>
            <p:nvPr/>
          </p:nvGrpSpPr>
          <p:grpSpPr bwMode="auto">
            <a:xfrm>
              <a:off x="1980" y="2264"/>
              <a:ext cx="1635" cy="603"/>
              <a:chOff x="1980" y="2264"/>
              <a:chExt cx="1635" cy="603"/>
            </a:xfrm>
          </p:grpSpPr>
          <p:sp>
            <p:nvSpPr>
              <p:cNvPr id="206876" name="Rectangle 28"/>
              <p:cNvSpPr>
                <a:spLocks noChangeArrowheads="1"/>
              </p:cNvSpPr>
              <p:nvPr/>
            </p:nvSpPr>
            <p:spPr bwMode="auto">
              <a:xfrm>
                <a:off x="1980" y="2264"/>
                <a:ext cx="163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>
                    <a:latin typeface="Georgia" pitchFamily="18" charset="0"/>
                  </a:rPr>
                  <a:t>5(x</a:t>
                </a:r>
                <a:r>
                  <a:rPr lang="ru-RU" sz="2800" b="1" i="1" dirty="0">
                    <a:latin typeface="Georgia" pitchFamily="18" charset="0"/>
                  </a:rPr>
                  <a:t>+</a:t>
                </a:r>
                <a:r>
                  <a:rPr lang="en-US" sz="2800" b="1" i="1" dirty="0">
                    <a:latin typeface="Georgia" pitchFamily="18" charset="0"/>
                  </a:rPr>
                  <a:t>9)-3(x-1)</a:t>
                </a:r>
                <a:endParaRPr lang="ru-RU" sz="2800" b="1" i="1" dirty="0">
                  <a:latin typeface="Georgia" pitchFamily="18" charset="0"/>
                </a:endParaRPr>
              </a:p>
            </p:txBody>
          </p:sp>
          <p:sp>
            <p:nvSpPr>
              <p:cNvPr id="206877" name="Rectangle 29"/>
              <p:cNvSpPr>
                <a:spLocks noChangeArrowheads="1"/>
              </p:cNvSpPr>
              <p:nvPr/>
            </p:nvSpPr>
            <p:spPr bwMode="auto">
              <a:xfrm>
                <a:off x="2434" y="2540"/>
                <a:ext cx="36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b="1" i="1">
                    <a:latin typeface="Georgia" pitchFamily="18" charset="0"/>
                  </a:rPr>
                  <a:t>15</a:t>
                </a:r>
                <a:endParaRPr lang="ru-RU" sz="2800" b="1" i="1">
                  <a:latin typeface="Georgia" pitchFamily="18" charset="0"/>
                </a:endParaRPr>
              </a:p>
            </p:txBody>
          </p:sp>
          <p:sp>
            <p:nvSpPr>
              <p:cNvPr id="206878" name="Line 30"/>
              <p:cNvSpPr>
                <a:spLocks noChangeShapeType="1"/>
              </p:cNvSpPr>
              <p:nvPr/>
            </p:nvSpPr>
            <p:spPr bwMode="auto">
              <a:xfrm>
                <a:off x="2027" y="2584"/>
                <a:ext cx="1482" cy="1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6880" name="Rectangle 32"/>
            <p:cNvSpPr>
              <a:spLocks noChangeArrowheads="1"/>
            </p:cNvSpPr>
            <p:nvPr/>
          </p:nvSpPr>
          <p:spPr bwMode="auto">
            <a:xfrm>
              <a:off x="3615" y="2408"/>
              <a:ext cx="29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200" b="1" i="1">
                  <a:latin typeface="Georgia" pitchFamily="18" charset="0"/>
                </a:rPr>
                <a:t>=</a:t>
              </a:r>
            </a:p>
          </p:txBody>
        </p:sp>
        <p:grpSp>
          <p:nvGrpSpPr>
            <p:cNvPr id="206881" name="Group 33"/>
            <p:cNvGrpSpPr>
              <a:grpSpLocks/>
            </p:cNvGrpSpPr>
            <p:nvPr/>
          </p:nvGrpSpPr>
          <p:grpSpPr bwMode="auto">
            <a:xfrm>
              <a:off x="3911" y="2280"/>
              <a:ext cx="827" cy="673"/>
              <a:chOff x="2290" y="255"/>
              <a:chExt cx="827" cy="673"/>
            </a:xfrm>
          </p:grpSpPr>
          <p:sp>
            <p:nvSpPr>
              <p:cNvPr id="206882" name="Rectangle 34"/>
              <p:cNvSpPr>
                <a:spLocks noChangeArrowheads="1"/>
              </p:cNvSpPr>
              <p:nvPr/>
            </p:nvSpPr>
            <p:spPr bwMode="auto">
              <a:xfrm>
                <a:off x="2392" y="255"/>
                <a:ext cx="607" cy="6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i="1">
                    <a:latin typeface="Georgia" pitchFamily="18" charset="0"/>
                  </a:rPr>
                  <a:t> 2</a:t>
                </a:r>
                <a:r>
                  <a:rPr lang="en-US" b="1" i="1">
                    <a:latin typeface="Arial" charset="0"/>
                  </a:rPr>
                  <a:t>•</a:t>
                </a:r>
                <a:r>
                  <a:rPr lang="en-US" sz="2800" b="1" i="1">
                    <a:latin typeface="Georgia" pitchFamily="18" charset="0"/>
                  </a:rPr>
                  <a:t>15</a:t>
                </a:r>
                <a:endParaRPr lang="ru-RU"/>
              </a:p>
              <a:p>
                <a:endParaRPr lang="ru-RU"/>
              </a:p>
              <a:p>
                <a:endParaRPr lang="ru-RU"/>
              </a:p>
            </p:txBody>
          </p:sp>
          <p:sp>
            <p:nvSpPr>
              <p:cNvPr id="206883" name="Rectangle 35"/>
              <p:cNvSpPr>
                <a:spLocks noChangeArrowheads="1"/>
              </p:cNvSpPr>
              <p:nvPr/>
            </p:nvSpPr>
            <p:spPr bwMode="auto">
              <a:xfrm>
                <a:off x="2290" y="563"/>
                <a:ext cx="53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 i="1">
                    <a:latin typeface="Georgia" pitchFamily="18" charset="0"/>
                  </a:rPr>
                  <a:t>   15</a:t>
                </a:r>
                <a:endParaRPr lang="ru-RU"/>
              </a:p>
            </p:txBody>
          </p:sp>
          <p:sp>
            <p:nvSpPr>
              <p:cNvPr id="206884" name="Line 36"/>
              <p:cNvSpPr>
                <a:spLocks noChangeShapeType="1"/>
              </p:cNvSpPr>
              <p:nvPr/>
            </p:nvSpPr>
            <p:spPr bwMode="auto">
              <a:xfrm>
                <a:off x="2326" y="596"/>
                <a:ext cx="79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06887" name="Rectangle 39"/>
          <p:cNvSpPr>
            <a:spLocks noChangeArrowheads="1"/>
          </p:cNvSpPr>
          <p:nvPr/>
        </p:nvSpPr>
        <p:spPr bwMode="auto">
          <a:xfrm>
            <a:off x="5580063" y="3587750"/>
            <a:ext cx="3260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Georgia" pitchFamily="18" charset="0"/>
                <a:cs typeface="Times New Roman" pitchFamily="18" charset="0"/>
              </a:rPr>
              <a:t>5x+45-3x+3=30</a:t>
            </a:r>
            <a:endParaRPr lang="ru-RU" sz="2800" b="1" i="1" baseline="3000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6888" name="Rectangle 40"/>
          <p:cNvSpPr>
            <a:spLocks noChangeArrowheads="1"/>
          </p:cNvSpPr>
          <p:nvPr/>
        </p:nvSpPr>
        <p:spPr bwMode="auto">
          <a:xfrm>
            <a:off x="6292850" y="4362450"/>
            <a:ext cx="1162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Georgia" pitchFamily="18" charset="0"/>
                <a:cs typeface="Times New Roman" pitchFamily="18" charset="0"/>
              </a:rPr>
              <a:t>x=-9</a:t>
            </a:r>
            <a:endParaRPr lang="ru-RU" sz="2800" b="1" i="1" baseline="3000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6889" name="AutoShape 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13763" y="5988050"/>
            <a:ext cx="450850" cy="523875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16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8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206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86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68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068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86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68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86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68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206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865"/>
                  </p:tgtEl>
                </p:cond>
              </p:nextCondLst>
            </p:seq>
          </p:childTnLst>
        </p:cTn>
      </p:par>
    </p:tnLst>
    <p:bldLst>
      <p:bldP spid="206867" grpId="0" animBg="1"/>
      <p:bldP spid="206868" grpId="0" animBg="1"/>
      <p:bldP spid="206868" grpId="1" animBg="1"/>
      <p:bldP spid="206869" grpId="0" animBg="1"/>
      <p:bldP spid="206869" grpId="1" animBg="1"/>
      <p:bldP spid="206870" grpId="0" animBg="1"/>
      <p:bldP spid="206870" grpId="1" animBg="1"/>
      <p:bldP spid="206887" grpId="0"/>
      <p:bldP spid="20688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6</a:t>
            </a:r>
            <a:r>
              <a:rPr lang="en-US" dirty="0" smtClean="0">
                <a:latin typeface="Georgia" pitchFamily="18" charset="0"/>
              </a:rPr>
              <a:t>.6</a:t>
            </a:r>
            <a:r>
              <a:rPr lang="ru-RU" dirty="0" smtClean="0">
                <a:latin typeface="Georgia" pitchFamily="18" charset="0"/>
              </a:rPr>
              <a:t> </a:t>
            </a:r>
            <a:r>
              <a:rPr lang="en-US" dirty="0" smtClean="0">
                <a:latin typeface="Georgia" pitchFamily="18" charset="0"/>
              </a:rPr>
              <a:t> </a:t>
            </a:r>
            <a:r>
              <a:rPr lang="ru-RU" dirty="0">
                <a:latin typeface="Georgia" pitchFamily="18" charset="0"/>
              </a:rPr>
              <a:t>Решите уравнение</a:t>
            </a:r>
            <a:br>
              <a:rPr lang="ru-RU" dirty="0">
                <a:latin typeface="Georgia" pitchFamily="18" charset="0"/>
              </a:rPr>
            </a:br>
            <a:endParaRPr lang="ru-RU" dirty="0">
              <a:latin typeface="Georgia" pitchFamily="18" charset="0"/>
            </a:endParaRPr>
          </a:p>
        </p:txBody>
      </p:sp>
      <p:grpSp>
        <p:nvGrpSpPr>
          <p:cNvPr id="210949" name="Group 5"/>
          <p:cNvGrpSpPr>
            <a:grpSpLocks/>
          </p:cNvGrpSpPr>
          <p:nvPr/>
        </p:nvGrpSpPr>
        <p:grpSpPr bwMode="auto">
          <a:xfrm>
            <a:off x="1276350" y="865188"/>
            <a:ext cx="2427288" cy="957262"/>
            <a:chOff x="1980" y="2264"/>
            <a:chExt cx="1529" cy="603"/>
          </a:xfrm>
        </p:grpSpPr>
        <p:sp>
          <p:nvSpPr>
            <p:cNvPr id="210950" name="Rectangle 6"/>
            <p:cNvSpPr>
              <a:spLocks noChangeArrowheads="1"/>
            </p:cNvSpPr>
            <p:nvPr/>
          </p:nvSpPr>
          <p:spPr bwMode="auto">
            <a:xfrm>
              <a:off x="1980" y="2264"/>
              <a:ext cx="130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i="1">
                  <a:latin typeface="Georgia" pitchFamily="18" charset="0"/>
                </a:rPr>
                <a:t>(x-2)(x+3)</a:t>
              </a:r>
              <a:endParaRPr lang="ru-RU" sz="2800" b="1" i="1">
                <a:latin typeface="Georgia" pitchFamily="18" charset="0"/>
              </a:endParaRPr>
            </a:p>
          </p:txBody>
        </p:sp>
        <p:sp>
          <p:nvSpPr>
            <p:cNvPr id="210951" name="Rectangle 7"/>
            <p:cNvSpPr>
              <a:spLocks noChangeArrowheads="1"/>
            </p:cNvSpPr>
            <p:nvPr/>
          </p:nvSpPr>
          <p:spPr bwMode="auto">
            <a:xfrm>
              <a:off x="2379" y="2540"/>
              <a:ext cx="4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i="1">
                  <a:latin typeface="Georgia" pitchFamily="18" charset="0"/>
                </a:rPr>
                <a:t>x-3</a:t>
              </a:r>
              <a:endParaRPr lang="ru-RU" sz="2800" b="1" i="1">
                <a:latin typeface="Georgia" pitchFamily="18" charset="0"/>
              </a:endParaRPr>
            </a:p>
          </p:txBody>
        </p:sp>
        <p:sp>
          <p:nvSpPr>
            <p:cNvPr id="210952" name="Line 8"/>
            <p:cNvSpPr>
              <a:spLocks noChangeShapeType="1"/>
            </p:cNvSpPr>
            <p:nvPr/>
          </p:nvSpPr>
          <p:spPr bwMode="auto">
            <a:xfrm>
              <a:off x="2027" y="2584"/>
              <a:ext cx="1482" cy="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0953" name="Rectangle 9"/>
          <p:cNvSpPr>
            <a:spLocks noChangeArrowheads="1"/>
          </p:cNvSpPr>
          <p:nvPr/>
        </p:nvSpPr>
        <p:spPr bwMode="auto">
          <a:xfrm>
            <a:off x="3797300" y="1065213"/>
            <a:ext cx="469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>
                <a:latin typeface="Georgia" pitchFamily="18" charset="0"/>
              </a:rPr>
              <a:t>=</a:t>
            </a:r>
          </a:p>
        </p:txBody>
      </p:sp>
      <p:sp>
        <p:nvSpPr>
          <p:cNvPr id="210958" name="Rectangle 14"/>
          <p:cNvSpPr>
            <a:spLocks noChangeArrowheads="1"/>
          </p:cNvSpPr>
          <p:nvPr/>
        </p:nvSpPr>
        <p:spPr bwMode="auto">
          <a:xfrm>
            <a:off x="4427538" y="1076325"/>
            <a:ext cx="469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i="1">
                <a:latin typeface="Georgia" pitchFamily="18" charset="0"/>
              </a:rPr>
              <a:t>0</a:t>
            </a:r>
            <a:endParaRPr lang="ru-RU" sz="3200" b="1" i="1">
              <a:latin typeface="Georgia" pitchFamily="18" charset="0"/>
            </a:endParaRPr>
          </a:p>
        </p:txBody>
      </p:sp>
      <p:sp>
        <p:nvSpPr>
          <p:cNvPr id="210959" name="Rectangle 15"/>
          <p:cNvSpPr>
            <a:spLocks noChangeArrowheads="1"/>
          </p:cNvSpPr>
          <p:nvPr/>
        </p:nvSpPr>
        <p:spPr bwMode="auto">
          <a:xfrm>
            <a:off x="323850" y="22637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210960" name="Rectangle 16"/>
          <p:cNvSpPr>
            <a:spLocks noChangeArrowheads="1"/>
          </p:cNvSpPr>
          <p:nvPr/>
        </p:nvSpPr>
        <p:spPr bwMode="auto">
          <a:xfrm>
            <a:off x="323850" y="3068638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210961" name="Rectangle 17"/>
          <p:cNvSpPr>
            <a:spLocks noChangeArrowheads="1"/>
          </p:cNvSpPr>
          <p:nvPr/>
        </p:nvSpPr>
        <p:spPr bwMode="auto">
          <a:xfrm>
            <a:off x="323850" y="3903663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210962" name="Rectangle 18"/>
          <p:cNvSpPr>
            <a:spLocks noChangeArrowheads="1"/>
          </p:cNvSpPr>
          <p:nvPr/>
        </p:nvSpPr>
        <p:spPr bwMode="auto">
          <a:xfrm>
            <a:off x="323850" y="4622800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210963" name="AutoShape 19"/>
          <p:cNvSpPr>
            <a:spLocks noChangeArrowheads="1"/>
          </p:cNvSpPr>
          <p:nvPr/>
        </p:nvSpPr>
        <p:spPr bwMode="auto">
          <a:xfrm>
            <a:off x="2551113" y="5529263"/>
            <a:ext cx="2032000" cy="519112"/>
          </a:xfrm>
          <a:prstGeom prst="wedgeRoundRectCallout">
            <a:avLst>
              <a:gd name="adj1" fmla="val -100782"/>
              <a:gd name="adj2" fmla="val -120644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</p:txBody>
      </p:sp>
      <p:sp>
        <p:nvSpPr>
          <p:cNvPr id="210964" name="AutoShape 20"/>
          <p:cNvSpPr>
            <a:spLocks noChangeArrowheads="1"/>
          </p:cNvSpPr>
          <p:nvPr/>
        </p:nvSpPr>
        <p:spPr bwMode="auto">
          <a:xfrm>
            <a:off x="2827338" y="3068638"/>
            <a:ext cx="2032000" cy="519112"/>
          </a:xfrm>
          <a:prstGeom prst="wedgeRoundRectCallout">
            <a:avLst>
              <a:gd name="adj1" fmla="val -101014"/>
              <a:gd name="adj2" fmla="val 14833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</p:txBody>
      </p:sp>
      <p:sp>
        <p:nvSpPr>
          <p:cNvPr id="210965" name="AutoShape 21"/>
          <p:cNvSpPr>
            <a:spLocks noChangeArrowheads="1"/>
          </p:cNvSpPr>
          <p:nvPr/>
        </p:nvSpPr>
        <p:spPr bwMode="auto">
          <a:xfrm>
            <a:off x="2713038" y="4362450"/>
            <a:ext cx="2032000" cy="519113"/>
          </a:xfrm>
          <a:prstGeom prst="wedgeRoundRectCallout">
            <a:avLst>
              <a:gd name="adj1" fmla="val -123125"/>
              <a:gd name="adj2" fmla="val -95259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Верно</a:t>
            </a:r>
          </a:p>
        </p:txBody>
      </p:sp>
      <p:sp>
        <p:nvSpPr>
          <p:cNvPr id="210966" name="AutoShape 22"/>
          <p:cNvSpPr>
            <a:spLocks noChangeArrowheads="1"/>
          </p:cNvSpPr>
          <p:nvPr/>
        </p:nvSpPr>
        <p:spPr bwMode="auto">
          <a:xfrm>
            <a:off x="2908300" y="2132013"/>
            <a:ext cx="2032000" cy="519112"/>
          </a:xfrm>
          <a:prstGeom prst="wedgeRoundRectCallout">
            <a:avLst>
              <a:gd name="adj1" fmla="val -113593"/>
              <a:gd name="adj2" fmla="val 71102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</p:txBody>
      </p:sp>
      <p:sp>
        <p:nvSpPr>
          <p:cNvPr id="210968" name="Rectangle 24"/>
          <p:cNvSpPr>
            <a:spLocks noChangeArrowheads="1"/>
          </p:cNvSpPr>
          <p:nvPr/>
        </p:nvSpPr>
        <p:spPr bwMode="auto">
          <a:xfrm>
            <a:off x="900113" y="4032250"/>
            <a:ext cx="1125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Georgia" pitchFamily="18" charset="0"/>
                <a:cs typeface="Times New Roman" pitchFamily="18" charset="0"/>
              </a:rPr>
              <a:t>2;-3</a:t>
            </a:r>
            <a:endParaRPr lang="ru-RU" sz="2800" b="1" i="1" baseline="3000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0969" name="Rectangle 25"/>
          <p:cNvSpPr>
            <a:spLocks noChangeArrowheads="1"/>
          </p:cNvSpPr>
          <p:nvPr/>
        </p:nvSpPr>
        <p:spPr bwMode="auto">
          <a:xfrm>
            <a:off x="957263" y="2392363"/>
            <a:ext cx="1068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Georgia" pitchFamily="18" charset="0"/>
                <a:cs typeface="Times New Roman" pitchFamily="18" charset="0"/>
              </a:rPr>
              <a:t>2</a:t>
            </a:r>
            <a:endParaRPr lang="ru-RU" sz="2800" b="1" i="1" baseline="3000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0970" name="Rectangle 26"/>
          <p:cNvSpPr>
            <a:spLocks noChangeArrowheads="1"/>
          </p:cNvSpPr>
          <p:nvPr/>
        </p:nvSpPr>
        <p:spPr bwMode="auto">
          <a:xfrm>
            <a:off x="957263" y="3119438"/>
            <a:ext cx="892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Georgia" pitchFamily="18" charset="0"/>
                <a:cs typeface="Times New Roman" pitchFamily="18" charset="0"/>
              </a:rPr>
              <a:t>3</a:t>
            </a:r>
            <a:endParaRPr lang="ru-RU" sz="2800" b="1" i="1" baseline="3000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0971" name="AutoShape 2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13763" y="5988050"/>
            <a:ext cx="450850" cy="523875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972" name="Rectangle 28"/>
          <p:cNvSpPr>
            <a:spLocks noChangeArrowheads="1"/>
          </p:cNvSpPr>
          <p:nvPr/>
        </p:nvSpPr>
        <p:spPr bwMode="auto">
          <a:xfrm>
            <a:off x="900113" y="4751388"/>
            <a:ext cx="165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Georgia" pitchFamily="18" charset="0"/>
                <a:cs typeface="Times New Roman" pitchFamily="18" charset="0"/>
              </a:rPr>
              <a:t>2;3;-3</a:t>
            </a:r>
            <a:endParaRPr lang="ru-RU" sz="2800" b="1" i="1" baseline="3000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0973" name="Rectangle 29"/>
          <p:cNvSpPr>
            <a:spLocks noChangeArrowheads="1"/>
          </p:cNvSpPr>
          <p:nvPr/>
        </p:nvSpPr>
        <p:spPr bwMode="auto">
          <a:xfrm>
            <a:off x="6205538" y="2703513"/>
            <a:ext cx="256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Georgia" pitchFamily="18" charset="0"/>
              </a:rPr>
              <a:t>(x-2)(x+3)=0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210974" name="Rectangle 30"/>
          <p:cNvSpPr>
            <a:spLocks noChangeArrowheads="1"/>
          </p:cNvSpPr>
          <p:nvPr/>
        </p:nvSpPr>
        <p:spPr bwMode="auto">
          <a:xfrm>
            <a:off x="6227763" y="3119438"/>
            <a:ext cx="1249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Georgia" pitchFamily="18" charset="0"/>
              </a:rPr>
              <a:t>x-3≠0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210975" name="AutoShape 31"/>
          <p:cNvSpPr>
            <a:spLocks/>
          </p:cNvSpPr>
          <p:nvPr/>
        </p:nvSpPr>
        <p:spPr bwMode="auto">
          <a:xfrm>
            <a:off x="5940425" y="2651125"/>
            <a:ext cx="503238" cy="987425"/>
          </a:xfrm>
          <a:prstGeom prst="leftBrace">
            <a:avLst>
              <a:gd name="adj1" fmla="val 16351"/>
              <a:gd name="adj2" fmla="val 50000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0976" name="Rectangle 32"/>
          <p:cNvSpPr>
            <a:spLocks noChangeArrowheads="1"/>
          </p:cNvSpPr>
          <p:nvPr/>
        </p:nvSpPr>
        <p:spPr bwMode="auto">
          <a:xfrm>
            <a:off x="6121400" y="3843338"/>
            <a:ext cx="10001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Georgia" pitchFamily="18" charset="0"/>
              </a:rPr>
              <a:t>x=2</a:t>
            </a:r>
          </a:p>
          <a:p>
            <a:r>
              <a:rPr lang="en-US" sz="2800" b="1" i="1">
                <a:latin typeface="Georgia" pitchFamily="18" charset="0"/>
              </a:rPr>
              <a:t>x=-3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210977" name="AutoShape 33"/>
          <p:cNvSpPr>
            <a:spLocks/>
          </p:cNvSpPr>
          <p:nvPr/>
        </p:nvSpPr>
        <p:spPr bwMode="auto">
          <a:xfrm>
            <a:off x="5868988" y="3802063"/>
            <a:ext cx="503237" cy="987425"/>
          </a:xfrm>
          <a:prstGeom prst="leftBrace">
            <a:avLst>
              <a:gd name="adj1" fmla="val 16351"/>
              <a:gd name="adj2" fmla="val 50000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47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09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210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95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09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10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96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09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10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96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09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961"/>
                  </p:tgtEl>
                </p:cond>
              </p:nextCondLst>
            </p:seq>
          </p:childTnLst>
        </p:cTn>
      </p:par>
    </p:tnLst>
    <p:bldLst>
      <p:bldP spid="210963" grpId="0" animBg="1"/>
      <p:bldP spid="210963" grpId="1" animBg="1"/>
      <p:bldP spid="210964" grpId="0" animBg="1"/>
      <p:bldP spid="210964" grpId="1" animBg="1"/>
      <p:bldP spid="210965" grpId="0" animBg="1"/>
      <p:bldP spid="210966" grpId="0" animBg="1"/>
      <p:bldP spid="210966" grpId="1" animBg="1"/>
      <p:bldP spid="210973" grpId="0"/>
      <p:bldP spid="210974" grpId="0"/>
      <p:bldP spid="210975" grpId="0" animBg="1"/>
      <p:bldP spid="210976" grpId="0"/>
      <p:bldP spid="21097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6</a:t>
            </a:r>
            <a:r>
              <a:rPr lang="en-US" dirty="0" smtClean="0">
                <a:latin typeface="Georgia" pitchFamily="18" charset="0"/>
              </a:rPr>
              <a:t>.7 </a:t>
            </a:r>
            <a:r>
              <a:rPr lang="ru-RU" dirty="0" smtClean="0">
                <a:latin typeface="Georgia" pitchFamily="18" charset="0"/>
              </a:rPr>
              <a:t>. Решите </a:t>
            </a:r>
            <a:r>
              <a:rPr lang="ru-RU" dirty="0">
                <a:latin typeface="Georgia" pitchFamily="18" charset="0"/>
              </a:rPr>
              <a:t>уравнение</a:t>
            </a:r>
            <a:br>
              <a:rPr lang="ru-RU" dirty="0">
                <a:latin typeface="Georgia" pitchFamily="18" charset="0"/>
              </a:rPr>
            </a:br>
            <a:endParaRPr lang="ru-RU" dirty="0">
              <a:latin typeface="Georgia" pitchFamily="18" charset="0"/>
            </a:endParaRPr>
          </a:p>
        </p:txBody>
      </p:sp>
      <p:grpSp>
        <p:nvGrpSpPr>
          <p:cNvPr id="213019" name="Group 27"/>
          <p:cNvGrpSpPr>
            <a:grpSpLocks/>
          </p:cNvGrpSpPr>
          <p:nvPr/>
        </p:nvGrpSpPr>
        <p:grpSpPr bwMode="auto">
          <a:xfrm>
            <a:off x="1849438" y="865188"/>
            <a:ext cx="977900" cy="957262"/>
            <a:chOff x="1165" y="545"/>
            <a:chExt cx="616" cy="603"/>
          </a:xfrm>
        </p:grpSpPr>
        <p:sp>
          <p:nvSpPr>
            <p:cNvPr id="212996" name="Rectangle 4"/>
            <p:cNvSpPr>
              <a:spLocks noChangeArrowheads="1"/>
            </p:cNvSpPr>
            <p:nvPr/>
          </p:nvSpPr>
          <p:spPr bwMode="auto">
            <a:xfrm>
              <a:off x="1357" y="545"/>
              <a:ext cx="25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i="1">
                  <a:latin typeface="Georgia" pitchFamily="18" charset="0"/>
                </a:rPr>
                <a:t>5</a:t>
              </a:r>
              <a:endParaRPr lang="ru-RU" sz="2800" b="1" i="1">
                <a:latin typeface="Georgia" pitchFamily="18" charset="0"/>
              </a:endParaRPr>
            </a:p>
          </p:txBody>
        </p:sp>
        <p:sp>
          <p:nvSpPr>
            <p:cNvPr id="212997" name="Rectangle 5"/>
            <p:cNvSpPr>
              <a:spLocks noChangeArrowheads="1"/>
            </p:cNvSpPr>
            <p:nvPr/>
          </p:nvSpPr>
          <p:spPr bwMode="auto">
            <a:xfrm>
              <a:off x="1166" y="821"/>
              <a:ext cx="54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i="1">
                  <a:latin typeface="Georgia" pitchFamily="18" charset="0"/>
                </a:rPr>
                <a:t>x+2</a:t>
              </a:r>
              <a:endParaRPr lang="ru-RU" sz="2800" b="1" i="1">
                <a:latin typeface="Georgia" pitchFamily="18" charset="0"/>
              </a:endParaRPr>
            </a:p>
          </p:txBody>
        </p:sp>
        <p:sp>
          <p:nvSpPr>
            <p:cNvPr id="212998" name="Line 6"/>
            <p:cNvSpPr>
              <a:spLocks noChangeShapeType="1"/>
            </p:cNvSpPr>
            <p:nvPr/>
          </p:nvSpPr>
          <p:spPr bwMode="auto">
            <a:xfrm>
              <a:off x="1165" y="879"/>
              <a:ext cx="6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2908300" y="1065213"/>
            <a:ext cx="469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1">
                <a:latin typeface="Georgia" pitchFamily="18" charset="0"/>
              </a:rPr>
              <a:t>=</a:t>
            </a:r>
          </a:p>
        </p:txBody>
      </p:sp>
      <p:sp>
        <p:nvSpPr>
          <p:cNvPr id="213001" name="Rectangle 9"/>
          <p:cNvSpPr>
            <a:spLocks noChangeArrowheads="1"/>
          </p:cNvSpPr>
          <p:nvPr/>
        </p:nvSpPr>
        <p:spPr bwMode="auto">
          <a:xfrm>
            <a:off x="1691680" y="2263775"/>
            <a:ext cx="1686520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213002" name="Rectangle 10"/>
          <p:cNvSpPr>
            <a:spLocks noChangeArrowheads="1"/>
          </p:cNvSpPr>
          <p:nvPr/>
        </p:nvSpPr>
        <p:spPr bwMode="auto">
          <a:xfrm>
            <a:off x="1331640" y="3068638"/>
            <a:ext cx="1576660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213003" name="Rectangle 11"/>
          <p:cNvSpPr>
            <a:spLocks noChangeArrowheads="1"/>
          </p:cNvSpPr>
          <p:nvPr/>
        </p:nvSpPr>
        <p:spPr bwMode="auto">
          <a:xfrm>
            <a:off x="2154238" y="3903663"/>
            <a:ext cx="1528762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213004" name="Rectangle 12"/>
          <p:cNvSpPr>
            <a:spLocks noChangeArrowheads="1"/>
          </p:cNvSpPr>
          <p:nvPr/>
        </p:nvSpPr>
        <p:spPr bwMode="auto">
          <a:xfrm>
            <a:off x="1081943" y="4622800"/>
            <a:ext cx="1219473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213009" name="Rectangle 17"/>
          <p:cNvSpPr>
            <a:spLocks noChangeArrowheads="1"/>
          </p:cNvSpPr>
          <p:nvPr/>
        </p:nvSpPr>
        <p:spPr bwMode="auto">
          <a:xfrm>
            <a:off x="4089400" y="4032250"/>
            <a:ext cx="1125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latin typeface="Georgia" pitchFamily="18" charset="0"/>
                <a:cs typeface="Times New Roman" pitchFamily="18" charset="0"/>
              </a:rPr>
              <a:t>13</a:t>
            </a:r>
            <a:endParaRPr lang="ru-RU" sz="2800" b="1" i="1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3010" name="Rectangle 18"/>
          <p:cNvSpPr>
            <a:spLocks noChangeArrowheads="1"/>
          </p:cNvSpPr>
          <p:nvPr/>
        </p:nvSpPr>
        <p:spPr bwMode="auto">
          <a:xfrm>
            <a:off x="3433763" y="2392363"/>
            <a:ext cx="229036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Georgia" pitchFamily="18" charset="0"/>
                <a:cs typeface="Times New Roman" pitchFamily="18" charset="0"/>
              </a:rPr>
              <a:t>-2;4;</a:t>
            </a:r>
            <a:endParaRPr lang="ru-RU" sz="2800" b="1" i="1" baseline="300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3011" name="Rectangle 19"/>
          <p:cNvSpPr>
            <a:spLocks noChangeArrowheads="1"/>
          </p:cNvSpPr>
          <p:nvPr/>
        </p:nvSpPr>
        <p:spPr bwMode="auto">
          <a:xfrm>
            <a:off x="3683000" y="3119438"/>
            <a:ext cx="1825104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Georgia" pitchFamily="18" charset="0"/>
                <a:cs typeface="Times New Roman" pitchFamily="18" charset="0"/>
              </a:rPr>
              <a:t>4;-2;13</a:t>
            </a:r>
            <a:endParaRPr lang="ru-RU" sz="2800" b="1" i="1" baseline="300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3012" name="AutoShape 2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13763" y="5988050"/>
            <a:ext cx="450850" cy="523875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3013" name="Rectangle 21"/>
          <p:cNvSpPr>
            <a:spLocks noChangeArrowheads="1"/>
          </p:cNvSpPr>
          <p:nvPr/>
        </p:nvSpPr>
        <p:spPr bwMode="auto">
          <a:xfrm>
            <a:off x="3059832" y="4751388"/>
            <a:ext cx="266429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Georgia" pitchFamily="18" charset="0"/>
                <a:cs typeface="Times New Roman" pitchFamily="18" charset="0"/>
              </a:rPr>
              <a:t>5;3</a:t>
            </a:r>
            <a:endParaRPr lang="ru-RU" sz="2800" b="1" i="1" baseline="300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3014" name="Rectangle 22"/>
          <p:cNvSpPr>
            <a:spLocks noChangeArrowheads="1"/>
          </p:cNvSpPr>
          <p:nvPr/>
        </p:nvSpPr>
        <p:spPr bwMode="auto">
          <a:xfrm>
            <a:off x="6227763" y="2289175"/>
            <a:ext cx="276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Georgia" pitchFamily="18" charset="0"/>
              </a:rPr>
              <a:t> </a:t>
            </a:r>
            <a:endParaRPr lang="ru-RU" sz="2800" b="1" i="1" dirty="0">
              <a:latin typeface="Georgia" pitchFamily="18" charset="0"/>
            </a:endParaRPr>
          </a:p>
        </p:txBody>
      </p:sp>
      <p:grpSp>
        <p:nvGrpSpPr>
          <p:cNvPr id="213020" name="Group 28"/>
          <p:cNvGrpSpPr>
            <a:grpSpLocks/>
          </p:cNvGrpSpPr>
          <p:nvPr/>
        </p:nvGrpSpPr>
        <p:grpSpPr bwMode="auto">
          <a:xfrm>
            <a:off x="3378200" y="862013"/>
            <a:ext cx="977900" cy="957262"/>
            <a:chOff x="1165" y="545"/>
            <a:chExt cx="616" cy="603"/>
          </a:xfrm>
        </p:grpSpPr>
        <p:sp>
          <p:nvSpPr>
            <p:cNvPr id="213021" name="Rectangle 29"/>
            <p:cNvSpPr>
              <a:spLocks noChangeArrowheads="1"/>
            </p:cNvSpPr>
            <p:nvPr/>
          </p:nvSpPr>
          <p:spPr bwMode="auto">
            <a:xfrm>
              <a:off x="1357" y="545"/>
              <a:ext cx="25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 i="1">
                  <a:latin typeface="Georgia" pitchFamily="18" charset="0"/>
                </a:rPr>
                <a:t>3</a:t>
              </a:r>
              <a:endParaRPr lang="ru-RU" sz="2800" b="1" i="1">
                <a:latin typeface="Georgia" pitchFamily="18" charset="0"/>
              </a:endParaRPr>
            </a:p>
          </p:txBody>
        </p:sp>
        <p:sp>
          <p:nvSpPr>
            <p:cNvPr id="213022" name="Rectangle 30"/>
            <p:cNvSpPr>
              <a:spLocks noChangeArrowheads="1"/>
            </p:cNvSpPr>
            <p:nvPr/>
          </p:nvSpPr>
          <p:spPr bwMode="auto">
            <a:xfrm>
              <a:off x="1200" y="821"/>
              <a:ext cx="47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i="1">
                  <a:latin typeface="Georgia" pitchFamily="18" charset="0"/>
                </a:rPr>
                <a:t>x-4</a:t>
              </a:r>
              <a:endParaRPr lang="ru-RU" sz="2800" b="1" i="1">
                <a:latin typeface="Georgia" pitchFamily="18" charset="0"/>
              </a:endParaRPr>
            </a:p>
          </p:txBody>
        </p:sp>
        <p:sp>
          <p:nvSpPr>
            <p:cNvPr id="213023" name="Line 31"/>
            <p:cNvSpPr>
              <a:spLocks noChangeShapeType="1"/>
            </p:cNvSpPr>
            <p:nvPr/>
          </p:nvSpPr>
          <p:spPr bwMode="auto">
            <a:xfrm>
              <a:off x="1165" y="879"/>
              <a:ext cx="6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Click="0" advTm="15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30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13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003"/>
                  </p:tgtEl>
                </p:cond>
              </p:nextCondLst>
            </p:seq>
          </p:childTnLst>
        </p:cTn>
      </p:par>
    </p:tnLst>
    <p:bldLst>
      <p:bldP spid="213012" grpId="0" animBg="1"/>
      <p:bldP spid="2130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9138"/>
            <a:ext cx="8229600" cy="836612"/>
          </a:xfrm>
        </p:spPr>
        <p:txBody>
          <a:bodyPr/>
          <a:lstStyle/>
          <a:p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sp>
        <p:nvSpPr>
          <p:cNvPr id="121859" name="WordArt 3"/>
          <p:cNvSpPr>
            <a:spLocks noChangeArrowheads="1" noChangeShapeType="1" noTextEdit="1"/>
          </p:cNvSpPr>
          <p:nvPr/>
        </p:nvSpPr>
        <p:spPr bwMode="auto">
          <a:xfrm rot="785638">
            <a:off x="2168943" y="1721779"/>
            <a:ext cx="5196985" cy="1116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Задача 7</a:t>
            </a:r>
          </a:p>
        </p:txBody>
      </p:sp>
      <p:pic>
        <p:nvPicPr>
          <p:cNvPr id="121861" name="Picture 5" descr="30m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42861">
            <a:off x="2110088" y="3068638"/>
            <a:ext cx="2998787" cy="3024187"/>
          </a:xfrm>
          <a:prstGeom prst="rect">
            <a:avLst/>
          </a:prstGeom>
          <a:noFill/>
        </p:spPr>
      </p:pic>
    </p:spTree>
  </p:cSld>
  <p:clrMapOvr>
    <a:masterClrMapping/>
  </p:clrMapOvr>
  <p:transition advTm="32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31763"/>
            <a:ext cx="8893175" cy="6249987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Решите неравенство</a:t>
            </a:r>
          </a:p>
          <a:p>
            <a:pPr>
              <a:lnSpc>
                <a:spcPct val="90000"/>
              </a:lnSpc>
              <a:buNone/>
            </a:pPr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                                    7.1.  </a:t>
            </a:r>
            <a:r>
              <a:rPr lang="ru-RU" dirty="0" smtClean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5</a:t>
            </a:r>
            <a:r>
              <a:rPr lang="en-US" dirty="0" smtClean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x</a:t>
            </a:r>
            <a:r>
              <a:rPr lang="ru-RU" dirty="0" smtClean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⋝</a:t>
            </a:r>
            <a:r>
              <a:rPr lang="ru-RU" dirty="0" smtClean="0">
                <a:solidFill>
                  <a:schemeClr val="tx2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8(</a:t>
            </a:r>
            <a:r>
              <a:rPr lang="en-US" dirty="0" smtClean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x-</a:t>
            </a:r>
            <a:r>
              <a:rPr lang="ru-RU" dirty="0" smtClean="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3)-17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None/>
            </a:pPr>
            <a:endParaRPr lang="en-US" dirty="0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                       7.2 </a:t>
            </a:r>
            <a:r>
              <a:rPr lang="en-US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Georgia" pitchFamily="18" charset="0"/>
                <a:cs typeface="Times New Roman" pitchFamily="18" charset="0"/>
              </a:rPr>
              <a:t>3&lt;8x</a:t>
            </a:r>
            <a:r>
              <a:rPr lang="ru-RU" dirty="0">
                <a:latin typeface="Georgia" pitchFamily="18" charset="0"/>
                <a:cs typeface="Times New Roman" pitchFamily="18" charset="0"/>
              </a:rPr>
              <a:t>—</a:t>
            </a:r>
            <a:r>
              <a:rPr lang="en-US" dirty="0">
                <a:latin typeface="Georgia" pitchFamily="18" charset="0"/>
                <a:cs typeface="Times New Roman" pitchFamily="18" charset="0"/>
              </a:rPr>
              <a:t>5</a:t>
            </a:r>
            <a:r>
              <a:rPr lang="ru-RU" dirty="0">
                <a:latin typeface="Georgia" pitchFamily="18" charset="0"/>
                <a:cs typeface="Times New Roman" pitchFamily="18" charset="0"/>
              </a:rPr>
              <a:t>(3</a:t>
            </a:r>
            <a:r>
              <a:rPr lang="en-US" dirty="0">
                <a:latin typeface="Georgia" pitchFamily="18" charset="0"/>
                <a:cs typeface="Times New Roman" pitchFamily="18" charset="0"/>
              </a:rPr>
              <a:t>x</a:t>
            </a:r>
            <a:r>
              <a:rPr lang="ru-RU" dirty="0">
                <a:latin typeface="Georgia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Georgia" pitchFamily="18" charset="0"/>
                <a:cs typeface="Times New Roman" pitchFamily="18" charset="0"/>
              </a:rPr>
              <a:t>-2</a:t>
            </a:r>
            <a:r>
              <a:rPr lang="ru-RU" dirty="0">
                <a:latin typeface="Georgia" pitchFamily="18" charset="0"/>
                <a:cs typeface="Times New Roman" pitchFamily="18" charset="0"/>
              </a:rPr>
              <a:t> )</a:t>
            </a:r>
            <a:r>
              <a:rPr lang="en-US" dirty="0">
                <a:latin typeface="Georgia" pitchFamily="18" charset="0"/>
                <a:cs typeface="Times New Roman" pitchFamily="18" charset="0"/>
              </a:rPr>
              <a:t>+4</a:t>
            </a:r>
            <a:r>
              <a:rPr lang="ru-RU" dirty="0">
                <a:latin typeface="Georgia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ru-RU" dirty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 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7.3. 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⋝17-5 </a:t>
            </a:r>
            <a:r>
              <a:rPr lang="en-US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(2-x)-</a:t>
            </a:r>
            <a:r>
              <a:rPr lang="en-US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4x</a:t>
            </a:r>
            <a:endParaRPr lang="ru-RU" dirty="0" smtClean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dirty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7.4. 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8x+4 (2-3x) </a:t>
            </a:r>
            <a:r>
              <a:rPr lang="en-US" dirty="0">
                <a:latin typeface="Georgia" pitchFamily="18" charset="0"/>
                <a:cs typeface="Times New Roman" pitchFamily="18" charset="0"/>
              </a:rPr>
              <a:t>&lt;</a:t>
            </a:r>
            <a:r>
              <a:rPr lang="en-US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11</a:t>
            </a:r>
            <a:endParaRPr lang="ru-RU" dirty="0" smtClean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7.5. 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  <a:cs typeface="Times New Roman" pitchFamily="18" charset="0"/>
              </a:rPr>
              <a:t>2/3 –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  <a:cs typeface="Times New Roman" pitchFamily="18" charset="0"/>
              </a:rPr>
              <a:t>x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  <a:cs typeface="Times New Roman" pitchFamily="18" charset="0"/>
              </a:rPr>
              <a:t>  &gt; 5/6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  <a:cs typeface="Times New Roman" pitchFamily="18" charset="0"/>
              </a:rPr>
              <a:t>          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7.6.  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  <a:cs typeface="Times New Roman" pitchFamily="18" charset="0"/>
              </a:rPr>
              <a:t>4 (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  <a:cs typeface="Times New Roman" pitchFamily="18" charset="0"/>
              </a:rPr>
              <a:t>x-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  <a:cs typeface="Times New Roman" pitchFamily="18" charset="0"/>
              </a:rPr>
              <a:t>3 ) &lt; 9 -3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  <a:cs typeface="Times New Roman" pitchFamily="18" charset="0"/>
              </a:rPr>
              <a:t>x</a:t>
            </a:r>
            <a:endParaRPr lang="ru-RU" dirty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dirty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8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28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28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28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28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28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>
                <a:latin typeface="Georgia" pitchFamily="18" charset="0"/>
              </a:rPr>
              <a:t>Решите неравенство</a:t>
            </a:r>
            <a:br>
              <a:rPr lang="ru-RU" sz="2800">
                <a:latin typeface="Georgia" pitchFamily="18" charset="0"/>
              </a:rPr>
            </a:br>
            <a:endParaRPr lang="ru-RU" sz="2800">
              <a:latin typeface="Georgia" pitchFamily="18" charset="0"/>
            </a:endParaRPr>
          </a:p>
        </p:txBody>
      </p:sp>
      <p:sp>
        <p:nvSpPr>
          <p:cNvPr id="215048" name="Rectangle 8"/>
          <p:cNvSpPr>
            <a:spLocks noChangeArrowheads="1"/>
          </p:cNvSpPr>
          <p:nvPr/>
        </p:nvSpPr>
        <p:spPr bwMode="auto">
          <a:xfrm>
            <a:off x="323850" y="22637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215049" name="Rectangle 9"/>
          <p:cNvSpPr>
            <a:spLocks noChangeArrowheads="1"/>
          </p:cNvSpPr>
          <p:nvPr/>
        </p:nvSpPr>
        <p:spPr bwMode="auto">
          <a:xfrm>
            <a:off x="323850" y="3068638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215050" name="Rectangle 10"/>
          <p:cNvSpPr>
            <a:spLocks noChangeArrowheads="1"/>
          </p:cNvSpPr>
          <p:nvPr/>
        </p:nvSpPr>
        <p:spPr bwMode="auto">
          <a:xfrm>
            <a:off x="323850" y="3903663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215051" name="Rectangle 11"/>
          <p:cNvSpPr>
            <a:spLocks noChangeArrowheads="1"/>
          </p:cNvSpPr>
          <p:nvPr/>
        </p:nvSpPr>
        <p:spPr bwMode="auto">
          <a:xfrm>
            <a:off x="323850" y="4622800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215057" name="Rectangle 17"/>
          <p:cNvSpPr>
            <a:spLocks noChangeArrowheads="1"/>
          </p:cNvSpPr>
          <p:nvPr/>
        </p:nvSpPr>
        <p:spPr bwMode="auto">
          <a:xfrm>
            <a:off x="957263" y="2392363"/>
            <a:ext cx="145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Georgia" pitchFamily="18" charset="0"/>
                <a:cs typeface="Times New Roman" pitchFamily="18" charset="0"/>
              </a:rPr>
              <a:t>x&gt;-10</a:t>
            </a:r>
            <a:endParaRPr lang="ru-RU" sz="2800" b="1" i="1" baseline="3000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5058" name="Rectangle 18"/>
          <p:cNvSpPr>
            <a:spLocks noChangeArrowheads="1"/>
          </p:cNvSpPr>
          <p:nvPr/>
        </p:nvSpPr>
        <p:spPr bwMode="auto">
          <a:xfrm>
            <a:off x="957263" y="3119438"/>
            <a:ext cx="1755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Georgia" pitchFamily="18" charset="0"/>
                <a:cs typeface="Times New Roman" pitchFamily="18" charset="0"/>
              </a:rPr>
              <a:t>x&lt;-10</a:t>
            </a:r>
            <a:endParaRPr lang="ru-RU" sz="2800" b="1" i="1" baseline="3000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5059" name="AutoShape 1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13763" y="5988050"/>
            <a:ext cx="450850" cy="523875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075" name="Rectangle 35"/>
          <p:cNvSpPr>
            <a:spLocks noChangeArrowheads="1"/>
          </p:cNvSpPr>
          <p:nvPr/>
        </p:nvSpPr>
        <p:spPr bwMode="auto">
          <a:xfrm>
            <a:off x="457200" y="908050"/>
            <a:ext cx="30178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 b="1" i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6-3x</a:t>
            </a:r>
            <a:r>
              <a:rPr lang="ru-RU" sz="2800" b="1" i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800" b="1" i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ru-RU" sz="2800" b="1" i="1">
                <a:solidFill>
                  <a:schemeClr val="tx2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i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19-</a:t>
            </a:r>
            <a:r>
              <a:rPr lang="ru-RU" sz="2800" b="1" i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(</a:t>
            </a:r>
            <a:r>
              <a:rPr lang="en-US" sz="2800" b="1" i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x-7</a:t>
            </a:r>
            <a:r>
              <a:rPr lang="ru-RU" sz="2800" b="1" i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) 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	</a:t>
            </a:r>
            <a:r>
              <a:rPr lang="ru-RU" sz="2800" b="1" i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5076" name="Rectangle 36"/>
          <p:cNvSpPr>
            <a:spLocks noChangeArrowheads="1"/>
          </p:cNvSpPr>
          <p:nvPr/>
        </p:nvSpPr>
        <p:spPr bwMode="auto">
          <a:xfrm>
            <a:off x="5219700" y="908050"/>
            <a:ext cx="3168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 b="1" i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3(1-x)-(2-x)</a:t>
            </a:r>
            <a:r>
              <a:rPr lang="ru-RU" sz="2800" b="1" i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800" b="1" i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&lt;</a:t>
            </a:r>
            <a:r>
              <a:rPr lang="ru-RU" sz="2800" b="1" i="1">
                <a:solidFill>
                  <a:schemeClr val="tx2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i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5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	</a:t>
            </a:r>
            <a:r>
              <a:rPr lang="ru-RU" sz="2800" b="1" i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5077" name="Rectangle 37"/>
          <p:cNvSpPr>
            <a:spLocks noChangeArrowheads="1"/>
          </p:cNvSpPr>
          <p:nvPr/>
        </p:nvSpPr>
        <p:spPr bwMode="auto">
          <a:xfrm>
            <a:off x="957263" y="4724400"/>
            <a:ext cx="10683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Georgia" pitchFamily="18" charset="0"/>
                <a:cs typeface="Times New Roman" pitchFamily="18" charset="0"/>
              </a:rPr>
              <a:t>x&gt;-3</a:t>
            </a:r>
            <a:endParaRPr lang="ru-RU" sz="2800" b="1" i="1" baseline="3000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5078" name="Rectangle 38"/>
          <p:cNvSpPr>
            <a:spLocks noChangeArrowheads="1"/>
          </p:cNvSpPr>
          <p:nvPr/>
        </p:nvSpPr>
        <p:spPr bwMode="auto">
          <a:xfrm>
            <a:off x="957263" y="3933825"/>
            <a:ext cx="1154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Georgia" pitchFamily="18" charset="0"/>
                <a:cs typeface="Times New Roman" pitchFamily="18" charset="0"/>
              </a:rPr>
              <a:t>x&lt;-3</a:t>
            </a:r>
            <a:endParaRPr lang="ru-RU" sz="2800" b="1" i="1" baseline="3000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5079" name="Rectangle 39"/>
          <p:cNvSpPr>
            <a:spLocks noChangeArrowheads="1"/>
          </p:cNvSpPr>
          <p:nvPr/>
        </p:nvSpPr>
        <p:spPr bwMode="auto">
          <a:xfrm>
            <a:off x="4789488" y="2236788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215080" name="Rectangle 40"/>
          <p:cNvSpPr>
            <a:spLocks noChangeArrowheads="1"/>
          </p:cNvSpPr>
          <p:nvPr/>
        </p:nvSpPr>
        <p:spPr bwMode="auto">
          <a:xfrm>
            <a:off x="4789488" y="3041650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215081" name="Rectangle 41"/>
          <p:cNvSpPr>
            <a:spLocks noChangeArrowheads="1"/>
          </p:cNvSpPr>
          <p:nvPr/>
        </p:nvSpPr>
        <p:spPr bwMode="auto">
          <a:xfrm>
            <a:off x="4789488" y="38766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215082" name="Rectangle 42"/>
          <p:cNvSpPr>
            <a:spLocks noChangeArrowheads="1"/>
          </p:cNvSpPr>
          <p:nvPr/>
        </p:nvSpPr>
        <p:spPr bwMode="auto">
          <a:xfrm>
            <a:off x="4789488" y="4595813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215087" name="Rectangle 47"/>
          <p:cNvSpPr>
            <a:spLocks noChangeArrowheads="1"/>
          </p:cNvSpPr>
          <p:nvPr/>
        </p:nvSpPr>
        <p:spPr bwMode="auto">
          <a:xfrm>
            <a:off x="5216525" y="2365375"/>
            <a:ext cx="1068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Georgia" pitchFamily="18" charset="0"/>
                <a:cs typeface="Times New Roman" pitchFamily="18" charset="0"/>
              </a:rPr>
              <a:t>x&gt;-2</a:t>
            </a:r>
            <a:endParaRPr lang="ru-RU" sz="2800" b="1" i="1" baseline="3000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5088" name="Rectangle 48"/>
          <p:cNvSpPr>
            <a:spLocks noChangeArrowheads="1"/>
          </p:cNvSpPr>
          <p:nvPr/>
        </p:nvSpPr>
        <p:spPr bwMode="auto">
          <a:xfrm>
            <a:off x="5216525" y="3092450"/>
            <a:ext cx="1755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Georgia" pitchFamily="18" charset="0"/>
                <a:cs typeface="Times New Roman" pitchFamily="18" charset="0"/>
              </a:rPr>
              <a:t>x&lt;-2</a:t>
            </a:r>
            <a:endParaRPr lang="ru-RU" sz="2800" b="1" i="1" baseline="3000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5089" name="Rectangle 49"/>
          <p:cNvSpPr>
            <a:spLocks noChangeArrowheads="1"/>
          </p:cNvSpPr>
          <p:nvPr/>
        </p:nvSpPr>
        <p:spPr bwMode="auto">
          <a:xfrm>
            <a:off x="5216525" y="4697413"/>
            <a:ext cx="1068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Georgia" pitchFamily="18" charset="0"/>
                <a:cs typeface="Times New Roman" pitchFamily="18" charset="0"/>
              </a:rPr>
              <a:t>x&gt;-2</a:t>
            </a:r>
            <a:endParaRPr lang="ru-RU" sz="2800" b="1" i="1" baseline="3000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5090" name="Rectangle 50"/>
          <p:cNvSpPr>
            <a:spLocks noChangeArrowheads="1"/>
          </p:cNvSpPr>
          <p:nvPr/>
        </p:nvSpPr>
        <p:spPr bwMode="auto">
          <a:xfrm>
            <a:off x="5216525" y="3906838"/>
            <a:ext cx="1154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Georgia" pitchFamily="18" charset="0"/>
                <a:cs typeface="Times New Roman" pitchFamily="18" charset="0"/>
              </a:rPr>
              <a:t>x&lt;-2</a:t>
            </a:r>
            <a:endParaRPr lang="ru-RU" sz="2800" b="1" i="1" baseline="3000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5094" name="Rectangle 54"/>
          <p:cNvSpPr>
            <a:spLocks noChangeArrowheads="1"/>
          </p:cNvSpPr>
          <p:nvPr/>
        </p:nvSpPr>
        <p:spPr bwMode="auto">
          <a:xfrm>
            <a:off x="4583113" y="692150"/>
            <a:ext cx="96837" cy="58197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FF99">
                  <a:alpha val="62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395288" y="1454150"/>
            <a:ext cx="26725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  1)  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0, 5 -, 23 ;</a:t>
            </a:r>
            <a:endParaRPr lang="ru-RU" sz="28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4587875" y="1511300"/>
            <a:ext cx="28392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  <a:t>2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) </a:t>
            </a:r>
            <a:r>
              <a:rPr lang="ru-RU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0, 25× 0, 6;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395288" y="2030413"/>
            <a:ext cx="22156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3) </a:t>
            </a:r>
            <a:r>
              <a:rPr lang="ru-RU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0,9  :  4 ;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4587875" y="1957388"/>
            <a:ext cx="30764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  <a:t>4)</a:t>
            </a:r>
            <a:r>
              <a:rPr lang="ru-RU" sz="2800" b="1" i="1" dirty="0">
                <a:latin typeface="Georgia" pitchFamily="18" charset="0"/>
              </a:rPr>
              <a:t>  </a:t>
            </a:r>
            <a:r>
              <a:rPr lang="ru-RU" sz="2800" b="1" i="1" dirty="0" smtClean="0">
                <a:latin typeface="Georgia" pitchFamily="18" charset="0"/>
              </a:rPr>
              <a:t>0,48 × 0,25.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457200" y="4703763"/>
            <a:ext cx="4076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  <a:t>1)</a:t>
            </a:r>
            <a:r>
              <a:rPr lang="ru-RU" sz="2800" b="1" i="1" dirty="0">
                <a:latin typeface="Georgia" pitchFamily="18" charset="0"/>
              </a:rPr>
              <a:t> 0,0216; 0,016; 0,12</a:t>
            </a:r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376238" y="5414963"/>
            <a:ext cx="29482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   2) </a:t>
            </a:r>
            <a:r>
              <a:rPr lang="ru-RU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0,5 ×  1/3; 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4738688" y="4703763"/>
            <a:ext cx="21483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3)</a:t>
            </a:r>
            <a:r>
              <a:rPr lang="ru-RU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 ¼ - 1/5 ;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4738688" y="53467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  <a:t>4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)  </a:t>
            </a:r>
            <a:r>
              <a:rPr lang="ru-RU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0,7/4 .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623888" y="260350"/>
            <a:ext cx="79803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1.1.</a:t>
            </a: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Расположите выражения  </a:t>
            </a: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в порядке</a:t>
            </a:r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возрастания их  значений. </a:t>
            </a:r>
            <a:endParaRPr lang="en-US" sz="28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509588" y="3254375"/>
            <a:ext cx="79803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1.2.</a:t>
            </a: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Расположите выражения  </a:t>
            </a: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в порядке</a:t>
            </a:r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убывания 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их значений.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endParaRPr lang="en-US" sz="28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29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1" grpId="0"/>
      <p:bldP spid="85002" grpId="0"/>
      <p:bldP spid="85003" grpId="0"/>
      <p:bldP spid="85004" grpId="0"/>
      <p:bldP spid="850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9138"/>
            <a:ext cx="8229600" cy="836612"/>
          </a:xfrm>
        </p:spPr>
        <p:txBody>
          <a:bodyPr/>
          <a:lstStyle/>
          <a:p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sp>
        <p:nvSpPr>
          <p:cNvPr id="123907" name="WordArt 3"/>
          <p:cNvSpPr>
            <a:spLocks noChangeArrowheads="1" noChangeShapeType="1" noTextEdit="1"/>
          </p:cNvSpPr>
          <p:nvPr/>
        </p:nvSpPr>
        <p:spPr bwMode="auto">
          <a:xfrm rot="20994356">
            <a:off x="2274968" y="1667159"/>
            <a:ext cx="5359761" cy="1116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Задача 8</a:t>
            </a:r>
          </a:p>
        </p:txBody>
      </p:sp>
      <p:pic>
        <p:nvPicPr>
          <p:cNvPr id="123909" name="Picture 5" descr="F:\рисунки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222037"/>
            <a:ext cx="3767119" cy="2655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2917825" y="24923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5148263" y="24923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7164388" y="24923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900113" y="24923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323850" y="3503613"/>
            <a:ext cx="1295400" cy="1168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FF0000"/>
                </a:solidFill>
                <a:latin typeface="Arbat-Bold" pitchFamily="2" charset="0"/>
              </a:rPr>
              <a:t>xn</a:t>
            </a:r>
            <a:endParaRPr lang="ru-RU" sz="2800" b="1" i="1">
              <a:solidFill>
                <a:srgbClr val="FF0000"/>
              </a:solidFill>
              <a:latin typeface="Arbat-Bold" pitchFamily="2" charset="0"/>
            </a:endParaRPr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2409825" y="3503613"/>
            <a:ext cx="1514475" cy="1168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FF0000"/>
                </a:solidFill>
                <a:latin typeface="Arbat-Bold" pitchFamily="2" charset="0"/>
              </a:rPr>
              <a:t>1000xn</a:t>
            </a:r>
            <a:endParaRPr lang="ru-RU" sz="2800" b="1" i="1">
              <a:solidFill>
                <a:srgbClr val="FF0000"/>
              </a:solidFill>
              <a:latin typeface="Arbat-Bold" pitchFamily="2" charset="0"/>
            </a:endParaRPr>
          </a:p>
        </p:txBody>
      </p:sp>
      <p:sp>
        <p:nvSpPr>
          <p:cNvPr id="254988" name="Rectangle 12"/>
          <p:cNvSpPr>
            <a:spLocks noChangeArrowheads="1"/>
          </p:cNvSpPr>
          <p:nvPr/>
        </p:nvSpPr>
        <p:spPr bwMode="auto">
          <a:xfrm>
            <a:off x="4787900" y="3503613"/>
            <a:ext cx="1289050" cy="1168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4989" name="Rectangle 13"/>
          <p:cNvSpPr>
            <a:spLocks noChangeArrowheads="1"/>
          </p:cNvSpPr>
          <p:nvPr/>
        </p:nvSpPr>
        <p:spPr bwMode="auto">
          <a:xfrm>
            <a:off x="7164388" y="3503613"/>
            <a:ext cx="1349375" cy="1168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4990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13763" y="5988050"/>
            <a:ext cx="450850" cy="523875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4991" name="Rectangle 15"/>
          <p:cNvSpPr>
            <a:spLocks noGrp="1" noChangeArrowheads="1"/>
          </p:cNvSpPr>
          <p:nvPr>
            <p:ph type="title"/>
          </p:nvPr>
        </p:nvSpPr>
        <p:spPr>
          <a:xfrm>
            <a:off x="547688" y="333375"/>
            <a:ext cx="8056562" cy="1728788"/>
          </a:xfrm>
          <a:noFill/>
          <a:ln/>
        </p:spPr>
        <p:txBody>
          <a:bodyPr/>
          <a:lstStyle/>
          <a:p>
            <a:pPr algn="l"/>
            <a:r>
              <a:rPr lang="ru-RU" dirty="0">
                <a:solidFill>
                  <a:srgbClr val="FF0000"/>
                </a:solidFill>
              </a:rPr>
              <a:t>8</a:t>
            </a:r>
            <a:r>
              <a:rPr lang="ru-RU" dirty="0" smtClean="0">
                <a:solidFill>
                  <a:srgbClr val="FF0000"/>
                </a:solidFill>
              </a:rPr>
              <a:t>.1.</a:t>
            </a:r>
            <a:r>
              <a:rPr lang="ru-RU" dirty="0" smtClean="0">
                <a:solidFill>
                  <a:schemeClr val="tx1"/>
                </a:solidFill>
              </a:rPr>
              <a:t>Один </a:t>
            </a:r>
            <a:r>
              <a:rPr lang="ru-RU" dirty="0">
                <a:solidFill>
                  <a:schemeClr val="tx1"/>
                </a:solidFill>
              </a:rPr>
              <a:t>килограмм сыра стоит </a:t>
            </a:r>
            <a:r>
              <a:rPr lang="ru-RU" dirty="0" err="1">
                <a:solidFill>
                  <a:schemeClr val="tx1"/>
                </a:solidFill>
              </a:rPr>
              <a:t>х</a:t>
            </a:r>
            <a:r>
              <a:rPr lang="ru-RU" dirty="0">
                <a:solidFill>
                  <a:schemeClr val="tx1"/>
                </a:solidFill>
              </a:rPr>
              <a:t> рублей, составьте выражение для вычисления стоимости </a:t>
            </a: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ru-RU" dirty="0">
                <a:solidFill>
                  <a:schemeClr val="tx1"/>
                </a:solidFill>
              </a:rPr>
              <a:t> г этого сыра.</a:t>
            </a:r>
          </a:p>
        </p:txBody>
      </p:sp>
      <p:pic>
        <p:nvPicPr>
          <p:cNvPr id="254992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503613"/>
            <a:ext cx="1735137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4993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3492500"/>
            <a:ext cx="134937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6" name="Rectangle 6"/>
          <p:cNvSpPr>
            <a:spLocks noChangeArrowheads="1"/>
          </p:cNvSpPr>
          <p:nvPr/>
        </p:nvSpPr>
        <p:spPr bwMode="auto">
          <a:xfrm>
            <a:off x="2917825" y="24923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256007" name="Rectangle 7"/>
          <p:cNvSpPr>
            <a:spLocks noChangeArrowheads="1"/>
          </p:cNvSpPr>
          <p:nvPr/>
        </p:nvSpPr>
        <p:spPr bwMode="auto">
          <a:xfrm>
            <a:off x="5148263" y="24923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256008" name="Rectangle 8"/>
          <p:cNvSpPr>
            <a:spLocks noChangeArrowheads="1"/>
          </p:cNvSpPr>
          <p:nvPr/>
        </p:nvSpPr>
        <p:spPr bwMode="auto">
          <a:xfrm>
            <a:off x="7164388" y="24923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256009" name="Rectangle 9"/>
          <p:cNvSpPr>
            <a:spLocks noChangeArrowheads="1"/>
          </p:cNvSpPr>
          <p:nvPr/>
        </p:nvSpPr>
        <p:spPr bwMode="auto">
          <a:xfrm>
            <a:off x="900113" y="24923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256010" name="Rectangle 10"/>
          <p:cNvSpPr>
            <a:spLocks noChangeArrowheads="1"/>
          </p:cNvSpPr>
          <p:nvPr/>
        </p:nvSpPr>
        <p:spPr bwMode="auto">
          <a:xfrm>
            <a:off x="323850" y="3503613"/>
            <a:ext cx="1295400" cy="1168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800" b="1" i="1">
              <a:solidFill>
                <a:srgbClr val="FF0000"/>
              </a:solidFill>
              <a:latin typeface="Arbat-Bold" pitchFamily="2" charset="0"/>
            </a:endParaRPr>
          </a:p>
        </p:txBody>
      </p:sp>
      <p:sp>
        <p:nvSpPr>
          <p:cNvPr id="256011" name="Rectangle 11"/>
          <p:cNvSpPr>
            <a:spLocks noChangeArrowheads="1"/>
          </p:cNvSpPr>
          <p:nvPr/>
        </p:nvSpPr>
        <p:spPr bwMode="auto">
          <a:xfrm>
            <a:off x="2409825" y="3503613"/>
            <a:ext cx="1514475" cy="1168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800" b="1" i="1">
              <a:solidFill>
                <a:srgbClr val="FF0000"/>
              </a:solidFill>
              <a:latin typeface="Arbat-Bold" pitchFamily="2" charset="0"/>
            </a:endParaRPr>
          </a:p>
        </p:txBody>
      </p:sp>
      <p:sp>
        <p:nvSpPr>
          <p:cNvPr id="256012" name="Rectangle 12"/>
          <p:cNvSpPr>
            <a:spLocks noChangeArrowheads="1"/>
          </p:cNvSpPr>
          <p:nvPr/>
        </p:nvSpPr>
        <p:spPr bwMode="auto">
          <a:xfrm>
            <a:off x="4787900" y="3503613"/>
            <a:ext cx="1289050" cy="1168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13" name="Rectangle 13"/>
          <p:cNvSpPr>
            <a:spLocks noChangeArrowheads="1"/>
          </p:cNvSpPr>
          <p:nvPr/>
        </p:nvSpPr>
        <p:spPr bwMode="auto">
          <a:xfrm>
            <a:off x="7164388" y="3503613"/>
            <a:ext cx="1349375" cy="1168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14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13763" y="5988050"/>
            <a:ext cx="450850" cy="523875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15" name="Rectangle 15"/>
          <p:cNvSpPr>
            <a:spLocks noGrp="1" noChangeArrowheads="1"/>
          </p:cNvSpPr>
          <p:nvPr>
            <p:ph type="title"/>
          </p:nvPr>
        </p:nvSpPr>
        <p:spPr>
          <a:xfrm>
            <a:off x="547688" y="333375"/>
            <a:ext cx="8056562" cy="1728788"/>
          </a:xfrm>
          <a:noFill/>
          <a:ln/>
        </p:spPr>
        <p:txBody>
          <a:bodyPr/>
          <a:lstStyle/>
          <a:p>
            <a:pPr algn="l"/>
            <a:r>
              <a:rPr lang="ru-RU" sz="2800" dirty="0">
                <a:solidFill>
                  <a:srgbClr val="FF0000"/>
                </a:solidFill>
              </a:rPr>
              <a:t>8</a:t>
            </a:r>
            <a:r>
              <a:rPr lang="en-US" sz="2800" dirty="0" smtClean="0">
                <a:solidFill>
                  <a:srgbClr val="FF0000"/>
                </a:solidFill>
              </a:rPr>
              <a:t>.2</a:t>
            </a:r>
            <a:r>
              <a:rPr lang="ru-RU" sz="2800" dirty="0">
                <a:solidFill>
                  <a:srgbClr val="FF0000"/>
                </a:solidFill>
              </a:rPr>
              <a:t>.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За </a:t>
            </a:r>
            <a:r>
              <a:rPr lang="en-US" sz="2800" dirty="0">
                <a:solidFill>
                  <a:schemeClr val="tx1"/>
                </a:solidFill>
              </a:rPr>
              <a:t>m </a:t>
            </a:r>
            <a:r>
              <a:rPr lang="ru-RU" sz="2800" dirty="0">
                <a:solidFill>
                  <a:schemeClr val="tx1"/>
                </a:solidFill>
              </a:rPr>
              <a:t>кг творога заплатили </a:t>
            </a:r>
            <a:r>
              <a:rPr lang="ru-RU" sz="2800" dirty="0" err="1">
                <a:solidFill>
                  <a:schemeClr val="tx1"/>
                </a:solidFill>
              </a:rPr>
              <a:t>х</a:t>
            </a:r>
            <a:r>
              <a:rPr lang="ru-RU" sz="2800" dirty="0">
                <a:solidFill>
                  <a:schemeClr val="tx1"/>
                </a:solidFill>
              </a:rPr>
              <a:t> рублей, составьте выражение для вычисления стоимости 1 кг этого творога.</a:t>
            </a:r>
          </a:p>
        </p:txBody>
      </p:sp>
      <p:pic>
        <p:nvPicPr>
          <p:cNvPr id="256016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424238"/>
            <a:ext cx="12954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17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2613" y="3548063"/>
            <a:ext cx="18256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18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513" y="3381375"/>
            <a:ext cx="1817687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19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18075" y="3265488"/>
            <a:ext cx="1082675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2917825" y="24923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257031" name="Rectangle 7"/>
          <p:cNvSpPr>
            <a:spLocks noChangeArrowheads="1"/>
          </p:cNvSpPr>
          <p:nvPr/>
        </p:nvSpPr>
        <p:spPr bwMode="auto">
          <a:xfrm>
            <a:off x="5148263" y="24923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257032" name="Rectangle 8"/>
          <p:cNvSpPr>
            <a:spLocks noChangeArrowheads="1"/>
          </p:cNvSpPr>
          <p:nvPr/>
        </p:nvSpPr>
        <p:spPr bwMode="auto">
          <a:xfrm>
            <a:off x="7164388" y="24923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257033" name="Rectangle 9"/>
          <p:cNvSpPr>
            <a:spLocks noChangeArrowheads="1"/>
          </p:cNvSpPr>
          <p:nvPr/>
        </p:nvSpPr>
        <p:spPr bwMode="auto">
          <a:xfrm>
            <a:off x="900113" y="24923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257034" name="Rectangle 10"/>
          <p:cNvSpPr>
            <a:spLocks noChangeArrowheads="1"/>
          </p:cNvSpPr>
          <p:nvPr/>
        </p:nvSpPr>
        <p:spPr bwMode="auto">
          <a:xfrm>
            <a:off x="323850" y="3503613"/>
            <a:ext cx="1295400" cy="1168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800" b="1" i="1">
              <a:solidFill>
                <a:srgbClr val="FF0000"/>
              </a:solidFill>
              <a:latin typeface="Arbat-Bold" pitchFamily="2" charset="0"/>
            </a:endParaRPr>
          </a:p>
        </p:txBody>
      </p:sp>
      <p:sp>
        <p:nvSpPr>
          <p:cNvPr id="257035" name="Rectangle 11"/>
          <p:cNvSpPr>
            <a:spLocks noChangeArrowheads="1"/>
          </p:cNvSpPr>
          <p:nvPr/>
        </p:nvSpPr>
        <p:spPr bwMode="auto">
          <a:xfrm>
            <a:off x="2409825" y="3503613"/>
            <a:ext cx="1514475" cy="1168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300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a</a:t>
            </a:r>
            <a:endParaRPr lang="ru-RU" sz="28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57036" name="Rectangle 12"/>
          <p:cNvSpPr>
            <a:spLocks noChangeArrowheads="1"/>
          </p:cNvSpPr>
          <p:nvPr/>
        </p:nvSpPr>
        <p:spPr bwMode="auto">
          <a:xfrm>
            <a:off x="4787900" y="3503613"/>
            <a:ext cx="1289050" cy="1168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0,3a</a:t>
            </a:r>
            <a:endParaRPr lang="ru-RU" sz="28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57037" name="Rectangle 13"/>
          <p:cNvSpPr>
            <a:spLocks noChangeArrowheads="1"/>
          </p:cNvSpPr>
          <p:nvPr/>
        </p:nvSpPr>
        <p:spPr bwMode="auto">
          <a:xfrm>
            <a:off x="7164388" y="3503613"/>
            <a:ext cx="1349375" cy="1168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038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13763" y="5988050"/>
            <a:ext cx="450850" cy="523875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7039" name="Rectangle 15"/>
          <p:cNvSpPr>
            <a:spLocks noGrp="1" noChangeArrowheads="1"/>
          </p:cNvSpPr>
          <p:nvPr>
            <p:ph type="title"/>
          </p:nvPr>
        </p:nvSpPr>
        <p:spPr>
          <a:xfrm>
            <a:off x="547688" y="333375"/>
            <a:ext cx="8056562" cy="1728788"/>
          </a:xfrm>
          <a:noFill/>
          <a:ln/>
        </p:spPr>
        <p:txBody>
          <a:bodyPr/>
          <a:lstStyle/>
          <a:p>
            <a:pPr algn="l"/>
            <a:r>
              <a:rPr lang="ru-RU" sz="2800" dirty="0">
                <a:solidFill>
                  <a:srgbClr val="FF0000"/>
                </a:solidFill>
              </a:rPr>
              <a:t>8</a:t>
            </a:r>
            <a:r>
              <a:rPr lang="ru-RU" sz="2800" dirty="0" smtClean="0">
                <a:solidFill>
                  <a:srgbClr val="FF0000"/>
                </a:solidFill>
              </a:rPr>
              <a:t>.3</a:t>
            </a:r>
            <a:r>
              <a:rPr lang="ru-RU" sz="2800" dirty="0">
                <a:solidFill>
                  <a:srgbClr val="FF0000"/>
                </a:solidFill>
              </a:rPr>
              <a:t>.</a:t>
            </a:r>
            <a:r>
              <a:rPr lang="ru-RU" sz="2800" dirty="0">
                <a:solidFill>
                  <a:schemeClr val="tx1"/>
                </a:solidFill>
              </a:rPr>
              <a:t> Цена  килограмма  орехов  </a:t>
            </a:r>
            <a:r>
              <a:rPr lang="ru-RU" sz="2800" dirty="0" err="1">
                <a:solidFill>
                  <a:schemeClr val="tx1"/>
                </a:solidFill>
              </a:rPr>
              <a:t>a</a:t>
            </a:r>
            <a:r>
              <a:rPr lang="ru-RU" sz="2800" dirty="0">
                <a:solidFill>
                  <a:schemeClr val="tx1"/>
                </a:solidFill>
              </a:rPr>
              <a:t>  рублей.  Сколько  рублей  надо  заплатить  за 300 граммов этих орехов? </a:t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257040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" y="3265488"/>
            <a:ext cx="1460500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7041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3125" y="3265488"/>
            <a:ext cx="1258888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2" name="Rectangle 6"/>
          <p:cNvSpPr>
            <a:spLocks noChangeArrowheads="1"/>
          </p:cNvSpPr>
          <p:nvPr/>
        </p:nvSpPr>
        <p:spPr bwMode="auto">
          <a:xfrm>
            <a:off x="2917825" y="3154363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260103" name="Rectangle 7"/>
          <p:cNvSpPr>
            <a:spLocks noChangeArrowheads="1"/>
          </p:cNvSpPr>
          <p:nvPr/>
        </p:nvSpPr>
        <p:spPr bwMode="auto">
          <a:xfrm>
            <a:off x="5148263" y="3154363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260104" name="Rectangle 8"/>
          <p:cNvSpPr>
            <a:spLocks noChangeArrowheads="1"/>
          </p:cNvSpPr>
          <p:nvPr/>
        </p:nvSpPr>
        <p:spPr bwMode="auto">
          <a:xfrm>
            <a:off x="7164388" y="3154363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260105" name="Rectangle 9"/>
          <p:cNvSpPr>
            <a:spLocks noChangeArrowheads="1"/>
          </p:cNvSpPr>
          <p:nvPr/>
        </p:nvSpPr>
        <p:spPr bwMode="auto">
          <a:xfrm>
            <a:off x="900113" y="3154363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260106" name="Rectangle 10"/>
          <p:cNvSpPr>
            <a:spLocks noChangeArrowheads="1"/>
          </p:cNvSpPr>
          <p:nvPr/>
        </p:nvSpPr>
        <p:spPr bwMode="auto">
          <a:xfrm>
            <a:off x="323850" y="4165600"/>
            <a:ext cx="1295400" cy="1168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800" b="1" i="1">
              <a:solidFill>
                <a:srgbClr val="FF0000"/>
              </a:solidFill>
              <a:latin typeface="Arbat-Bold" pitchFamily="2" charset="0"/>
            </a:endParaRPr>
          </a:p>
        </p:txBody>
      </p:sp>
      <p:sp>
        <p:nvSpPr>
          <p:cNvPr id="260107" name="Rectangle 11"/>
          <p:cNvSpPr>
            <a:spLocks noChangeArrowheads="1"/>
          </p:cNvSpPr>
          <p:nvPr/>
        </p:nvSpPr>
        <p:spPr bwMode="auto">
          <a:xfrm>
            <a:off x="2195513" y="4165600"/>
            <a:ext cx="2032000" cy="1168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5(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x-8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)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=3x</a:t>
            </a:r>
            <a:endParaRPr lang="ru-RU" sz="28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60108" name="Rectangle 12"/>
          <p:cNvSpPr>
            <a:spLocks noChangeArrowheads="1"/>
          </p:cNvSpPr>
          <p:nvPr/>
        </p:nvSpPr>
        <p:spPr bwMode="auto">
          <a:xfrm>
            <a:off x="4787900" y="4165600"/>
            <a:ext cx="1289050" cy="1168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8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60109" name="Rectangle 13"/>
          <p:cNvSpPr>
            <a:spLocks noChangeArrowheads="1"/>
          </p:cNvSpPr>
          <p:nvPr/>
        </p:nvSpPr>
        <p:spPr bwMode="auto">
          <a:xfrm>
            <a:off x="6804025" y="4165600"/>
            <a:ext cx="2012950" cy="1168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5x=3(x+8)</a:t>
            </a:r>
            <a:endParaRPr lang="ru-RU">
              <a:latin typeface="Arial" charset="0"/>
            </a:endParaRPr>
          </a:p>
        </p:txBody>
      </p:sp>
      <p:sp>
        <p:nvSpPr>
          <p:cNvPr id="260110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13763" y="5988050"/>
            <a:ext cx="450850" cy="523875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0111" name="Rectangle 15"/>
          <p:cNvSpPr>
            <a:spLocks noGrp="1" noChangeArrowheads="1"/>
          </p:cNvSpPr>
          <p:nvPr>
            <p:ph type="title"/>
          </p:nvPr>
        </p:nvSpPr>
        <p:spPr>
          <a:xfrm>
            <a:off x="306388" y="836613"/>
            <a:ext cx="8945562" cy="1728787"/>
          </a:xfrm>
          <a:noFill/>
          <a:ln/>
        </p:spPr>
        <p:txBody>
          <a:bodyPr/>
          <a:lstStyle/>
          <a:p>
            <a:pPr algn="l"/>
            <a:r>
              <a:rPr lang="ru-RU" sz="2400" dirty="0">
                <a:solidFill>
                  <a:srgbClr val="FF0000"/>
                </a:solidFill>
                <a:latin typeface="Georgia" pitchFamily="18" charset="0"/>
              </a:rPr>
              <a:t>8</a:t>
            </a:r>
            <a:r>
              <a:rPr lang="en-US" sz="2400" dirty="0" smtClean="0">
                <a:solidFill>
                  <a:srgbClr val="FF0000"/>
                </a:solidFill>
                <a:latin typeface="Georgia" pitchFamily="18" charset="0"/>
              </a:rPr>
              <a:t>.</a:t>
            </a:r>
            <a:r>
              <a:rPr lang="ru-RU" sz="2400" dirty="0" smtClean="0">
                <a:solidFill>
                  <a:srgbClr val="FF0000"/>
                </a:solidFill>
                <a:latin typeface="Georgia" pitchFamily="18" charset="0"/>
              </a:rPr>
              <a:t>4.</a:t>
            </a: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От турбазы до станции турист проехал на велосипеде за 5 часов. На мопеде это расстояние он смог проехать за 3 часа. Известно, что на мопеде он едет со скоростью на 8 км/ч большей, чем на велосипеде. Какое расстояние ( в км)</a:t>
            </a:r>
            <a:br>
              <a:rPr lang="ru-RU" sz="2400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до станции? Выберите уравнение соответствующее условию задачи, если буквой </a:t>
            </a:r>
            <a:r>
              <a:rPr lang="en-US" sz="2400" dirty="0">
                <a:solidFill>
                  <a:schemeClr val="tx1"/>
                </a:solidFill>
                <a:latin typeface="Georgia" pitchFamily="18" charset="0"/>
              </a:rPr>
              <a:t>x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 обозначено расстояние ( в км) до станции.</a:t>
            </a:r>
          </a:p>
        </p:txBody>
      </p:sp>
      <p:pic>
        <p:nvPicPr>
          <p:cNvPr id="260112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3994150"/>
            <a:ext cx="1816100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0113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9300" y="3994150"/>
            <a:ext cx="1741488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6" name="Rectangle 6"/>
          <p:cNvSpPr>
            <a:spLocks noChangeArrowheads="1"/>
          </p:cNvSpPr>
          <p:nvPr/>
        </p:nvSpPr>
        <p:spPr bwMode="auto">
          <a:xfrm>
            <a:off x="3384550" y="4125913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261127" name="Rectangle 7"/>
          <p:cNvSpPr>
            <a:spLocks noChangeArrowheads="1"/>
          </p:cNvSpPr>
          <p:nvPr/>
        </p:nvSpPr>
        <p:spPr bwMode="auto">
          <a:xfrm>
            <a:off x="5718175" y="2830513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261128" name="Rectangle 8"/>
          <p:cNvSpPr>
            <a:spLocks noChangeArrowheads="1"/>
          </p:cNvSpPr>
          <p:nvPr/>
        </p:nvSpPr>
        <p:spPr bwMode="auto">
          <a:xfrm>
            <a:off x="7164388" y="3154363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261129" name="Rectangle 9"/>
          <p:cNvSpPr>
            <a:spLocks noChangeArrowheads="1"/>
          </p:cNvSpPr>
          <p:nvPr/>
        </p:nvSpPr>
        <p:spPr bwMode="auto">
          <a:xfrm>
            <a:off x="900113" y="3154363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261130" name="Rectangle 10"/>
          <p:cNvSpPr>
            <a:spLocks noChangeArrowheads="1"/>
          </p:cNvSpPr>
          <p:nvPr/>
        </p:nvSpPr>
        <p:spPr bwMode="auto">
          <a:xfrm>
            <a:off x="306388" y="3857625"/>
            <a:ext cx="3024187" cy="6159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12(4-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x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)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+ 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12(4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+x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)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=8</a:t>
            </a:r>
            <a:endParaRPr lang="ru-RU" sz="24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61131" name="Rectangle 11"/>
          <p:cNvSpPr>
            <a:spLocks noChangeArrowheads="1"/>
          </p:cNvSpPr>
          <p:nvPr/>
        </p:nvSpPr>
        <p:spPr bwMode="auto">
          <a:xfrm>
            <a:off x="900113" y="4781550"/>
            <a:ext cx="3529012" cy="7207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1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8(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(4-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x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)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+ 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(4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+x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)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)=12*2</a:t>
            </a:r>
            <a:endParaRPr lang="ru-RU" sz="28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61132" name="Rectangle 12"/>
          <p:cNvSpPr>
            <a:spLocks noChangeArrowheads="1"/>
          </p:cNvSpPr>
          <p:nvPr/>
        </p:nvSpPr>
        <p:spPr bwMode="auto">
          <a:xfrm>
            <a:off x="3922713" y="3581400"/>
            <a:ext cx="2600325" cy="1117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8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61133" name="Rectangle 13"/>
          <p:cNvSpPr>
            <a:spLocks noChangeArrowheads="1"/>
          </p:cNvSpPr>
          <p:nvPr/>
        </p:nvSpPr>
        <p:spPr bwMode="auto">
          <a:xfrm>
            <a:off x="6592888" y="4165600"/>
            <a:ext cx="2516187" cy="1168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261134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13763" y="5988050"/>
            <a:ext cx="450850" cy="523875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1135" name="Rectangle 15"/>
          <p:cNvSpPr>
            <a:spLocks noGrp="1" noChangeArrowheads="1"/>
          </p:cNvSpPr>
          <p:nvPr>
            <p:ph type="title"/>
          </p:nvPr>
        </p:nvSpPr>
        <p:spPr>
          <a:xfrm>
            <a:off x="306388" y="836613"/>
            <a:ext cx="8945562" cy="1728787"/>
          </a:xfrm>
          <a:noFill/>
          <a:ln/>
        </p:spPr>
        <p:txBody>
          <a:bodyPr/>
          <a:lstStyle/>
          <a:p>
            <a:pPr algn="l"/>
            <a:r>
              <a:rPr lang="ru-RU" sz="2400" dirty="0">
                <a:solidFill>
                  <a:srgbClr val="FF0000"/>
                </a:solidFill>
                <a:latin typeface="Georgia" pitchFamily="18" charset="0"/>
              </a:rPr>
              <a:t>8</a:t>
            </a:r>
            <a:r>
              <a:rPr lang="ru-RU" sz="2400" dirty="0" smtClean="0">
                <a:solidFill>
                  <a:srgbClr val="FF0000"/>
                </a:solidFill>
                <a:latin typeface="Georgia" pitchFamily="18" charset="0"/>
              </a:rPr>
              <a:t>.5</a:t>
            </a:r>
            <a:r>
              <a:rPr lang="en-US" sz="2400" dirty="0" smtClean="0">
                <a:solidFill>
                  <a:srgbClr val="FF0000"/>
                </a:solidFill>
                <a:latin typeface="Georgia" pitchFamily="18" charset="0"/>
              </a:rPr>
              <a:t>.</a:t>
            </a:r>
            <a:r>
              <a:rPr lang="ru-RU" sz="24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Расстояние между двумя причалами по реке равно 12 км. На  путь между двумя причалами и обратно лодка потратила 8 часов. Найдите собственную скорость лодки, если скорость течения реки 4 км/ч. </a:t>
            </a:r>
            <a:br>
              <a:rPr lang="ru-RU" sz="2400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Выберите уравнение соответствующее условию задачи, если буквой </a:t>
            </a:r>
            <a:r>
              <a:rPr lang="en-US" sz="2400" dirty="0">
                <a:solidFill>
                  <a:schemeClr val="tx1"/>
                </a:solidFill>
                <a:latin typeface="Georgia" pitchFamily="18" charset="0"/>
              </a:rPr>
              <a:t>x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 обозначено ( в км/ч) собственную скорость лодки.</a:t>
            </a:r>
          </a:p>
        </p:txBody>
      </p:sp>
      <p:pic>
        <p:nvPicPr>
          <p:cNvPr id="261136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3975" y="3983038"/>
            <a:ext cx="2740025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1137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2713" y="3462338"/>
            <a:ext cx="26003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9138"/>
            <a:ext cx="8229600" cy="836612"/>
          </a:xfrm>
        </p:spPr>
        <p:txBody>
          <a:bodyPr/>
          <a:lstStyle/>
          <a:p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sp>
        <p:nvSpPr>
          <p:cNvPr id="126979" name="WordArt 3"/>
          <p:cNvSpPr>
            <a:spLocks noChangeArrowheads="1" noChangeShapeType="1" noTextEdit="1"/>
          </p:cNvSpPr>
          <p:nvPr/>
        </p:nvSpPr>
        <p:spPr bwMode="auto">
          <a:xfrm rot="1176852">
            <a:off x="1974888" y="1732617"/>
            <a:ext cx="5609964" cy="1116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Задача 9</a:t>
            </a:r>
          </a:p>
        </p:txBody>
      </p:sp>
      <p:pic>
        <p:nvPicPr>
          <p:cNvPr id="126981" name="Picture 5" descr="rab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93566">
            <a:off x="1585175" y="3091497"/>
            <a:ext cx="2817742" cy="2817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41438"/>
          </a:xfrm>
          <a:gradFill rotWithShape="1">
            <a:gsLst>
              <a:gs pos="0">
                <a:srgbClr val="CC99FF">
                  <a:alpha val="46001"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l"/>
            <a:r>
              <a:rPr lang="ru-RU" sz="2800" dirty="0">
                <a:solidFill>
                  <a:srgbClr val="FF0000"/>
                </a:solidFill>
                <a:latin typeface="Georgia" pitchFamily="18" charset="0"/>
              </a:rPr>
              <a:t>9</a:t>
            </a:r>
            <a: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  <a:t>.</a:t>
            </a:r>
            <a:r>
              <a:rPr lang="en-US" sz="2800" dirty="0">
                <a:solidFill>
                  <a:srgbClr val="FF0000"/>
                </a:solidFill>
                <a:latin typeface="Georgia" pitchFamily="18" charset="0"/>
              </a:rPr>
              <a:t>1.</a:t>
            </a:r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 Прямая </a:t>
            </a:r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y=2x-3 </a:t>
            </a:r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пересекает параболу </a:t>
            </a:r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 </a:t>
            </a:r>
            <a:br>
              <a:rPr lang="en-US" sz="2800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y=x</a:t>
            </a:r>
            <a:r>
              <a:rPr lang="en-US" sz="2800" baseline="30000" dirty="0">
                <a:solidFill>
                  <a:schemeClr val="tx1"/>
                </a:solidFill>
                <a:latin typeface="Georgia" pitchFamily="18" charset="0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-x-7</a:t>
            </a:r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 в двух точках.</a:t>
            </a:r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 Вычислите координаты точки </a:t>
            </a:r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B</a:t>
            </a:r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12800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69275" y="6249988"/>
            <a:ext cx="457200" cy="455612"/>
          </a:xfrm>
          <a:prstGeom prst="actionButtonForwardNex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8004" name="Group 4"/>
          <p:cNvGrpSpPr>
            <a:grpSpLocks/>
          </p:cNvGrpSpPr>
          <p:nvPr/>
        </p:nvGrpSpPr>
        <p:grpSpPr bwMode="auto">
          <a:xfrm>
            <a:off x="1258888" y="1700213"/>
            <a:ext cx="4991100" cy="5078412"/>
            <a:chOff x="2412" y="464"/>
            <a:chExt cx="3144" cy="3199"/>
          </a:xfrm>
        </p:grpSpPr>
        <p:sp>
          <p:nvSpPr>
            <p:cNvPr id="128005" name="Freeform 5"/>
            <p:cNvSpPr>
              <a:spLocks/>
            </p:cNvSpPr>
            <p:nvPr/>
          </p:nvSpPr>
          <p:spPr bwMode="auto">
            <a:xfrm>
              <a:off x="2424" y="472"/>
              <a:ext cx="2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172"/>
                </a:cxn>
              </a:cxnLst>
              <a:rect l="0" t="0" r="r" b="b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06" name="Freeform 6"/>
            <p:cNvSpPr>
              <a:spLocks/>
            </p:cNvSpPr>
            <p:nvPr/>
          </p:nvSpPr>
          <p:spPr bwMode="auto">
            <a:xfrm>
              <a:off x="2472" y="1706"/>
              <a:ext cx="306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60" y="2"/>
                </a:cxn>
              </a:cxnLst>
              <a:rect l="0" t="0" r="r" b="b"/>
              <a:pathLst>
                <a:path w="3060" h="2">
                  <a:moveTo>
                    <a:pt x="0" y="0"/>
                  </a:moveTo>
                  <a:lnTo>
                    <a:pt x="3060" y="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07" name="Freeform 7"/>
            <p:cNvSpPr>
              <a:spLocks/>
            </p:cNvSpPr>
            <p:nvPr/>
          </p:nvSpPr>
          <p:spPr bwMode="auto">
            <a:xfrm>
              <a:off x="2436" y="3468"/>
              <a:ext cx="30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88" y="0"/>
                </a:cxn>
              </a:cxnLst>
              <a:rect l="0" t="0" r="r" b="b"/>
              <a:pathLst>
                <a:path w="3088" h="1">
                  <a:moveTo>
                    <a:pt x="0" y="0"/>
                  </a:moveTo>
                  <a:lnTo>
                    <a:pt x="308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08" name="Freeform 8"/>
            <p:cNvSpPr>
              <a:spLocks/>
            </p:cNvSpPr>
            <p:nvPr/>
          </p:nvSpPr>
          <p:spPr bwMode="auto">
            <a:xfrm>
              <a:off x="2426" y="3292"/>
              <a:ext cx="3094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94" y="0"/>
                </a:cxn>
              </a:cxnLst>
              <a:rect l="0" t="0" r="r" b="b"/>
              <a:pathLst>
                <a:path w="3094" h="2">
                  <a:moveTo>
                    <a:pt x="0" y="2"/>
                  </a:moveTo>
                  <a:lnTo>
                    <a:pt x="309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09" name="Line 9"/>
            <p:cNvSpPr>
              <a:spLocks noChangeShapeType="1"/>
            </p:cNvSpPr>
            <p:nvPr/>
          </p:nvSpPr>
          <p:spPr bwMode="auto">
            <a:xfrm>
              <a:off x="2426" y="3113"/>
              <a:ext cx="313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10" name="Freeform 10"/>
            <p:cNvSpPr>
              <a:spLocks/>
            </p:cNvSpPr>
            <p:nvPr/>
          </p:nvSpPr>
          <p:spPr bwMode="auto">
            <a:xfrm>
              <a:off x="2428" y="2940"/>
              <a:ext cx="309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96" y="0"/>
                </a:cxn>
              </a:cxnLst>
              <a:rect l="0" t="0" r="r" b="b"/>
              <a:pathLst>
                <a:path w="3096" h="1">
                  <a:moveTo>
                    <a:pt x="0" y="0"/>
                  </a:moveTo>
                  <a:lnTo>
                    <a:pt x="309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11" name="Freeform 11"/>
            <p:cNvSpPr>
              <a:spLocks/>
            </p:cNvSpPr>
            <p:nvPr/>
          </p:nvSpPr>
          <p:spPr bwMode="auto">
            <a:xfrm>
              <a:off x="2424" y="2764"/>
              <a:ext cx="30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92" y="0"/>
                </a:cxn>
              </a:cxnLst>
              <a:rect l="0" t="0" r="r" b="b"/>
              <a:pathLst>
                <a:path w="3092" h="1">
                  <a:moveTo>
                    <a:pt x="0" y="0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12" name="Freeform 12"/>
            <p:cNvSpPr>
              <a:spLocks/>
            </p:cNvSpPr>
            <p:nvPr/>
          </p:nvSpPr>
          <p:spPr bwMode="auto">
            <a:xfrm>
              <a:off x="2420" y="2584"/>
              <a:ext cx="310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00" y="0"/>
                </a:cxn>
              </a:cxnLst>
              <a:rect l="0" t="0" r="r" b="b"/>
              <a:pathLst>
                <a:path w="3100" h="4">
                  <a:moveTo>
                    <a:pt x="0" y="4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13" name="Freeform 13"/>
            <p:cNvSpPr>
              <a:spLocks/>
            </p:cNvSpPr>
            <p:nvPr/>
          </p:nvSpPr>
          <p:spPr bwMode="auto">
            <a:xfrm>
              <a:off x="2420" y="2408"/>
              <a:ext cx="3108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8" y="0"/>
                </a:cxn>
              </a:cxnLst>
              <a:rect l="0" t="0" r="r" b="b"/>
              <a:pathLst>
                <a:path w="3108" h="8">
                  <a:moveTo>
                    <a:pt x="0" y="8"/>
                  </a:moveTo>
                  <a:lnTo>
                    <a:pt x="310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14" name="Freeform 14"/>
            <p:cNvSpPr>
              <a:spLocks/>
            </p:cNvSpPr>
            <p:nvPr/>
          </p:nvSpPr>
          <p:spPr bwMode="auto">
            <a:xfrm>
              <a:off x="2412" y="2232"/>
              <a:ext cx="3116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6" y="4"/>
                </a:cxn>
              </a:cxnLst>
              <a:rect l="0" t="0" r="r" b="b"/>
              <a:pathLst>
                <a:path w="3116" h="4">
                  <a:moveTo>
                    <a:pt x="0" y="0"/>
                  </a:moveTo>
                  <a:lnTo>
                    <a:pt x="3116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15" name="Freeform 15"/>
            <p:cNvSpPr>
              <a:spLocks/>
            </p:cNvSpPr>
            <p:nvPr/>
          </p:nvSpPr>
          <p:spPr bwMode="auto">
            <a:xfrm>
              <a:off x="2472" y="1884"/>
              <a:ext cx="305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052" y="0"/>
                </a:cxn>
              </a:cxnLst>
              <a:rect l="0" t="0" r="r" b="b"/>
              <a:pathLst>
                <a:path w="3052" h="4">
                  <a:moveTo>
                    <a:pt x="0" y="4"/>
                  </a:moveTo>
                  <a:lnTo>
                    <a:pt x="305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16" name="Freeform 16"/>
            <p:cNvSpPr>
              <a:spLocks/>
            </p:cNvSpPr>
            <p:nvPr/>
          </p:nvSpPr>
          <p:spPr bwMode="auto">
            <a:xfrm>
              <a:off x="2428" y="1532"/>
              <a:ext cx="310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0" y="0"/>
                </a:cxn>
              </a:cxnLst>
              <a:rect l="0" t="0" r="r" b="b"/>
              <a:pathLst>
                <a:path w="3100" h="1">
                  <a:moveTo>
                    <a:pt x="0" y="0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17" name="Freeform 17"/>
            <p:cNvSpPr>
              <a:spLocks/>
            </p:cNvSpPr>
            <p:nvPr/>
          </p:nvSpPr>
          <p:spPr bwMode="auto">
            <a:xfrm>
              <a:off x="2416" y="1356"/>
              <a:ext cx="31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18" name="Freeform 18"/>
            <p:cNvSpPr>
              <a:spLocks/>
            </p:cNvSpPr>
            <p:nvPr/>
          </p:nvSpPr>
          <p:spPr bwMode="auto">
            <a:xfrm>
              <a:off x="2420" y="1180"/>
              <a:ext cx="310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8" y="4"/>
                </a:cxn>
              </a:cxnLst>
              <a:rect l="0" t="0" r="r" b="b"/>
              <a:pathLst>
                <a:path w="3108" h="4">
                  <a:moveTo>
                    <a:pt x="0" y="0"/>
                  </a:moveTo>
                  <a:lnTo>
                    <a:pt x="3108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19" name="Freeform 19"/>
            <p:cNvSpPr>
              <a:spLocks/>
            </p:cNvSpPr>
            <p:nvPr/>
          </p:nvSpPr>
          <p:spPr bwMode="auto">
            <a:xfrm>
              <a:off x="2416" y="1008"/>
              <a:ext cx="31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20" name="Freeform 20"/>
            <p:cNvSpPr>
              <a:spLocks/>
            </p:cNvSpPr>
            <p:nvPr/>
          </p:nvSpPr>
          <p:spPr bwMode="auto">
            <a:xfrm>
              <a:off x="2424" y="832"/>
              <a:ext cx="3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4" y="0"/>
                </a:cxn>
              </a:cxnLst>
              <a:rect l="0" t="0" r="r" b="b"/>
              <a:pathLst>
                <a:path w="3104" h="1">
                  <a:moveTo>
                    <a:pt x="0" y="0"/>
                  </a:moveTo>
                  <a:lnTo>
                    <a:pt x="310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21" name="Freeform 21"/>
            <p:cNvSpPr>
              <a:spLocks/>
            </p:cNvSpPr>
            <p:nvPr/>
          </p:nvSpPr>
          <p:spPr bwMode="auto">
            <a:xfrm>
              <a:off x="2432" y="656"/>
              <a:ext cx="309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092" y="0"/>
                </a:cxn>
              </a:cxnLst>
              <a:rect l="0" t="0" r="r" b="b"/>
              <a:pathLst>
                <a:path w="3092" h="8">
                  <a:moveTo>
                    <a:pt x="0" y="8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22" name="Freeform 22"/>
            <p:cNvSpPr>
              <a:spLocks/>
            </p:cNvSpPr>
            <p:nvPr/>
          </p:nvSpPr>
          <p:spPr bwMode="auto">
            <a:xfrm>
              <a:off x="2440" y="472"/>
              <a:ext cx="308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88" y="12"/>
                </a:cxn>
              </a:cxnLst>
              <a:rect l="0" t="0" r="r" b="b"/>
              <a:pathLst>
                <a:path w="3088" h="12">
                  <a:moveTo>
                    <a:pt x="0" y="0"/>
                  </a:moveTo>
                  <a:lnTo>
                    <a:pt x="3088" y="1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23" name="Freeform 23"/>
            <p:cNvSpPr>
              <a:spLocks/>
            </p:cNvSpPr>
            <p:nvPr/>
          </p:nvSpPr>
          <p:spPr bwMode="auto">
            <a:xfrm>
              <a:off x="2416" y="3644"/>
              <a:ext cx="31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6" y="0"/>
                </a:cxn>
              </a:cxnLst>
              <a:rect l="0" t="0" r="r" b="b"/>
              <a:pathLst>
                <a:path w="3116" h="1">
                  <a:moveTo>
                    <a:pt x="0" y="0"/>
                  </a:moveTo>
                  <a:lnTo>
                    <a:pt x="311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24" name="Freeform 24"/>
            <p:cNvSpPr>
              <a:spLocks/>
            </p:cNvSpPr>
            <p:nvPr/>
          </p:nvSpPr>
          <p:spPr bwMode="auto">
            <a:xfrm>
              <a:off x="5528" y="488"/>
              <a:ext cx="1" cy="3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36"/>
                </a:cxn>
              </a:cxnLst>
              <a:rect l="0" t="0" r="r" b="b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25" name="Freeform 25"/>
            <p:cNvSpPr>
              <a:spLocks/>
            </p:cNvSpPr>
            <p:nvPr/>
          </p:nvSpPr>
          <p:spPr bwMode="auto">
            <a:xfrm>
              <a:off x="5332" y="480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26" name="Freeform 26"/>
            <p:cNvSpPr>
              <a:spLocks/>
            </p:cNvSpPr>
            <p:nvPr/>
          </p:nvSpPr>
          <p:spPr bwMode="auto">
            <a:xfrm>
              <a:off x="5136" y="480"/>
              <a:ext cx="4" cy="316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8"/>
                </a:cxn>
              </a:cxnLst>
              <a:rect l="0" t="0" r="r" b="b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27" name="Freeform 27"/>
            <p:cNvSpPr>
              <a:spLocks/>
            </p:cNvSpPr>
            <p:nvPr/>
          </p:nvSpPr>
          <p:spPr bwMode="auto">
            <a:xfrm>
              <a:off x="4944" y="480"/>
              <a:ext cx="1" cy="3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0"/>
                </a:cxn>
              </a:cxnLst>
              <a:rect l="0" t="0" r="r" b="b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28" name="Freeform 28"/>
            <p:cNvSpPr>
              <a:spLocks/>
            </p:cNvSpPr>
            <p:nvPr/>
          </p:nvSpPr>
          <p:spPr bwMode="auto">
            <a:xfrm>
              <a:off x="4748" y="476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29" name="Freeform 29"/>
            <p:cNvSpPr>
              <a:spLocks/>
            </p:cNvSpPr>
            <p:nvPr/>
          </p:nvSpPr>
          <p:spPr bwMode="auto">
            <a:xfrm>
              <a:off x="4544" y="472"/>
              <a:ext cx="14" cy="31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91"/>
                </a:cxn>
              </a:cxnLst>
              <a:rect l="0" t="0" r="r" b="b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30" name="Freeform 30"/>
            <p:cNvSpPr>
              <a:spLocks/>
            </p:cNvSpPr>
            <p:nvPr/>
          </p:nvSpPr>
          <p:spPr bwMode="auto">
            <a:xfrm>
              <a:off x="4360" y="488"/>
              <a:ext cx="4" cy="31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0"/>
                </a:cxn>
              </a:cxnLst>
              <a:rect l="0" t="0" r="r" b="b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31" name="Freeform 31"/>
            <p:cNvSpPr>
              <a:spLocks/>
            </p:cNvSpPr>
            <p:nvPr/>
          </p:nvSpPr>
          <p:spPr bwMode="auto">
            <a:xfrm>
              <a:off x="4168" y="488"/>
              <a:ext cx="1" cy="3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2"/>
                </a:cxn>
              </a:cxnLst>
              <a:rect l="0" t="0" r="r" b="b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32" name="Freeform 32"/>
            <p:cNvSpPr>
              <a:spLocks/>
            </p:cNvSpPr>
            <p:nvPr/>
          </p:nvSpPr>
          <p:spPr bwMode="auto">
            <a:xfrm>
              <a:off x="3776" y="464"/>
              <a:ext cx="11" cy="31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3199"/>
                </a:cxn>
              </a:cxnLst>
              <a:rect l="0" t="0" r="r" b="b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33" name="Freeform 33"/>
            <p:cNvSpPr>
              <a:spLocks/>
            </p:cNvSpPr>
            <p:nvPr/>
          </p:nvSpPr>
          <p:spPr bwMode="auto">
            <a:xfrm>
              <a:off x="3584" y="480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34" name="Freeform 34"/>
            <p:cNvSpPr>
              <a:spLocks/>
            </p:cNvSpPr>
            <p:nvPr/>
          </p:nvSpPr>
          <p:spPr bwMode="auto">
            <a:xfrm>
              <a:off x="3392" y="484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35" name="Freeform 35"/>
            <p:cNvSpPr>
              <a:spLocks/>
            </p:cNvSpPr>
            <p:nvPr/>
          </p:nvSpPr>
          <p:spPr bwMode="auto">
            <a:xfrm>
              <a:off x="3192" y="480"/>
              <a:ext cx="8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164"/>
                </a:cxn>
              </a:cxnLst>
              <a:rect l="0" t="0" r="r" b="b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36" name="Freeform 36"/>
            <p:cNvSpPr>
              <a:spLocks/>
            </p:cNvSpPr>
            <p:nvPr/>
          </p:nvSpPr>
          <p:spPr bwMode="auto">
            <a:xfrm>
              <a:off x="3004" y="480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37" name="Freeform 37"/>
            <p:cNvSpPr>
              <a:spLocks/>
            </p:cNvSpPr>
            <p:nvPr/>
          </p:nvSpPr>
          <p:spPr bwMode="auto">
            <a:xfrm>
              <a:off x="2812" y="480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8038" name="Freeform 38"/>
            <p:cNvSpPr>
              <a:spLocks/>
            </p:cNvSpPr>
            <p:nvPr/>
          </p:nvSpPr>
          <p:spPr bwMode="auto">
            <a:xfrm>
              <a:off x="2616" y="480"/>
              <a:ext cx="1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4"/>
                </a:cxn>
              </a:cxnLst>
              <a:rect l="0" t="0" r="r" b="b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8039" name="Line 39"/>
          <p:cNvSpPr>
            <a:spLocks noChangeShapeType="1"/>
          </p:cNvSpPr>
          <p:nvPr/>
        </p:nvSpPr>
        <p:spPr bwMode="auto">
          <a:xfrm>
            <a:off x="1331913" y="4219575"/>
            <a:ext cx="48974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8040" name="Line 40"/>
          <p:cNvSpPr>
            <a:spLocks noChangeShapeType="1"/>
          </p:cNvSpPr>
          <p:nvPr/>
        </p:nvSpPr>
        <p:spPr bwMode="auto">
          <a:xfrm flipV="1">
            <a:off x="3708400" y="1700213"/>
            <a:ext cx="0" cy="5040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8041" name="Freeform 41"/>
          <p:cNvSpPr>
            <a:spLocks/>
          </p:cNvSpPr>
          <p:nvPr/>
        </p:nvSpPr>
        <p:spPr bwMode="auto">
          <a:xfrm>
            <a:off x="2833688" y="2662238"/>
            <a:ext cx="2211387" cy="391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8" y="922"/>
              </a:cxn>
              <a:cxn ang="0">
                <a:pos x="648" y="1618"/>
              </a:cxn>
              <a:cxn ang="0">
                <a:pos x="1008" y="936"/>
              </a:cxn>
              <a:cxn ang="0">
                <a:pos x="1240" y="32"/>
              </a:cxn>
            </a:cxnLst>
            <a:rect l="0" t="0" r="r" b="b"/>
            <a:pathLst>
              <a:path w="1240" h="1620">
                <a:moveTo>
                  <a:pt x="0" y="0"/>
                </a:moveTo>
                <a:cubicBezTo>
                  <a:pt x="43" y="154"/>
                  <a:pt x="140" y="652"/>
                  <a:pt x="248" y="922"/>
                </a:cubicBezTo>
                <a:cubicBezTo>
                  <a:pt x="356" y="1192"/>
                  <a:pt x="521" y="1616"/>
                  <a:pt x="648" y="1618"/>
                </a:cubicBezTo>
                <a:cubicBezTo>
                  <a:pt x="775" y="1620"/>
                  <a:pt x="909" y="1200"/>
                  <a:pt x="1008" y="936"/>
                </a:cubicBezTo>
                <a:cubicBezTo>
                  <a:pt x="1107" y="672"/>
                  <a:pt x="1192" y="220"/>
                  <a:pt x="1240" y="32"/>
                </a:cubicBezTo>
              </a:path>
            </a:pathLst>
          </a:custGeom>
          <a:noFill/>
          <a:ln w="28575" cap="flat" cmpd="sng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8042" name="Line 42"/>
          <p:cNvSpPr>
            <a:spLocks noChangeShapeType="1"/>
          </p:cNvSpPr>
          <p:nvPr/>
        </p:nvSpPr>
        <p:spPr bwMode="auto">
          <a:xfrm flipV="1">
            <a:off x="3119438" y="2708275"/>
            <a:ext cx="2084387" cy="337502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8043" name="Oval 43"/>
          <p:cNvSpPr>
            <a:spLocks noChangeArrowheads="1"/>
          </p:cNvSpPr>
          <p:nvPr/>
        </p:nvSpPr>
        <p:spPr bwMode="auto">
          <a:xfrm>
            <a:off x="4859338" y="2997200"/>
            <a:ext cx="176212" cy="1762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44" name="Oval 44"/>
          <p:cNvSpPr>
            <a:spLocks noChangeArrowheads="1"/>
          </p:cNvSpPr>
          <p:nvPr/>
        </p:nvSpPr>
        <p:spPr bwMode="auto">
          <a:xfrm>
            <a:off x="3352800" y="5495925"/>
            <a:ext cx="176213" cy="1762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45" name="Text Box 45"/>
          <p:cNvSpPr txBox="1">
            <a:spLocks noChangeArrowheads="1"/>
          </p:cNvSpPr>
          <p:nvPr/>
        </p:nvSpPr>
        <p:spPr bwMode="auto">
          <a:xfrm>
            <a:off x="5045075" y="3062288"/>
            <a:ext cx="63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  <a:latin typeface="Arbat-Bold" pitchFamily="2" charset="0"/>
              </a:rPr>
              <a:t>А</a:t>
            </a:r>
          </a:p>
        </p:txBody>
      </p:sp>
      <p:sp>
        <p:nvSpPr>
          <p:cNvPr id="128046" name="Text Box 46"/>
          <p:cNvSpPr txBox="1">
            <a:spLocks noChangeArrowheads="1"/>
          </p:cNvSpPr>
          <p:nvPr/>
        </p:nvSpPr>
        <p:spPr bwMode="auto">
          <a:xfrm>
            <a:off x="2689225" y="5065713"/>
            <a:ext cx="63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  <a:latin typeface="Arbat-Bold" pitchFamily="2" charset="0"/>
              </a:rPr>
              <a:t>В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002786" cy="1700213"/>
          </a:xfrm>
          <a:gradFill rotWithShape="1">
            <a:gsLst>
              <a:gs pos="0">
                <a:srgbClr val="CC99FF">
                  <a:alpha val="46001"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l"/>
            <a:r>
              <a:rPr lang="ru-RU" sz="2800" dirty="0">
                <a:solidFill>
                  <a:srgbClr val="FF0000"/>
                </a:solidFill>
                <a:latin typeface="Georgia" pitchFamily="18" charset="0"/>
              </a:rPr>
              <a:t>9</a:t>
            </a:r>
            <a: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  <a:t>.</a:t>
            </a:r>
            <a:r>
              <a:rPr lang="en-US" sz="2800" dirty="0">
                <a:solidFill>
                  <a:srgbClr val="FF0000"/>
                </a:solidFill>
                <a:latin typeface="Georgia" pitchFamily="18" charset="0"/>
              </a:rPr>
              <a:t>2.</a:t>
            </a:r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 Прямая </a:t>
            </a:r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y=3x+2 </a:t>
            </a:r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пересекает параболу </a:t>
            </a:r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 </a:t>
            </a:r>
            <a:br>
              <a:rPr lang="en-US" sz="2800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y=x</a:t>
            </a:r>
            <a:r>
              <a:rPr lang="en-US" sz="2800" baseline="30000" dirty="0">
                <a:solidFill>
                  <a:schemeClr val="tx1"/>
                </a:solidFill>
                <a:latin typeface="Georgia" pitchFamily="18" charset="0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+2x</a:t>
            </a:r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 в двух точках.</a:t>
            </a:r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 Вычислите координаты точки </a:t>
            </a:r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B</a:t>
            </a:r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129027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69275" y="6249988"/>
            <a:ext cx="457200" cy="455612"/>
          </a:xfrm>
          <a:prstGeom prst="actionButtonForwardNex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9028" name="Group 4"/>
          <p:cNvGrpSpPr>
            <a:grpSpLocks/>
          </p:cNvGrpSpPr>
          <p:nvPr/>
        </p:nvGrpSpPr>
        <p:grpSpPr bwMode="auto">
          <a:xfrm>
            <a:off x="1258888" y="1700213"/>
            <a:ext cx="4991100" cy="5078412"/>
            <a:chOff x="2412" y="464"/>
            <a:chExt cx="3144" cy="3199"/>
          </a:xfrm>
        </p:grpSpPr>
        <p:sp>
          <p:nvSpPr>
            <p:cNvPr id="129029" name="Freeform 5"/>
            <p:cNvSpPr>
              <a:spLocks/>
            </p:cNvSpPr>
            <p:nvPr/>
          </p:nvSpPr>
          <p:spPr bwMode="auto">
            <a:xfrm>
              <a:off x="2424" y="472"/>
              <a:ext cx="2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172"/>
                </a:cxn>
              </a:cxnLst>
              <a:rect l="0" t="0" r="r" b="b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30" name="Freeform 6"/>
            <p:cNvSpPr>
              <a:spLocks/>
            </p:cNvSpPr>
            <p:nvPr/>
          </p:nvSpPr>
          <p:spPr bwMode="auto">
            <a:xfrm>
              <a:off x="2472" y="1706"/>
              <a:ext cx="306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60" y="2"/>
                </a:cxn>
              </a:cxnLst>
              <a:rect l="0" t="0" r="r" b="b"/>
              <a:pathLst>
                <a:path w="3060" h="2">
                  <a:moveTo>
                    <a:pt x="0" y="0"/>
                  </a:moveTo>
                  <a:lnTo>
                    <a:pt x="3060" y="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31" name="Freeform 7"/>
            <p:cNvSpPr>
              <a:spLocks/>
            </p:cNvSpPr>
            <p:nvPr/>
          </p:nvSpPr>
          <p:spPr bwMode="auto">
            <a:xfrm>
              <a:off x="2436" y="3468"/>
              <a:ext cx="30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88" y="0"/>
                </a:cxn>
              </a:cxnLst>
              <a:rect l="0" t="0" r="r" b="b"/>
              <a:pathLst>
                <a:path w="3088" h="1">
                  <a:moveTo>
                    <a:pt x="0" y="0"/>
                  </a:moveTo>
                  <a:lnTo>
                    <a:pt x="308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32" name="Freeform 8"/>
            <p:cNvSpPr>
              <a:spLocks/>
            </p:cNvSpPr>
            <p:nvPr/>
          </p:nvSpPr>
          <p:spPr bwMode="auto">
            <a:xfrm>
              <a:off x="2426" y="3292"/>
              <a:ext cx="3094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94" y="0"/>
                </a:cxn>
              </a:cxnLst>
              <a:rect l="0" t="0" r="r" b="b"/>
              <a:pathLst>
                <a:path w="3094" h="2">
                  <a:moveTo>
                    <a:pt x="0" y="2"/>
                  </a:moveTo>
                  <a:lnTo>
                    <a:pt x="309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33" name="Line 9"/>
            <p:cNvSpPr>
              <a:spLocks noChangeShapeType="1"/>
            </p:cNvSpPr>
            <p:nvPr/>
          </p:nvSpPr>
          <p:spPr bwMode="auto">
            <a:xfrm>
              <a:off x="2426" y="3113"/>
              <a:ext cx="313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34" name="Freeform 10"/>
            <p:cNvSpPr>
              <a:spLocks/>
            </p:cNvSpPr>
            <p:nvPr/>
          </p:nvSpPr>
          <p:spPr bwMode="auto">
            <a:xfrm>
              <a:off x="2428" y="2940"/>
              <a:ext cx="309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96" y="0"/>
                </a:cxn>
              </a:cxnLst>
              <a:rect l="0" t="0" r="r" b="b"/>
              <a:pathLst>
                <a:path w="3096" h="1">
                  <a:moveTo>
                    <a:pt x="0" y="0"/>
                  </a:moveTo>
                  <a:lnTo>
                    <a:pt x="309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35" name="Freeform 11"/>
            <p:cNvSpPr>
              <a:spLocks/>
            </p:cNvSpPr>
            <p:nvPr/>
          </p:nvSpPr>
          <p:spPr bwMode="auto">
            <a:xfrm>
              <a:off x="2424" y="2764"/>
              <a:ext cx="30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92" y="0"/>
                </a:cxn>
              </a:cxnLst>
              <a:rect l="0" t="0" r="r" b="b"/>
              <a:pathLst>
                <a:path w="3092" h="1">
                  <a:moveTo>
                    <a:pt x="0" y="0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36" name="Freeform 12"/>
            <p:cNvSpPr>
              <a:spLocks/>
            </p:cNvSpPr>
            <p:nvPr/>
          </p:nvSpPr>
          <p:spPr bwMode="auto">
            <a:xfrm>
              <a:off x="2420" y="2584"/>
              <a:ext cx="310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00" y="0"/>
                </a:cxn>
              </a:cxnLst>
              <a:rect l="0" t="0" r="r" b="b"/>
              <a:pathLst>
                <a:path w="3100" h="4">
                  <a:moveTo>
                    <a:pt x="0" y="4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37" name="Freeform 13"/>
            <p:cNvSpPr>
              <a:spLocks/>
            </p:cNvSpPr>
            <p:nvPr/>
          </p:nvSpPr>
          <p:spPr bwMode="auto">
            <a:xfrm>
              <a:off x="2420" y="2408"/>
              <a:ext cx="3108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8" y="0"/>
                </a:cxn>
              </a:cxnLst>
              <a:rect l="0" t="0" r="r" b="b"/>
              <a:pathLst>
                <a:path w="3108" h="8">
                  <a:moveTo>
                    <a:pt x="0" y="8"/>
                  </a:moveTo>
                  <a:lnTo>
                    <a:pt x="310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38" name="Freeform 14"/>
            <p:cNvSpPr>
              <a:spLocks/>
            </p:cNvSpPr>
            <p:nvPr/>
          </p:nvSpPr>
          <p:spPr bwMode="auto">
            <a:xfrm>
              <a:off x="2412" y="2232"/>
              <a:ext cx="3116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6" y="4"/>
                </a:cxn>
              </a:cxnLst>
              <a:rect l="0" t="0" r="r" b="b"/>
              <a:pathLst>
                <a:path w="3116" h="4">
                  <a:moveTo>
                    <a:pt x="0" y="0"/>
                  </a:moveTo>
                  <a:lnTo>
                    <a:pt x="3116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39" name="Freeform 15"/>
            <p:cNvSpPr>
              <a:spLocks/>
            </p:cNvSpPr>
            <p:nvPr/>
          </p:nvSpPr>
          <p:spPr bwMode="auto">
            <a:xfrm>
              <a:off x="2472" y="1884"/>
              <a:ext cx="305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052" y="0"/>
                </a:cxn>
              </a:cxnLst>
              <a:rect l="0" t="0" r="r" b="b"/>
              <a:pathLst>
                <a:path w="3052" h="4">
                  <a:moveTo>
                    <a:pt x="0" y="4"/>
                  </a:moveTo>
                  <a:lnTo>
                    <a:pt x="305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40" name="Freeform 16"/>
            <p:cNvSpPr>
              <a:spLocks/>
            </p:cNvSpPr>
            <p:nvPr/>
          </p:nvSpPr>
          <p:spPr bwMode="auto">
            <a:xfrm>
              <a:off x="2428" y="1532"/>
              <a:ext cx="310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0" y="0"/>
                </a:cxn>
              </a:cxnLst>
              <a:rect l="0" t="0" r="r" b="b"/>
              <a:pathLst>
                <a:path w="3100" h="1">
                  <a:moveTo>
                    <a:pt x="0" y="0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41" name="Freeform 17"/>
            <p:cNvSpPr>
              <a:spLocks/>
            </p:cNvSpPr>
            <p:nvPr/>
          </p:nvSpPr>
          <p:spPr bwMode="auto">
            <a:xfrm>
              <a:off x="2416" y="1356"/>
              <a:ext cx="31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42" name="Freeform 18"/>
            <p:cNvSpPr>
              <a:spLocks/>
            </p:cNvSpPr>
            <p:nvPr/>
          </p:nvSpPr>
          <p:spPr bwMode="auto">
            <a:xfrm>
              <a:off x="2420" y="1180"/>
              <a:ext cx="310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8" y="4"/>
                </a:cxn>
              </a:cxnLst>
              <a:rect l="0" t="0" r="r" b="b"/>
              <a:pathLst>
                <a:path w="3108" h="4">
                  <a:moveTo>
                    <a:pt x="0" y="0"/>
                  </a:moveTo>
                  <a:lnTo>
                    <a:pt x="3108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43" name="Freeform 19"/>
            <p:cNvSpPr>
              <a:spLocks/>
            </p:cNvSpPr>
            <p:nvPr/>
          </p:nvSpPr>
          <p:spPr bwMode="auto">
            <a:xfrm>
              <a:off x="2416" y="1008"/>
              <a:ext cx="31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44" name="Freeform 20"/>
            <p:cNvSpPr>
              <a:spLocks/>
            </p:cNvSpPr>
            <p:nvPr/>
          </p:nvSpPr>
          <p:spPr bwMode="auto">
            <a:xfrm>
              <a:off x="2424" y="832"/>
              <a:ext cx="3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4" y="0"/>
                </a:cxn>
              </a:cxnLst>
              <a:rect l="0" t="0" r="r" b="b"/>
              <a:pathLst>
                <a:path w="3104" h="1">
                  <a:moveTo>
                    <a:pt x="0" y="0"/>
                  </a:moveTo>
                  <a:lnTo>
                    <a:pt x="310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45" name="Freeform 21"/>
            <p:cNvSpPr>
              <a:spLocks/>
            </p:cNvSpPr>
            <p:nvPr/>
          </p:nvSpPr>
          <p:spPr bwMode="auto">
            <a:xfrm>
              <a:off x="2432" y="656"/>
              <a:ext cx="309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092" y="0"/>
                </a:cxn>
              </a:cxnLst>
              <a:rect l="0" t="0" r="r" b="b"/>
              <a:pathLst>
                <a:path w="3092" h="8">
                  <a:moveTo>
                    <a:pt x="0" y="8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46" name="Freeform 22"/>
            <p:cNvSpPr>
              <a:spLocks/>
            </p:cNvSpPr>
            <p:nvPr/>
          </p:nvSpPr>
          <p:spPr bwMode="auto">
            <a:xfrm>
              <a:off x="2440" y="472"/>
              <a:ext cx="308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88" y="12"/>
                </a:cxn>
              </a:cxnLst>
              <a:rect l="0" t="0" r="r" b="b"/>
              <a:pathLst>
                <a:path w="3088" h="12">
                  <a:moveTo>
                    <a:pt x="0" y="0"/>
                  </a:moveTo>
                  <a:lnTo>
                    <a:pt x="3088" y="1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47" name="Freeform 23"/>
            <p:cNvSpPr>
              <a:spLocks/>
            </p:cNvSpPr>
            <p:nvPr/>
          </p:nvSpPr>
          <p:spPr bwMode="auto">
            <a:xfrm>
              <a:off x="2416" y="3644"/>
              <a:ext cx="31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6" y="0"/>
                </a:cxn>
              </a:cxnLst>
              <a:rect l="0" t="0" r="r" b="b"/>
              <a:pathLst>
                <a:path w="3116" h="1">
                  <a:moveTo>
                    <a:pt x="0" y="0"/>
                  </a:moveTo>
                  <a:lnTo>
                    <a:pt x="311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48" name="Freeform 24"/>
            <p:cNvSpPr>
              <a:spLocks/>
            </p:cNvSpPr>
            <p:nvPr/>
          </p:nvSpPr>
          <p:spPr bwMode="auto">
            <a:xfrm>
              <a:off x="5528" y="488"/>
              <a:ext cx="1" cy="3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36"/>
                </a:cxn>
              </a:cxnLst>
              <a:rect l="0" t="0" r="r" b="b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49" name="Freeform 25"/>
            <p:cNvSpPr>
              <a:spLocks/>
            </p:cNvSpPr>
            <p:nvPr/>
          </p:nvSpPr>
          <p:spPr bwMode="auto">
            <a:xfrm>
              <a:off x="5332" y="480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50" name="Freeform 26"/>
            <p:cNvSpPr>
              <a:spLocks/>
            </p:cNvSpPr>
            <p:nvPr/>
          </p:nvSpPr>
          <p:spPr bwMode="auto">
            <a:xfrm>
              <a:off x="5136" y="480"/>
              <a:ext cx="4" cy="316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8"/>
                </a:cxn>
              </a:cxnLst>
              <a:rect l="0" t="0" r="r" b="b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51" name="Freeform 27"/>
            <p:cNvSpPr>
              <a:spLocks/>
            </p:cNvSpPr>
            <p:nvPr/>
          </p:nvSpPr>
          <p:spPr bwMode="auto">
            <a:xfrm>
              <a:off x="4944" y="480"/>
              <a:ext cx="1" cy="3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0"/>
                </a:cxn>
              </a:cxnLst>
              <a:rect l="0" t="0" r="r" b="b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52" name="Freeform 28"/>
            <p:cNvSpPr>
              <a:spLocks/>
            </p:cNvSpPr>
            <p:nvPr/>
          </p:nvSpPr>
          <p:spPr bwMode="auto">
            <a:xfrm>
              <a:off x="4748" y="476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53" name="Freeform 29"/>
            <p:cNvSpPr>
              <a:spLocks/>
            </p:cNvSpPr>
            <p:nvPr/>
          </p:nvSpPr>
          <p:spPr bwMode="auto">
            <a:xfrm>
              <a:off x="4544" y="472"/>
              <a:ext cx="14" cy="31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91"/>
                </a:cxn>
              </a:cxnLst>
              <a:rect l="0" t="0" r="r" b="b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54" name="Freeform 30"/>
            <p:cNvSpPr>
              <a:spLocks/>
            </p:cNvSpPr>
            <p:nvPr/>
          </p:nvSpPr>
          <p:spPr bwMode="auto">
            <a:xfrm>
              <a:off x="4360" y="488"/>
              <a:ext cx="4" cy="31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0"/>
                </a:cxn>
              </a:cxnLst>
              <a:rect l="0" t="0" r="r" b="b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55" name="Freeform 31"/>
            <p:cNvSpPr>
              <a:spLocks/>
            </p:cNvSpPr>
            <p:nvPr/>
          </p:nvSpPr>
          <p:spPr bwMode="auto">
            <a:xfrm>
              <a:off x="4168" y="488"/>
              <a:ext cx="1" cy="3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2"/>
                </a:cxn>
              </a:cxnLst>
              <a:rect l="0" t="0" r="r" b="b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56" name="Freeform 32"/>
            <p:cNvSpPr>
              <a:spLocks/>
            </p:cNvSpPr>
            <p:nvPr/>
          </p:nvSpPr>
          <p:spPr bwMode="auto">
            <a:xfrm>
              <a:off x="3776" y="464"/>
              <a:ext cx="11" cy="31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3199"/>
                </a:cxn>
              </a:cxnLst>
              <a:rect l="0" t="0" r="r" b="b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57" name="Freeform 33"/>
            <p:cNvSpPr>
              <a:spLocks/>
            </p:cNvSpPr>
            <p:nvPr/>
          </p:nvSpPr>
          <p:spPr bwMode="auto">
            <a:xfrm>
              <a:off x="3584" y="480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58" name="Freeform 34"/>
            <p:cNvSpPr>
              <a:spLocks/>
            </p:cNvSpPr>
            <p:nvPr/>
          </p:nvSpPr>
          <p:spPr bwMode="auto">
            <a:xfrm>
              <a:off x="3392" y="484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59" name="Freeform 35"/>
            <p:cNvSpPr>
              <a:spLocks/>
            </p:cNvSpPr>
            <p:nvPr/>
          </p:nvSpPr>
          <p:spPr bwMode="auto">
            <a:xfrm>
              <a:off x="3192" y="480"/>
              <a:ext cx="8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164"/>
                </a:cxn>
              </a:cxnLst>
              <a:rect l="0" t="0" r="r" b="b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60" name="Freeform 36"/>
            <p:cNvSpPr>
              <a:spLocks/>
            </p:cNvSpPr>
            <p:nvPr/>
          </p:nvSpPr>
          <p:spPr bwMode="auto">
            <a:xfrm>
              <a:off x="3004" y="480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61" name="Freeform 37"/>
            <p:cNvSpPr>
              <a:spLocks/>
            </p:cNvSpPr>
            <p:nvPr/>
          </p:nvSpPr>
          <p:spPr bwMode="auto">
            <a:xfrm>
              <a:off x="2812" y="480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62" name="Freeform 38"/>
            <p:cNvSpPr>
              <a:spLocks/>
            </p:cNvSpPr>
            <p:nvPr/>
          </p:nvSpPr>
          <p:spPr bwMode="auto">
            <a:xfrm>
              <a:off x="2616" y="480"/>
              <a:ext cx="1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4"/>
                </a:cxn>
              </a:cxnLst>
              <a:rect l="0" t="0" r="r" b="b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9063" name="Line 39"/>
          <p:cNvSpPr>
            <a:spLocks noChangeShapeType="1"/>
          </p:cNvSpPr>
          <p:nvPr/>
        </p:nvSpPr>
        <p:spPr bwMode="auto">
          <a:xfrm>
            <a:off x="1331913" y="4219575"/>
            <a:ext cx="48974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9064" name="Line 40"/>
          <p:cNvSpPr>
            <a:spLocks noChangeShapeType="1"/>
          </p:cNvSpPr>
          <p:nvPr/>
        </p:nvSpPr>
        <p:spPr bwMode="auto">
          <a:xfrm flipV="1">
            <a:off x="3708400" y="1700213"/>
            <a:ext cx="0" cy="5040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9065" name="Freeform 41"/>
          <p:cNvSpPr>
            <a:spLocks/>
          </p:cNvSpPr>
          <p:nvPr/>
        </p:nvSpPr>
        <p:spPr bwMode="auto">
          <a:xfrm>
            <a:off x="2124075" y="620713"/>
            <a:ext cx="2519363" cy="391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8" y="922"/>
              </a:cxn>
              <a:cxn ang="0">
                <a:pos x="648" y="1618"/>
              </a:cxn>
              <a:cxn ang="0">
                <a:pos x="1008" y="936"/>
              </a:cxn>
              <a:cxn ang="0">
                <a:pos x="1240" y="32"/>
              </a:cxn>
            </a:cxnLst>
            <a:rect l="0" t="0" r="r" b="b"/>
            <a:pathLst>
              <a:path w="1240" h="1620">
                <a:moveTo>
                  <a:pt x="0" y="0"/>
                </a:moveTo>
                <a:cubicBezTo>
                  <a:pt x="43" y="154"/>
                  <a:pt x="140" y="652"/>
                  <a:pt x="248" y="922"/>
                </a:cubicBezTo>
                <a:cubicBezTo>
                  <a:pt x="356" y="1192"/>
                  <a:pt x="521" y="1616"/>
                  <a:pt x="648" y="1618"/>
                </a:cubicBezTo>
                <a:cubicBezTo>
                  <a:pt x="775" y="1620"/>
                  <a:pt x="909" y="1200"/>
                  <a:pt x="1008" y="936"/>
                </a:cubicBezTo>
                <a:cubicBezTo>
                  <a:pt x="1107" y="672"/>
                  <a:pt x="1192" y="220"/>
                  <a:pt x="1240" y="32"/>
                </a:cubicBezTo>
              </a:path>
            </a:pathLst>
          </a:custGeom>
          <a:noFill/>
          <a:ln w="28575" cap="flat" cmpd="sng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9066" name="Line 42"/>
          <p:cNvSpPr>
            <a:spLocks noChangeShapeType="1"/>
          </p:cNvSpPr>
          <p:nvPr/>
        </p:nvSpPr>
        <p:spPr bwMode="auto">
          <a:xfrm flipV="1">
            <a:off x="3194050" y="1557338"/>
            <a:ext cx="1306513" cy="3716337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9067" name="Oval 43"/>
          <p:cNvSpPr>
            <a:spLocks noChangeArrowheads="1"/>
          </p:cNvSpPr>
          <p:nvPr/>
        </p:nvSpPr>
        <p:spPr bwMode="auto">
          <a:xfrm>
            <a:off x="4251325" y="1916113"/>
            <a:ext cx="176213" cy="1762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9068" name="Oval 44"/>
          <p:cNvSpPr>
            <a:spLocks noChangeArrowheads="1"/>
          </p:cNvSpPr>
          <p:nvPr/>
        </p:nvSpPr>
        <p:spPr bwMode="auto">
          <a:xfrm>
            <a:off x="3352800" y="4441825"/>
            <a:ext cx="176213" cy="1762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9069" name="Text Box 45"/>
          <p:cNvSpPr txBox="1">
            <a:spLocks noChangeArrowheads="1"/>
          </p:cNvSpPr>
          <p:nvPr/>
        </p:nvSpPr>
        <p:spPr bwMode="auto">
          <a:xfrm>
            <a:off x="4387850" y="1916113"/>
            <a:ext cx="63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  <a:latin typeface="Arbat-Bold" pitchFamily="2" charset="0"/>
              </a:rPr>
              <a:t>А</a:t>
            </a:r>
          </a:p>
        </p:txBody>
      </p:sp>
      <p:sp>
        <p:nvSpPr>
          <p:cNvPr id="129070" name="Text Box 46"/>
          <p:cNvSpPr txBox="1">
            <a:spLocks noChangeArrowheads="1"/>
          </p:cNvSpPr>
          <p:nvPr/>
        </p:nvSpPr>
        <p:spPr bwMode="auto">
          <a:xfrm>
            <a:off x="2789238" y="4279900"/>
            <a:ext cx="63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  <a:latin typeface="Arbat-Bold" pitchFamily="2" charset="0"/>
              </a:rPr>
              <a:t>В</a:t>
            </a:r>
          </a:p>
        </p:txBody>
      </p:sp>
      <p:sp>
        <p:nvSpPr>
          <p:cNvPr id="129073" name="Rectangle 49"/>
          <p:cNvSpPr>
            <a:spLocks noChangeArrowheads="1"/>
          </p:cNvSpPr>
          <p:nvPr/>
        </p:nvSpPr>
        <p:spPr bwMode="auto">
          <a:xfrm>
            <a:off x="6802438" y="4959350"/>
            <a:ext cx="1366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800" b="1" i="1" dirty="0">
              <a:solidFill>
                <a:srgbClr val="3801B3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9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9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068"/>
                  </p:tgtEl>
                </p:cond>
              </p:nextCondLst>
            </p:seq>
          </p:childTnLst>
        </p:cTn>
      </p:par>
    </p:tnLst>
    <p:bldLst>
      <p:bldP spid="12907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41438"/>
          </a:xfrm>
          <a:gradFill rotWithShape="1">
            <a:gsLst>
              <a:gs pos="0">
                <a:srgbClr val="CC99FF">
                  <a:alpha val="46001"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l"/>
            <a:r>
              <a:rPr lang="ru-RU" sz="2400" dirty="0">
                <a:solidFill>
                  <a:srgbClr val="FF0000"/>
                </a:solidFill>
                <a:latin typeface="Georgia" pitchFamily="18" charset="0"/>
              </a:rPr>
              <a:t>9</a:t>
            </a:r>
            <a:r>
              <a:rPr lang="ru-RU" sz="2400" dirty="0" smtClean="0">
                <a:solidFill>
                  <a:srgbClr val="FF0000"/>
                </a:solidFill>
                <a:latin typeface="Georgia" pitchFamily="18" charset="0"/>
              </a:rPr>
              <a:t>.</a:t>
            </a:r>
            <a:r>
              <a:rPr lang="en-US" sz="2400" dirty="0">
                <a:solidFill>
                  <a:srgbClr val="FF0000"/>
                </a:solidFill>
                <a:latin typeface="Georgia" pitchFamily="18" charset="0"/>
              </a:rPr>
              <a:t>3.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 Прямая </a:t>
            </a:r>
            <a:r>
              <a:rPr lang="en-US" sz="2400" dirty="0">
                <a:solidFill>
                  <a:schemeClr val="tx1"/>
                </a:solidFill>
                <a:latin typeface="Georgia" pitchFamily="18" charset="0"/>
              </a:rPr>
              <a:t>y=2x+3 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пересекает параболу </a:t>
            </a:r>
            <a:r>
              <a:rPr lang="en-US" sz="2400" dirty="0">
                <a:solidFill>
                  <a:schemeClr val="tx1"/>
                </a:solidFill>
                <a:latin typeface="Georgia" pitchFamily="18" charset="0"/>
              </a:rPr>
              <a:t> </a:t>
            </a:r>
            <a:br>
              <a:rPr lang="en-US" sz="2400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Georgia" pitchFamily="18" charset="0"/>
              </a:rPr>
              <a:t>y=2x</a:t>
            </a:r>
            <a:r>
              <a:rPr lang="en-US" sz="2400" baseline="30000" dirty="0">
                <a:solidFill>
                  <a:schemeClr val="tx1"/>
                </a:solidFill>
                <a:latin typeface="Georgia" pitchFamily="18" charset="0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Georgia" pitchFamily="18" charset="0"/>
              </a:rPr>
              <a:t>+3x+2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 в двух точках.</a:t>
            </a:r>
            <a:r>
              <a:rPr lang="en-US" sz="2400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 Вычислите координаты точки </a:t>
            </a:r>
            <a:r>
              <a:rPr lang="en-US" sz="2400" dirty="0">
                <a:solidFill>
                  <a:schemeClr val="tx1"/>
                </a:solidFill>
                <a:latin typeface="Georgia" pitchFamily="18" charset="0"/>
              </a:rPr>
              <a:t>B</a:t>
            </a:r>
            <a:r>
              <a:rPr lang="ru-RU" sz="2400" dirty="0">
                <a:solidFill>
                  <a:schemeClr val="tx1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135171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69275" y="6249988"/>
            <a:ext cx="457200" cy="455612"/>
          </a:xfrm>
          <a:prstGeom prst="actionButtonForwardNex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5172" name="Group 4"/>
          <p:cNvGrpSpPr>
            <a:grpSpLocks/>
          </p:cNvGrpSpPr>
          <p:nvPr/>
        </p:nvGrpSpPr>
        <p:grpSpPr bwMode="auto">
          <a:xfrm>
            <a:off x="1258888" y="1700213"/>
            <a:ext cx="4991100" cy="5078412"/>
            <a:chOff x="2412" y="464"/>
            <a:chExt cx="3144" cy="3199"/>
          </a:xfrm>
        </p:grpSpPr>
        <p:sp>
          <p:nvSpPr>
            <p:cNvPr id="135173" name="Freeform 5"/>
            <p:cNvSpPr>
              <a:spLocks/>
            </p:cNvSpPr>
            <p:nvPr/>
          </p:nvSpPr>
          <p:spPr bwMode="auto">
            <a:xfrm>
              <a:off x="2424" y="472"/>
              <a:ext cx="2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172"/>
                </a:cxn>
              </a:cxnLst>
              <a:rect l="0" t="0" r="r" b="b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74" name="Freeform 6"/>
            <p:cNvSpPr>
              <a:spLocks/>
            </p:cNvSpPr>
            <p:nvPr/>
          </p:nvSpPr>
          <p:spPr bwMode="auto">
            <a:xfrm>
              <a:off x="2472" y="1706"/>
              <a:ext cx="306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60" y="2"/>
                </a:cxn>
              </a:cxnLst>
              <a:rect l="0" t="0" r="r" b="b"/>
              <a:pathLst>
                <a:path w="3060" h="2">
                  <a:moveTo>
                    <a:pt x="0" y="0"/>
                  </a:moveTo>
                  <a:lnTo>
                    <a:pt x="3060" y="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75" name="Freeform 7"/>
            <p:cNvSpPr>
              <a:spLocks/>
            </p:cNvSpPr>
            <p:nvPr/>
          </p:nvSpPr>
          <p:spPr bwMode="auto">
            <a:xfrm>
              <a:off x="2436" y="3468"/>
              <a:ext cx="30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88" y="0"/>
                </a:cxn>
              </a:cxnLst>
              <a:rect l="0" t="0" r="r" b="b"/>
              <a:pathLst>
                <a:path w="3088" h="1">
                  <a:moveTo>
                    <a:pt x="0" y="0"/>
                  </a:moveTo>
                  <a:lnTo>
                    <a:pt x="308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76" name="Freeform 8"/>
            <p:cNvSpPr>
              <a:spLocks/>
            </p:cNvSpPr>
            <p:nvPr/>
          </p:nvSpPr>
          <p:spPr bwMode="auto">
            <a:xfrm>
              <a:off x="2426" y="3292"/>
              <a:ext cx="3094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94" y="0"/>
                </a:cxn>
              </a:cxnLst>
              <a:rect l="0" t="0" r="r" b="b"/>
              <a:pathLst>
                <a:path w="3094" h="2">
                  <a:moveTo>
                    <a:pt x="0" y="2"/>
                  </a:moveTo>
                  <a:lnTo>
                    <a:pt x="309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77" name="Line 9"/>
            <p:cNvSpPr>
              <a:spLocks noChangeShapeType="1"/>
            </p:cNvSpPr>
            <p:nvPr/>
          </p:nvSpPr>
          <p:spPr bwMode="auto">
            <a:xfrm>
              <a:off x="2426" y="3113"/>
              <a:ext cx="313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78" name="Freeform 10"/>
            <p:cNvSpPr>
              <a:spLocks/>
            </p:cNvSpPr>
            <p:nvPr/>
          </p:nvSpPr>
          <p:spPr bwMode="auto">
            <a:xfrm>
              <a:off x="2428" y="2940"/>
              <a:ext cx="309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96" y="0"/>
                </a:cxn>
              </a:cxnLst>
              <a:rect l="0" t="0" r="r" b="b"/>
              <a:pathLst>
                <a:path w="3096" h="1">
                  <a:moveTo>
                    <a:pt x="0" y="0"/>
                  </a:moveTo>
                  <a:lnTo>
                    <a:pt x="309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79" name="Freeform 11"/>
            <p:cNvSpPr>
              <a:spLocks/>
            </p:cNvSpPr>
            <p:nvPr/>
          </p:nvSpPr>
          <p:spPr bwMode="auto">
            <a:xfrm>
              <a:off x="2424" y="2764"/>
              <a:ext cx="30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92" y="0"/>
                </a:cxn>
              </a:cxnLst>
              <a:rect l="0" t="0" r="r" b="b"/>
              <a:pathLst>
                <a:path w="3092" h="1">
                  <a:moveTo>
                    <a:pt x="0" y="0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80" name="Freeform 12"/>
            <p:cNvSpPr>
              <a:spLocks/>
            </p:cNvSpPr>
            <p:nvPr/>
          </p:nvSpPr>
          <p:spPr bwMode="auto">
            <a:xfrm>
              <a:off x="2420" y="2584"/>
              <a:ext cx="310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00" y="0"/>
                </a:cxn>
              </a:cxnLst>
              <a:rect l="0" t="0" r="r" b="b"/>
              <a:pathLst>
                <a:path w="3100" h="4">
                  <a:moveTo>
                    <a:pt x="0" y="4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81" name="Freeform 13"/>
            <p:cNvSpPr>
              <a:spLocks/>
            </p:cNvSpPr>
            <p:nvPr/>
          </p:nvSpPr>
          <p:spPr bwMode="auto">
            <a:xfrm>
              <a:off x="2420" y="2408"/>
              <a:ext cx="3108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8" y="0"/>
                </a:cxn>
              </a:cxnLst>
              <a:rect l="0" t="0" r="r" b="b"/>
              <a:pathLst>
                <a:path w="3108" h="8">
                  <a:moveTo>
                    <a:pt x="0" y="8"/>
                  </a:moveTo>
                  <a:lnTo>
                    <a:pt x="310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82" name="Freeform 14"/>
            <p:cNvSpPr>
              <a:spLocks/>
            </p:cNvSpPr>
            <p:nvPr/>
          </p:nvSpPr>
          <p:spPr bwMode="auto">
            <a:xfrm>
              <a:off x="2412" y="2232"/>
              <a:ext cx="3116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6" y="4"/>
                </a:cxn>
              </a:cxnLst>
              <a:rect l="0" t="0" r="r" b="b"/>
              <a:pathLst>
                <a:path w="3116" h="4">
                  <a:moveTo>
                    <a:pt x="0" y="0"/>
                  </a:moveTo>
                  <a:lnTo>
                    <a:pt x="3116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83" name="Freeform 15"/>
            <p:cNvSpPr>
              <a:spLocks/>
            </p:cNvSpPr>
            <p:nvPr/>
          </p:nvSpPr>
          <p:spPr bwMode="auto">
            <a:xfrm>
              <a:off x="2472" y="1884"/>
              <a:ext cx="305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052" y="0"/>
                </a:cxn>
              </a:cxnLst>
              <a:rect l="0" t="0" r="r" b="b"/>
              <a:pathLst>
                <a:path w="3052" h="4">
                  <a:moveTo>
                    <a:pt x="0" y="4"/>
                  </a:moveTo>
                  <a:lnTo>
                    <a:pt x="305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84" name="Freeform 16"/>
            <p:cNvSpPr>
              <a:spLocks/>
            </p:cNvSpPr>
            <p:nvPr/>
          </p:nvSpPr>
          <p:spPr bwMode="auto">
            <a:xfrm>
              <a:off x="2428" y="1532"/>
              <a:ext cx="310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0" y="0"/>
                </a:cxn>
              </a:cxnLst>
              <a:rect l="0" t="0" r="r" b="b"/>
              <a:pathLst>
                <a:path w="3100" h="1">
                  <a:moveTo>
                    <a:pt x="0" y="0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85" name="Freeform 17"/>
            <p:cNvSpPr>
              <a:spLocks/>
            </p:cNvSpPr>
            <p:nvPr/>
          </p:nvSpPr>
          <p:spPr bwMode="auto">
            <a:xfrm>
              <a:off x="2416" y="1356"/>
              <a:ext cx="31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86" name="Freeform 18"/>
            <p:cNvSpPr>
              <a:spLocks/>
            </p:cNvSpPr>
            <p:nvPr/>
          </p:nvSpPr>
          <p:spPr bwMode="auto">
            <a:xfrm>
              <a:off x="2420" y="1180"/>
              <a:ext cx="310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8" y="4"/>
                </a:cxn>
              </a:cxnLst>
              <a:rect l="0" t="0" r="r" b="b"/>
              <a:pathLst>
                <a:path w="3108" h="4">
                  <a:moveTo>
                    <a:pt x="0" y="0"/>
                  </a:moveTo>
                  <a:lnTo>
                    <a:pt x="3108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87" name="Freeform 19"/>
            <p:cNvSpPr>
              <a:spLocks/>
            </p:cNvSpPr>
            <p:nvPr/>
          </p:nvSpPr>
          <p:spPr bwMode="auto">
            <a:xfrm>
              <a:off x="2416" y="1008"/>
              <a:ext cx="31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88" name="Freeform 20"/>
            <p:cNvSpPr>
              <a:spLocks/>
            </p:cNvSpPr>
            <p:nvPr/>
          </p:nvSpPr>
          <p:spPr bwMode="auto">
            <a:xfrm>
              <a:off x="2424" y="832"/>
              <a:ext cx="3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4" y="0"/>
                </a:cxn>
              </a:cxnLst>
              <a:rect l="0" t="0" r="r" b="b"/>
              <a:pathLst>
                <a:path w="3104" h="1">
                  <a:moveTo>
                    <a:pt x="0" y="0"/>
                  </a:moveTo>
                  <a:lnTo>
                    <a:pt x="310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89" name="Freeform 21"/>
            <p:cNvSpPr>
              <a:spLocks/>
            </p:cNvSpPr>
            <p:nvPr/>
          </p:nvSpPr>
          <p:spPr bwMode="auto">
            <a:xfrm>
              <a:off x="2432" y="656"/>
              <a:ext cx="309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092" y="0"/>
                </a:cxn>
              </a:cxnLst>
              <a:rect l="0" t="0" r="r" b="b"/>
              <a:pathLst>
                <a:path w="3092" h="8">
                  <a:moveTo>
                    <a:pt x="0" y="8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90" name="Freeform 22"/>
            <p:cNvSpPr>
              <a:spLocks/>
            </p:cNvSpPr>
            <p:nvPr/>
          </p:nvSpPr>
          <p:spPr bwMode="auto">
            <a:xfrm>
              <a:off x="2440" y="472"/>
              <a:ext cx="308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88" y="12"/>
                </a:cxn>
              </a:cxnLst>
              <a:rect l="0" t="0" r="r" b="b"/>
              <a:pathLst>
                <a:path w="3088" h="12">
                  <a:moveTo>
                    <a:pt x="0" y="0"/>
                  </a:moveTo>
                  <a:lnTo>
                    <a:pt x="3088" y="1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91" name="Freeform 23"/>
            <p:cNvSpPr>
              <a:spLocks/>
            </p:cNvSpPr>
            <p:nvPr/>
          </p:nvSpPr>
          <p:spPr bwMode="auto">
            <a:xfrm>
              <a:off x="2416" y="3644"/>
              <a:ext cx="31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6" y="0"/>
                </a:cxn>
              </a:cxnLst>
              <a:rect l="0" t="0" r="r" b="b"/>
              <a:pathLst>
                <a:path w="3116" h="1">
                  <a:moveTo>
                    <a:pt x="0" y="0"/>
                  </a:moveTo>
                  <a:lnTo>
                    <a:pt x="311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92" name="Freeform 24"/>
            <p:cNvSpPr>
              <a:spLocks/>
            </p:cNvSpPr>
            <p:nvPr/>
          </p:nvSpPr>
          <p:spPr bwMode="auto">
            <a:xfrm>
              <a:off x="5528" y="488"/>
              <a:ext cx="1" cy="3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36"/>
                </a:cxn>
              </a:cxnLst>
              <a:rect l="0" t="0" r="r" b="b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93" name="Freeform 25"/>
            <p:cNvSpPr>
              <a:spLocks/>
            </p:cNvSpPr>
            <p:nvPr/>
          </p:nvSpPr>
          <p:spPr bwMode="auto">
            <a:xfrm>
              <a:off x="5332" y="480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94" name="Freeform 26"/>
            <p:cNvSpPr>
              <a:spLocks/>
            </p:cNvSpPr>
            <p:nvPr/>
          </p:nvSpPr>
          <p:spPr bwMode="auto">
            <a:xfrm>
              <a:off x="5136" y="480"/>
              <a:ext cx="4" cy="316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8"/>
                </a:cxn>
              </a:cxnLst>
              <a:rect l="0" t="0" r="r" b="b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95" name="Freeform 27"/>
            <p:cNvSpPr>
              <a:spLocks/>
            </p:cNvSpPr>
            <p:nvPr/>
          </p:nvSpPr>
          <p:spPr bwMode="auto">
            <a:xfrm>
              <a:off x="4944" y="480"/>
              <a:ext cx="1" cy="3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0"/>
                </a:cxn>
              </a:cxnLst>
              <a:rect l="0" t="0" r="r" b="b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96" name="Freeform 28"/>
            <p:cNvSpPr>
              <a:spLocks/>
            </p:cNvSpPr>
            <p:nvPr/>
          </p:nvSpPr>
          <p:spPr bwMode="auto">
            <a:xfrm>
              <a:off x="4748" y="476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97" name="Freeform 29"/>
            <p:cNvSpPr>
              <a:spLocks/>
            </p:cNvSpPr>
            <p:nvPr/>
          </p:nvSpPr>
          <p:spPr bwMode="auto">
            <a:xfrm>
              <a:off x="4544" y="472"/>
              <a:ext cx="14" cy="31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91"/>
                </a:cxn>
              </a:cxnLst>
              <a:rect l="0" t="0" r="r" b="b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98" name="Freeform 30"/>
            <p:cNvSpPr>
              <a:spLocks/>
            </p:cNvSpPr>
            <p:nvPr/>
          </p:nvSpPr>
          <p:spPr bwMode="auto">
            <a:xfrm>
              <a:off x="4360" y="488"/>
              <a:ext cx="4" cy="31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0"/>
                </a:cxn>
              </a:cxnLst>
              <a:rect l="0" t="0" r="r" b="b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199" name="Freeform 31"/>
            <p:cNvSpPr>
              <a:spLocks/>
            </p:cNvSpPr>
            <p:nvPr/>
          </p:nvSpPr>
          <p:spPr bwMode="auto">
            <a:xfrm>
              <a:off x="4168" y="488"/>
              <a:ext cx="1" cy="3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2"/>
                </a:cxn>
              </a:cxnLst>
              <a:rect l="0" t="0" r="r" b="b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200" name="Freeform 32"/>
            <p:cNvSpPr>
              <a:spLocks/>
            </p:cNvSpPr>
            <p:nvPr/>
          </p:nvSpPr>
          <p:spPr bwMode="auto">
            <a:xfrm>
              <a:off x="3776" y="464"/>
              <a:ext cx="11" cy="31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3199"/>
                </a:cxn>
              </a:cxnLst>
              <a:rect l="0" t="0" r="r" b="b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201" name="Freeform 33"/>
            <p:cNvSpPr>
              <a:spLocks/>
            </p:cNvSpPr>
            <p:nvPr/>
          </p:nvSpPr>
          <p:spPr bwMode="auto">
            <a:xfrm>
              <a:off x="3584" y="480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202" name="Freeform 34"/>
            <p:cNvSpPr>
              <a:spLocks/>
            </p:cNvSpPr>
            <p:nvPr/>
          </p:nvSpPr>
          <p:spPr bwMode="auto">
            <a:xfrm>
              <a:off x="3392" y="484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203" name="Freeform 35"/>
            <p:cNvSpPr>
              <a:spLocks/>
            </p:cNvSpPr>
            <p:nvPr/>
          </p:nvSpPr>
          <p:spPr bwMode="auto">
            <a:xfrm>
              <a:off x="3192" y="480"/>
              <a:ext cx="8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164"/>
                </a:cxn>
              </a:cxnLst>
              <a:rect l="0" t="0" r="r" b="b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204" name="Freeform 36"/>
            <p:cNvSpPr>
              <a:spLocks/>
            </p:cNvSpPr>
            <p:nvPr/>
          </p:nvSpPr>
          <p:spPr bwMode="auto">
            <a:xfrm>
              <a:off x="3004" y="480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205" name="Freeform 37"/>
            <p:cNvSpPr>
              <a:spLocks/>
            </p:cNvSpPr>
            <p:nvPr/>
          </p:nvSpPr>
          <p:spPr bwMode="auto">
            <a:xfrm>
              <a:off x="2812" y="480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5206" name="Freeform 38"/>
            <p:cNvSpPr>
              <a:spLocks/>
            </p:cNvSpPr>
            <p:nvPr/>
          </p:nvSpPr>
          <p:spPr bwMode="auto">
            <a:xfrm>
              <a:off x="2616" y="480"/>
              <a:ext cx="1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4"/>
                </a:cxn>
              </a:cxnLst>
              <a:rect l="0" t="0" r="r" b="b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5207" name="Line 39"/>
          <p:cNvSpPr>
            <a:spLocks noChangeShapeType="1"/>
          </p:cNvSpPr>
          <p:nvPr/>
        </p:nvSpPr>
        <p:spPr bwMode="auto">
          <a:xfrm>
            <a:off x="1331913" y="4221163"/>
            <a:ext cx="48974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5208" name="Line 40"/>
          <p:cNvSpPr>
            <a:spLocks noChangeShapeType="1"/>
          </p:cNvSpPr>
          <p:nvPr/>
        </p:nvSpPr>
        <p:spPr bwMode="auto">
          <a:xfrm flipV="1">
            <a:off x="3708400" y="1700213"/>
            <a:ext cx="0" cy="5040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5209" name="Freeform 41"/>
          <p:cNvSpPr>
            <a:spLocks/>
          </p:cNvSpPr>
          <p:nvPr/>
        </p:nvSpPr>
        <p:spPr bwMode="auto">
          <a:xfrm>
            <a:off x="2411413" y="908050"/>
            <a:ext cx="1930400" cy="3079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8" y="922"/>
              </a:cxn>
              <a:cxn ang="0">
                <a:pos x="648" y="1618"/>
              </a:cxn>
              <a:cxn ang="0">
                <a:pos x="1008" y="936"/>
              </a:cxn>
              <a:cxn ang="0">
                <a:pos x="1240" y="32"/>
              </a:cxn>
            </a:cxnLst>
            <a:rect l="0" t="0" r="r" b="b"/>
            <a:pathLst>
              <a:path w="1240" h="1620">
                <a:moveTo>
                  <a:pt x="0" y="0"/>
                </a:moveTo>
                <a:cubicBezTo>
                  <a:pt x="43" y="154"/>
                  <a:pt x="140" y="652"/>
                  <a:pt x="248" y="922"/>
                </a:cubicBezTo>
                <a:cubicBezTo>
                  <a:pt x="356" y="1192"/>
                  <a:pt x="521" y="1616"/>
                  <a:pt x="648" y="1618"/>
                </a:cubicBezTo>
                <a:cubicBezTo>
                  <a:pt x="775" y="1620"/>
                  <a:pt x="909" y="1200"/>
                  <a:pt x="1008" y="936"/>
                </a:cubicBezTo>
                <a:cubicBezTo>
                  <a:pt x="1107" y="672"/>
                  <a:pt x="1192" y="220"/>
                  <a:pt x="1240" y="32"/>
                </a:cubicBezTo>
              </a:path>
            </a:pathLst>
          </a:custGeom>
          <a:noFill/>
          <a:ln w="28575" cap="flat" cmpd="sng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5210" name="Line 42"/>
          <p:cNvSpPr>
            <a:spLocks noChangeShapeType="1"/>
          </p:cNvSpPr>
          <p:nvPr/>
        </p:nvSpPr>
        <p:spPr bwMode="auto">
          <a:xfrm flipV="1">
            <a:off x="2700338" y="2276475"/>
            <a:ext cx="1552575" cy="3262313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5211" name="Oval 43"/>
          <p:cNvSpPr>
            <a:spLocks noChangeArrowheads="1"/>
          </p:cNvSpPr>
          <p:nvPr/>
        </p:nvSpPr>
        <p:spPr bwMode="auto">
          <a:xfrm>
            <a:off x="3779838" y="3033713"/>
            <a:ext cx="176212" cy="1762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5212" name="Oval 44"/>
          <p:cNvSpPr>
            <a:spLocks noChangeArrowheads="1"/>
          </p:cNvSpPr>
          <p:nvPr/>
        </p:nvSpPr>
        <p:spPr bwMode="auto">
          <a:xfrm>
            <a:off x="3352800" y="3860800"/>
            <a:ext cx="176213" cy="1762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5213" name="Text Box 45"/>
          <p:cNvSpPr txBox="1">
            <a:spLocks noChangeArrowheads="1"/>
          </p:cNvSpPr>
          <p:nvPr/>
        </p:nvSpPr>
        <p:spPr bwMode="auto">
          <a:xfrm>
            <a:off x="3924300" y="2852738"/>
            <a:ext cx="63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  <a:latin typeface="Arbat-Bold" pitchFamily="2" charset="0"/>
              </a:rPr>
              <a:t>А</a:t>
            </a:r>
          </a:p>
        </p:txBody>
      </p:sp>
      <p:sp>
        <p:nvSpPr>
          <p:cNvPr id="135214" name="Text Box 46"/>
          <p:cNvSpPr txBox="1">
            <a:spLocks noChangeArrowheads="1"/>
          </p:cNvSpPr>
          <p:nvPr/>
        </p:nvSpPr>
        <p:spPr bwMode="auto">
          <a:xfrm>
            <a:off x="2928938" y="3702050"/>
            <a:ext cx="63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  <a:latin typeface="Arbat-Bold" pitchFamily="2" charset="0"/>
              </a:rPr>
              <a:t>В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1111251"/>
            <a:ext cx="8229600" cy="2029717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5845" name="WordArt 5"/>
          <p:cNvSpPr>
            <a:spLocks noChangeArrowheads="1" noChangeShapeType="1" noTextEdit="1"/>
          </p:cNvSpPr>
          <p:nvPr/>
        </p:nvSpPr>
        <p:spPr bwMode="auto">
          <a:xfrm rot="20974591">
            <a:off x="1663488" y="1728636"/>
            <a:ext cx="5898907" cy="1116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Задача </a:t>
            </a:r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2</a:t>
            </a:r>
          </a:p>
        </p:txBody>
      </p:sp>
      <p:pic>
        <p:nvPicPr>
          <p:cNvPr id="35847" name="Picture 7" descr="F:\рисунки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140968"/>
            <a:ext cx="3313112" cy="3193862"/>
          </a:xfrm>
          <a:prstGeom prst="rect">
            <a:avLst/>
          </a:prstGeom>
          <a:noFill/>
        </p:spPr>
      </p:pic>
    </p:spTree>
  </p:cSld>
  <p:clrMapOvr>
    <a:masterClrMapping/>
  </p:clrMapOvr>
  <p:transition advTm="1938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9138"/>
            <a:ext cx="8229600" cy="836612"/>
          </a:xfrm>
        </p:spPr>
        <p:txBody>
          <a:bodyPr/>
          <a:lstStyle/>
          <a:p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sp>
        <p:nvSpPr>
          <p:cNvPr id="137219" name="WordArt 3"/>
          <p:cNvSpPr>
            <a:spLocks noChangeArrowheads="1" noChangeShapeType="1" noTextEdit="1"/>
          </p:cNvSpPr>
          <p:nvPr/>
        </p:nvSpPr>
        <p:spPr bwMode="auto">
          <a:xfrm rot="20748839">
            <a:off x="1749251" y="1745896"/>
            <a:ext cx="5646751" cy="1116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Задача </a:t>
            </a:r>
            <a:r>
              <a:rPr lang="ru-RU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10</a:t>
            </a:r>
            <a:endParaRPr lang="ru-RU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137221" name="Picture 5" descr="F:\рисунки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37944">
            <a:off x="4067944" y="3126131"/>
            <a:ext cx="3378711" cy="3175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3950"/>
          </a:xfrm>
          <a:gradFill rotWithShape="1">
            <a:gsLst>
              <a:gs pos="0">
                <a:srgbClr val="CC99FF">
                  <a:alpha val="46001"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l"/>
            <a: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  <a:t>10.</a:t>
            </a:r>
            <a:r>
              <a:rPr lang="en-US" sz="2800" dirty="0">
                <a:solidFill>
                  <a:srgbClr val="FF0000"/>
                </a:solidFill>
                <a:latin typeface="Georgia" pitchFamily="18" charset="0"/>
              </a:rPr>
              <a:t>1.</a:t>
            </a:r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График какой квадратичной функции изображен на рисунке.</a:t>
            </a:r>
          </a:p>
        </p:txBody>
      </p:sp>
      <p:grpSp>
        <p:nvGrpSpPr>
          <p:cNvPr id="138244" name="Group 4"/>
          <p:cNvGrpSpPr>
            <a:grpSpLocks/>
          </p:cNvGrpSpPr>
          <p:nvPr/>
        </p:nvGrpSpPr>
        <p:grpSpPr bwMode="auto">
          <a:xfrm>
            <a:off x="34925" y="1412875"/>
            <a:ext cx="4991100" cy="5078413"/>
            <a:chOff x="2412" y="464"/>
            <a:chExt cx="3144" cy="3199"/>
          </a:xfrm>
        </p:grpSpPr>
        <p:sp>
          <p:nvSpPr>
            <p:cNvPr id="138245" name="Freeform 5"/>
            <p:cNvSpPr>
              <a:spLocks/>
            </p:cNvSpPr>
            <p:nvPr/>
          </p:nvSpPr>
          <p:spPr bwMode="auto">
            <a:xfrm>
              <a:off x="2424" y="472"/>
              <a:ext cx="2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172"/>
                </a:cxn>
              </a:cxnLst>
              <a:rect l="0" t="0" r="r" b="b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46" name="Freeform 6"/>
            <p:cNvSpPr>
              <a:spLocks/>
            </p:cNvSpPr>
            <p:nvPr/>
          </p:nvSpPr>
          <p:spPr bwMode="auto">
            <a:xfrm>
              <a:off x="2472" y="1706"/>
              <a:ext cx="306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60" y="2"/>
                </a:cxn>
              </a:cxnLst>
              <a:rect l="0" t="0" r="r" b="b"/>
              <a:pathLst>
                <a:path w="3060" h="2">
                  <a:moveTo>
                    <a:pt x="0" y="0"/>
                  </a:moveTo>
                  <a:lnTo>
                    <a:pt x="3060" y="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47" name="Freeform 7"/>
            <p:cNvSpPr>
              <a:spLocks/>
            </p:cNvSpPr>
            <p:nvPr/>
          </p:nvSpPr>
          <p:spPr bwMode="auto">
            <a:xfrm>
              <a:off x="2436" y="3468"/>
              <a:ext cx="30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88" y="0"/>
                </a:cxn>
              </a:cxnLst>
              <a:rect l="0" t="0" r="r" b="b"/>
              <a:pathLst>
                <a:path w="3088" h="1">
                  <a:moveTo>
                    <a:pt x="0" y="0"/>
                  </a:moveTo>
                  <a:lnTo>
                    <a:pt x="308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48" name="Freeform 8"/>
            <p:cNvSpPr>
              <a:spLocks/>
            </p:cNvSpPr>
            <p:nvPr/>
          </p:nvSpPr>
          <p:spPr bwMode="auto">
            <a:xfrm>
              <a:off x="2426" y="3292"/>
              <a:ext cx="3094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94" y="0"/>
                </a:cxn>
              </a:cxnLst>
              <a:rect l="0" t="0" r="r" b="b"/>
              <a:pathLst>
                <a:path w="3094" h="2">
                  <a:moveTo>
                    <a:pt x="0" y="2"/>
                  </a:moveTo>
                  <a:lnTo>
                    <a:pt x="309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49" name="Line 9"/>
            <p:cNvSpPr>
              <a:spLocks noChangeShapeType="1"/>
            </p:cNvSpPr>
            <p:nvPr/>
          </p:nvSpPr>
          <p:spPr bwMode="auto">
            <a:xfrm>
              <a:off x="2426" y="3113"/>
              <a:ext cx="313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50" name="Freeform 10"/>
            <p:cNvSpPr>
              <a:spLocks/>
            </p:cNvSpPr>
            <p:nvPr/>
          </p:nvSpPr>
          <p:spPr bwMode="auto">
            <a:xfrm>
              <a:off x="2428" y="2940"/>
              <a:ext cx="309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96" y="0"/>
                </a:cxn>
              </a:cxnLst>
              <a:rect l="0" t="0" r="r" b="b"/>
              <a:pathLst>
                <a:path w="3096" h="1">
                  <a:moveTo>
                    <a:pt x="0" y="0"/>
                  </a:moveTo>
                  <a:lnTo>
                    <a:pt x="309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51" name="Freeform 11"/>
            <p:cNvSpPr>
              <a:spLocks/>
            </p:cNvSpPr>
            <p:nvPr/>
          </p:nvSpPr>
          <p:spPr bwMode="auto">
            <a:xfrm>
              <a:off x="2424" y="2764"/>
              <a:ext cx="30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92" y="0"/>
                </a:cxn>
              </a:cxnLst>
              <a:rect l="0" t="0" r="r" b="b"/>
              <a:pathLst>
                <a:path w="3092" h="1">
                  <a:moveTo>
                    <a:pt x="0" y="0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52" name="Freeform 12"/>
            <p:cNvSpPr>
              <a:spLocks/>
            </p:cNvSpPr>
            <p:nvPr/>
          </p:nvSpPr>
          <p:spPr bwMode="auto">
            <a:xfrm>
              <a:off x="2420" y="2584"/>
              <a:ext cx="310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00" y="0"/>
                </a:cxn>
              </a:cxnLst>
              <a:rect l="0" t="0" r="r" b="b"/>
              <a:pathLst>
                <a:path w="3100" h="4">
                  <a:moveTo>
                    <a:pt x="0" y="4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53" name="Freeform 13"/>
            <p:cNvSpPr>
              <a:spLocks/>
            </p:cNvSpPr>
            <p:nvPr/>
          </p:nvSpPr>
          <p:spPr bwMode="auto">
            <a:xfrm>
              <a:off x="2420" y="2408"/>
              <a:ext cx="3108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8" y="0"/>
                </a:cxn>
              </a:cxnLst>
              <a:rect l="0" t="0" r="r" b="b"/>
              <a:pathLst>
                <a:path w="3108" h="8">
                  <a:moveTo>
                    <a:pt x="0" y="8"/>
                  </a:moveTo>
                  <a:lnTo>
                    <a:pt x="310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54" name="Freeform 14"/>
            <p:cNvSpPr>
              <a:spLocks/>
            </p:cNvSpPr>
            <p:nvPr/>
          </p:nvSpPr>
          <p:spPr bwMode="auto">
            <a:xfrm>
              <a:off x="2412" y="2232"/>
              <a:ext cx="3116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6" y="4"/>
                </a:cxn>
              </a:cxnLst>
              <a:rect l="0" t="0" r="r" b="b"/>
              <a:pathLst>
                <a:path w="3116" h="4">
                  <a:moveTo>
                    <a:pt x="0" y="0"/>
                  </a:moveTo>
                  <a:lnTo>
                    <a:pt x="3116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55" name="Freeform 15"/>
            <p:cNvSpPr>
              <a:spLocks/>
            </p:cNvSpPr>
            <p:nvPr/>
          </p:nvSpPr>
          <p:spPr bwMode="auto">
            <a:xfrm>
              <a:off x="2472" y="1884"/>
              <a:ext cx="305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052" y="0"/>
                </a:cxn>
              </a:cxnLst>
              <a:rect l="0" t="0" r="r" b="b"/>
              <a:pathLst>
                <a:path w="3052" h="4">
                  <a:moveTo>
                    <a:pt x="0" y="4"/>
                  </a:moveTo>
                  <a:lnTo>
                    <a:pt x="305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56" name="Freeform 16"/>
            <p:cNvSpPr>
              <a:spLocks/>
            </p:cNvSpPr>
            <p:nvPr/>
          </p:nvSpPr>
          <p:spPr bwMode="auto">
            <a:xfrm>
              <a:off x="2428" y="1532"/>
              <a:ext cx="310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0" y="0"/>
                </a:cxn>
              </a:cxnLst>
              <a:rect l="0" t="0" r="r" b="b"/>
              <a:pathLst>
                <a:path w="3100" h="1">
                  <a:moveTo>
                    <a:pt x="0" y="0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57" name="Freeform 17"/>
            <p:cNvSpPr>
              <a:spLocks/>
            </p:cNvSpPr>
            <p:nvPr/>
          </p:nvSpPr>
          <p:spPr bwMode="auto">
            <a:xfrm>
              <a:off x="2416" y="1356"/>
              <a:ext cx="31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58" name="Freeform 18"/>
            <p:cNvSpPr>
              <a:spLocks/>
            </p:cNvSpPr>
            <p:nvPr/>
          </p:nvSpPr>
          <p:spPr bwMode="auto">
            <a:xfrm>
              <a:off x="2420" y="1180"/>
              <a:ext cx="310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8" y="4"/>
                </a:cxn>
              </a:cxnLst>
              <a:rect l="0" t="0" r="r" b="b"/>
              <a:pathLst>
                <a:path w="3108" h="4">
                  <a:moveTo>
                    <a:pt x="0" y="0"/>
                  </a:moveTo>
                  <a:lnTo>
                    <a:pt x="3108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59" name="Freeform 19"/>
            <p:cNvSpPr>
              <a:spLocks/>
            </p:cNvSpPr>
            <p:nvPr/>
          </p:nvSpPr>
          <p:spPr bwMode="auto">
            <a:xfrm>
              <a:off x="2416" y="1008"/>
              <a:ext cx="31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60" name="Freeform 20"/>
            <p:cNvSpPr>
              <a:spLocks/>
            </p:cNvSpPr>
            <p:nvPr/>
          </p:nvSpPr>
          <p:spPr bwMode="auto">
            <a:xfrm>
              <a:off x="2424" y="832"/>
              <a:ext cx="3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4" y="0"/>
                </a:cxn>
              </a:cxnLst>
              <a:rect l="0" t="0" r="r" b="b"/>
              <a:pathLst>
                <a:path w="3104" h="1">
                  <a:moveTo>
                    <a:pt x="0" y="0"/>
                  </a:moveTo>
                  <a:lnTo>
                    <a:pt x="310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61" name="Freeform 21"/>
            <p:cNvSpPr>
              <a:spLocks/>
            </p:cNvSpPr>
            <p:nvPr/>
          </p:nvSpPr>
          <p:spPr bwMode="auto">
            <a:xfrm>
              <a:off x="2432" y="656"/>
              <a:ext cx="309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092" y="0"/>
                </a:cxn>
              </a:cxnLst>
              <a:rect l="0" t="0" r="r" b="b"/>
              <a:pathLst>
                <a:path w="3092" h="8">
                  <a:moveTo>
                    <a:pt x="0" y="8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62" name="Freeform 22"/>
            <p:cNvSpPr>
              <a:spLocks/>
            </p:cNvSpPr>
            <p:nvPr/>
          </p:nvSpPr>
          <p:spPr bwMode="auto">
            <a:xfrm>
              <a:off x="2440" y="472"/>
              <a:ext cx="308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88" y="12"/>
                </a:cxn>
              </a:cxnLst>
              <a:rect l="0" t="0" r="r" b="b"/>
              <a:pathLst>
                <a:path w="3088" h="12">
                  <a:moveTo>
                    <a:pt x="0" y="0"/>
                  </a:moveTo>
                  <a:lnTo>
                    <a:pt x="3088" y="1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63" name="Freeform 23"/>
            <p:cNvSpPr>
              <a:spLocks/>
            </p:cNvSpPr>
            <p:nvPr/>
          </p:nvSpPr>
          <p:spPr bwMode="auto">
            <a:xfrm>
              <a:off x="2416" y="3644"/>
              <a:ext cx="31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6" y="0"/>
                </a:cxn>
              </a:cxnLst>
              <a:rect l="0" t="0" r="r" b="b"/>
              <a:pathLst>
                <a:path w="3116" h="1">
                  <a:moveTo>
                    <a:pt x="0" y="0"/>
                  </a:moveTo>
                  <a:lnTo>
                    <a:pt x="311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64" name="Freeform 24"/>
            <p:cNvSpPr>
              <a:spLocks/>
            </p:cNvSpPr>
            <p:nvPr/>
          </p:nvSpPr>
          <p:spPr bwMode="auto">
            <a:xfrm>
              <a:off x="5528" y="488"/>
              <a:ext cx="1" cy="3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36"/>
                </a:cxn>
              </a:cxnLst>
              <a:rect l="0" t="0" r="r" b="b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65" name="Freeform 25"/>
            <p:cNvSpPr>
              <a:spLocks/>
            </p:cNvSpPr>
            <p:nvPr/>
          </p:nvSpPr>
          <p:spPr bwMode="auto">
            <a:xfrm>
              <a:off x="5332" y="480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66" name="Freeform 26"/>
            <p:cNvSpPr>
              <a:spLocks/>
            </p:cNvSpPr>
            <p:nvPr/>
          </p:nvSpPr>
          <p:spPr bwMode="auto">
            <a:xfrm>
              <a:off x="5136" y="480"/>
              <a:ext cx="4" cy="316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8"/>
                </a:cxn>
              </a:cxnLst>
              <a:rect l="0" t="0" r="r" b="b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67" name="Freeform 27"/>
            <p:cNvSpPr>
              <a:spLocks/>
            </p:cNvSpPr>
            <p:nvPr/>
          </p:nvSpPr>
          <p:spPr bwMode="auto">
            <a:xfrm>
              <a:off x="4944" y="480"/>
              <a:ext cx="1" cy="3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0"/>
                </a:cxn>
              </a:cxnLst>
              <a:rect l="0" t="0" r="r" b="b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68" name="Freeform 28"/>
            <p:cNvSpPr>
              <a:spLocks/>
            </p:cNvSpPr>
            <p:nvPr/>
          </p:nvSpPr>
          <p:spPr bwMode="auto">
            <a:xfrm>
              <a:off x="4748" y="476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69" name="Freeform 29"/>
            <p:cNvSpPr>
              <a:spLocks/>
            </p:cNvSpPr>
            <p:nvPr/>
          </p:nvSpPr>
          <p:spPr bwMode="auto">
            <a:xfrm>
              <a:off x="4544" y="472"/>
              <a:ext cx="14" cy="31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91"/>
                </a:cxn>
              </a:cxnLst>
              <a:rect l="0" t="0" r="r" b="b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70" name="Freeform 30"/>
            <p:cNvSpPr>
              <a:spLocks/>
            </p:cNvSpPr>
            <p:nvPr/>
          </p:nvSpPr>
          <p:spPr bwMode="auto">
            <a:xfrm>
              <a:off x="4360" y="488"/>
              <a:ext cx="4" cy="31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0"/>
                </a:cxn>
              </a:cxnLst>
              <a:rect l="0" t="0" r="r" b="b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71" name="Freeform 31"/>
            <p:cNvSpPr>
              <a:spLocks/>
            </p:cNvSpPr>
            <p:nvPr/>
          </p:nvSpPr>
          <p:spPr bwMode="auto">
            <a:xfrm>
              <a:off x="4168" y="488"/>
              <a:ext cx="1" cy="3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2"/>
                </a:cxn>
              </a:cxnLst>
              <a:rect l="0" t="0" r="r" b="b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72" name="Freeform 32"/>
            <p:cNvSpPr>
              <a:spLocks/>
            </p:cNvSpPr>
            <p:nvPr/>
          </p:nvSpPr>
          <p:spPr bwMode="auto">
            <a:xfrm>
              <a:off x="3776" y="464"/>
              <a:ext cx="11" cy="31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3199"/>
                </a:cxn>
              </a:cxnLst>
              <a:rect l="0" t="0" r="r" b="b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73" name="Freeform 33"/>
            <p:cNvSpPr>
              <a:spLocks/>
            </p:cNvSpPr>
            <p:nvPr/>
          </p:nvSpPr>
          <p:spPr bwMode="auto">
            <a:xfrm>
              <a:off x="3584" y="480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74" name="Freeform 34"/>
            <p:cNvSpPr>
              <a:spLocks/>
            </p:cNvSpPr>
            <p:nvPr/>
          </p:nvSpPr>
          <p:spPr bwMode="auto">
            <a:xfrm>
              <a:off x="3392" y="484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75" name="Freeform 35"/>
            <p:cNvSpPr>
              <a:spLocks/>
            </p:cNvSpPr>
            <p:nvPr/>
          </p:nvSpPr>
          <p:spPr bwMode="auto">
            <a:xfrm>
              <a:off x="3192" y="480"/>
              <a:ext cx="8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164"/>
                </a:cxn>
              </a:cxnLst>
              <a:rect l="0" t="0" r="r" b="b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76" name="Freeform 36"/>
            <p:cNvSpPr>
              <a:spLocks/>
            </p:cNvSpPr>
            <p:nvPr/>
          </p:nvSpPr>
          <p:spPr bwMode="auto">
            <a:xfrm>
              <a:off x="3004" y="480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77" name="Freeform 37"/>
            <p:cNvSpPr>
              <a:spLocks/>
            </p:cNvSpPr>
            <p:nvPr/>
          </p:nvSpPr>
          <p:spPr bwMode="auto">
            <a:xfrm>
              <a:off x="2812" y="480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8278" name="Freeform 38"/>
            <p:cNvSpPr>
              <a:spLocks/>
            </p:cNvSpPr>
            <p:nvPr/>
          </p:nvSpPr>
          <p:spPr bwMode="auto">
            <a:xfrm>
              <a:off x="2616" y="480"/>
              <a:ext cx="1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4"/>
                </a:cxn>
              </a:cxnLst>
              <a:rect l="0" t="0" r="r" b="b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8279" name="Line 39"/>
          <p:cNvSpPr>
            <a:spLocks noChangeShapeType="1"/>
          </p:cNvSpPr>
          <p:nvPr/>
        </p:nvSpPr>
        <p:spPr bwMode="auto">
          <a:xfrm>
            <a:off x="107950" y="3932238"/>
            <a:ext cx="48974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8280" name="Line 40"/>
          <p:cNvSpPr>
            <a:spLocks noChangeShapeType="1"/>
          </p:cNvSpPr>
          <p:nvPr/>
        </p:nvSpPr>
        <p:spPr bwMode="auto">
          <a:xfrm flipV="1">
            <a:off x="2484438" y="1412875"/>
            <a:ext cx="0" cy="5040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8281" name="Freeform 41"/>
          <p:cNvSpPr>
            <a:spLocks/>
          </p:cNvSpPr>
          <p:nvPr/>
        </p:nvSpPr>
        <p:spPr bwMode="auto">
          <a:xfrm>
            <a:off x="1547813" y="1844675"/>
            <a:ext cx="2422525" cy="3219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8" y="922"/>
              </a:cxn>
              <a:cxn ang="0">
                <a:pos x="648" y="1618"/>
              </a:cxn>
              <a:cxn ang="0">
                <a:pos x="1008" y="936"/>
              </a:cxn>
              <a:cxn ang="0">
                <a:pos x="1240" y="32"/>
              </a:cxn>
            </a:cxnLst>
            <a:rect l="0" t="0" r="r" b="b"/>
            <a:pathLst>
              <a:path w="1240" h="1620">
                <a:moveTo>
                  <a:pt x="0" y="0"/>
                </a:moveTo>
                <a:cubicBezTo>
                  <a:pt x="43" y="154"/>
                  <a:pt x="140" y="652"/>
                  <a:pt x="248" y="922"/>
                </a:cubicBezTo>
                <a:cubicBezTo>
                  <a:pt x="356" y="1192"/>
                  <a:pt x="521" y="1616"/>
                  <a:pt x="648" y="1618"/>
                </a:cubicBezTo>
                <a:cubicBezTo>
                  <a:pt x="775" y="1620"/>
                  <a:pt x="909" y="1200"/>
                  <a:pt x="1008" y="936"/>
                </a:cubicBezTo>
                <a:cubicBezTo>
                  <a:pt x="1107" y="672"/>
                  <a:pt x="1192" y="220"/>
                  <a:pt x="1240" y="32"/>
                </a:cubicBezTo>
              </a:path>
            </a:pathLst>
          </a:custGeom>
          <a:noFill/>
          <a:ln w="28575" cap="flat" cmpd="sng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8283" name="Oval 43"/>
          <p:cNvSpPr>
            <a:spLocks noChangeArrowheads="1"/>
          </p:cNvSpPr>
          <p:nvPr/>
        </p:nvSpPr>
        <p:spPr bwMode="auto">
          <a:xfrm>
            <a:off x="3316288" y="3843338"/>
            <a:ext cx="176212" cy="1762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8284" name="Oval 44"/>
          <p:cNvSpPr>
            <a:spLocks noChangeArrowheads="1"/>
          </p:cNvSpPr>
          <p:nvPr/>
        </p:nvSpPr>
        <p:spPr bwMode="auto">
          <a:xfrm>
            <a:off x="2395538" y="4689475"/>
            <a:ext cx="176212" cy="1762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8286" name="Text Box 46"/>
          <p:cNvSpPr txBox="1">
            <a:spLocks noChangeArrowheads="1"/>
          </p:cNvSpPr>
          <p:nvPr/>
        </p:nvSpPr>
        <p:spPr bwMode="auto">
          <a:xfrm>
            <a:off x="1849438" y="4437063"/>
            <a:ext cx="63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Georgia" pitchFamily="18" charset="0"/>
              </a:rPr>
              <a:t>-3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38302" name="Rectangle 62"/>
          <p:cNvSpPr>
            <a:spLocks noChangeArrowheads="1"/>
          </p:cNvSpPr>
          <p:nvPr/>
        </p:nvSpPr>
        <p:spPr bwMode="auto">
          <a:xfrm>
            <a:off x="4854575" y="13493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38303" name="Rectangle 63"/>
          <p:cNvSpPr>
            <a:spLocks noChangeArrowheads="1"/>
          </p:cNvSpPr>
          <p:nvPr/>
        </p:nvSpPr>
        <p:spPr bwMode="auto">
          <a:xfrm>
            <a:off x="5359400" y="1425575"/>
            <a:ext cx="2809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y</a:t>
            </a:r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=</a:t>
            </a:r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-x</a:t>
            </a:r>
            <a:r>
              <a:rPr lang="ru-RU" sz="2800" b="1" i="1" baseline="3000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+4x+3</a:t>
            </a:r>
            <a:endParaRPr lang="ru-RU" sz="2800" b="1" i="1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38304" name="Rectangle 64"/>
          <p:cNvSpPr>
            <a:spLocks noChangeArrowheads="1"/>
          </p:cNvSpPr>
          <p:nvPr/>
        </p:nvSpPr>
        <p:spPr bwMode="auto">
          <a:xfrm>
            <a:off x="4854575" y="2325688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38305" name="Rectangle 65"/>
          <p:cNvSpPr>
            <a:spLocks noChangeArrowheads="1"/>
          </p:cNvSpPr>
          <p:nvPr/>
        </p:nvSpPr>
        <p:spPr bwMode="auto">
          <a:xfrm>
            <a:off x="4962525" y="35718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138306" name="Rectangle 66"/>
          <p:cNvSpPr>
            <a:spLocks noChangeArrowheads="1"/>
          </p:cNvSpPr>
          <p:nvPr/>
        </p:nvSpPr>
        <p:spPr bwMode="auto">
          <a:xfrm>
            <a:off x="4941888" y="5168900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38311" name="Rectangle 71"/>
          <p:cNvSpPr>
            <a:spLocks noChangeArrowheads="1"/>
          </p:cNvSpPr>
          <p:nvPr/>
        </p:nvSpPr>
        <p:spPr bwMode="auto">
          <a:xfrm>
            <a:off x="5300663" y="2366963"/>
            <a:ext cx="1954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y</a:t>
            </a:r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=</a:t>
            </a:r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x</a:t>
            </a:r>
            <a:r>
              <a:rPr lang="ru-RU" sz="2800" b="1" i="1" baseline="3000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-2x-3</a:t>
            </a:r>
            <a:endParaRPr lang="ru-RU" sz="2800" b="1" i="1" baseline="3000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38312" name="Rectangle 72"/>
          <p:cNvSpPr>
            <a:spLocks noChangeArrowheads="1"/>
          </p:cNvSpPr>
          <p:nvPr/>
        </p:nvSpPr>
        <p:spPr bwMode="auto">
          <a:xfrm>
            <a:off x="5402263" y="3706813"/>
            <a:ext cx="2205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y</a:t>
            </a:r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=</a:t>
            </a:r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-x</a:t>
            </a:r>
            <a:r>
              <a:rPr lang="ru-RU" sz="2800" b="1" i="1" baseline="3000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+2x-3</a:t>
            </a:r>
            <a:endParaRPr lang="ru-RU" sz="2800" b="1" i="1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38313" name="Rectangle 73"/>
          <p:cNvSpPr>
            <a:spLocks noChangeArrowheads="1"/>
          </p:cNvSpPr>
          <p:nvPr/>
        </p:nvSpPr>
        <p:spPr bwMode="auto">
          <a:xfrm>
            <a:off x="5545138" y="5297488"/>
            <a:ext cx="2185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y</a:t>
            </a:r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=</a:t>
            </a:r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x</a:t>
            </a:r>
            <a:r>
              <a:rPr lang="ru-RU" sz="2800" b="1" i="1" baseline="3000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+2x+3</a:t>
            </a:r>
            <a:endParaRPr lang="ru-RU" sz="2800" b="1" i="1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38314" name="Text Box 74"/>
          <p:cNvSpPr txBox="1">
            <a:spLocks noChangeArrowheads="1"/>
          </p:cNvSpPr>
          <p:nvPr/>
        </p:nvSpPr>
        <p:spPr bwMode="auto">
          <a:xfrm>
            <a:off x="3441700" y="3573463"/>
            <a:ext cx="63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Georgia" pitchFamily="18" charset="0"/>
              </a:rPr>
              <a:t>3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38315" name="Text Box 75"/>
          <p:cNvSpPr txBox="1">
            <a:spLocks noChangeArrowheads="1"/>
          </p:cNvSpPr>
          <p:nvPr/>
        </p:nvSpPr>
        <p:spPr bwMode="auto">
          <a:xfrm>
            <a:off x="1631950" y="3582988"/>
            <a:ext cx="63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Georgia" pitchFamily="18" charset="0"/>
              </a:rPr>
              <a:t>-1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38316" name="Oval 76"/>
          <p:cNvSpPr>
            <a:spLocks noChangeArrowheads="1"/>
          </p:cNvSpPr>
          <p:nvPr/>
        </p:nvSpPr>
        <p:spPr bwMode="auto">
          <a:xfrm>
            <a:off x="2078038" y="3843338"/>
            <a:ext cx="176212" cy="1762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3950"/>
          </a:xfrm>
          <a:gradFill rotWithShape="1">
            <a:gsLst>
              <a:gs pos="0">
                <a:srgbClr val="CC99FF">
                  <a:alpha val="46001"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l"/>
            <a:r>
              <a:rPr lang="ru-RU" sz="2800" dirty="0" smtClean="0">
                <a:solidFill>
                  <a:srgbClr val="FF0000"/>
                </a:solidFill>
                <a:latin typeface="Georgia" pitchFamily="18" charset="0"/>
              </a:rPr>
              <a:t>10.</a:t>
            </a:r>
            <a:r>
              <a:rPr lang="en-US" sz="2800" dirty="0">
                <a:solidFill>
                  <a:srgbClr val="FF0000"/>
                </a:solidFill>
                <a:latin typeface="Georgia" pitchFamily="18" charset="0"/>
              </a:rPr>
              <a:t>2.</a:t>
            </a:r>
            <a:r>
              <a:rPr lang="ru-RU" sz="2800" dirty="0">
                <a:solidFill>
                  <a:schemeClr val="tx1"/>
                </a:solidFill>
                <a:latin typeface="Georgia" pitchFamily="18" charset="0"/>
              </a:rPr>
              <a:t>График какой квадратичной функции изображен на рисунке.</a:t>
            </a:r>
          </a:p>
        </p:txBody>
      </p:sp>
      <p:grpSp>
        <p:nvGrpSpPr>
          <p:cNvPr id="140292" name="Group 4"/>
          <p:cNvGrpSpPr>
            <a:grpSpLocks/>
          </p:cNvGrpSpPr>
          <p:nvPr/>
        </p:nvGrpSpPr>
        <p:grpSpPr bwMode="auto">
          <a:xfrm>
            <a:off x="34925" y="1412875"/>
            <a:ext cx="4991100" cy="5078413"/>
            <a:chOff x="2412" y="464"/>
            <a:chExt cx="3144" cy="3199"/>
          </a:xfrm>
        </p:grpSpPr>
        <p:sp>
          <p:nvSpPr>
            <p:cNvPr id="140293" name="Freeform 5"/>
            <p:cNvSpPr>
              <a:spLocks/>
            </p:cNvSpPr>
            <p:nvPr/>
          </p:nvSpPr>
          <p:spPr bwMode="auto">
            <a:xfrm>
              <a:off x="2424" y="472"/>
              <a:ext cx="2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172"/>
                </a:cxn>
              </a:cxnLst>
              <a:rect l="0" t="0" r="r" b="b"/>
              <a:pathLst>
                <a:path w="2" h="3172">
                  <a:moveTo>
                    <a:pt x="0" y="0"/>
                  </a:moveTo>
                  <a:lnTo>
                    <a:pt x="2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294" name="Freeform 6"/>
            <p:cNvSpPr>
              <a:spLocks/>
            </p:cNvSpPr>
            <p:nvPr/>
          </p:nvSpPr>
          <p:spPr bwMode="auto">
            <a:xfrm>
              <a:off x="2472" y="1706"/>
              <a:ext cx="306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60" y="2"/>
                </a:cxn>
              </a:cxnLst>
              <a:rect l="0" t="0" r="r" b="b"/>
              <a:pathLst>
                <a:path w="3060" h="2">
                  <a:moveTo>
                    <a:pt x="0" y="0"/>
                  </a:moveTo>
                  <a:lnTo>
                    <a:pt x="3060" y="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295" name="Freeform 7"/>
            <p:cNvSpPr>
              <a:spLocks/>
            </p:cNvSpPr>
            <p:nvPr/>
          </p:nvSpPr>
          <p:spPr bwMode="auto">
            <a:xfrm>
              <a:off x="2436" y="3468"/>
              <a:ext cx="30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88" y="0"/>
                </a:cxn>
              </a:cxnLst>
              <a:rect l="0" t="0" r="r" b="b"/>
              <a:pathLst>
                <a:path w="3088" h="1">
                  <a:moveTo>
                    <a:pt x="0" y="0"/>
                  </a:moveTo>
                  <a:lnTo>
                    <a:pt x="308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296" name="Freeform 8"/>
            <p:cNvSpPr>
              <a:spLocks/>
            </p:cNvSpPr>
            <p:nvPr/>
          </p:nvSpPr>
          <p:spPr bwMode="auto">
            <a:xfrm>
              <a:off x="2426" y="3292"/>
              <a:ext cx="3094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094" y="0"/>
                </a:cxn>
              </a:cxnLst>
              <a:rect l="0" t="0" r="r" b="b"/>
              <a:pathLst>
                <a:path w="3094" h="2">
                  <a:moveTo>
                    <a:pt x="0" y="2"/>
                  </a:moveTo>
                  <a:lnTo>
                    <a:pt x="309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297" name="Line 9"/>
            <p:cNvSpPr>
              <a:spLocks noChangeShapeType="1"/>
            </p:cNvSpPr>
            <p:nvPr/>
          </p:nvSpPr>
          <p:spPr bwMode="auto">
            <a:xfrm>
              <a:off x="2426" y="3113"/>
              <a:ext cx="3130" cy="0"/>
            </a:xfrm>
            <a:prstGeom prst="line">
              <a:avLst/>
            </a:prstGeom>
            <a:noFill/>
            <a:ln w="12700">
              <a:solidFill>
                <a:srgbClr val="4D4D4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298" name="Freeform 10"/>
            <p:cNvSpPr>
              <a:spLocks/>
            </p:cNvSpPr>
            <p:nvPr/>
          </p:nvSpPr>
          <p:spPr bwMode="auto">
            <a:xfrm>
              <a:off x="2428" y="2940"/>
              <a:ext cx="309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96" y="0"/>
                </a:cxn>
              </a:cxnLst>
              <a:rect l="0" t="0" r="r" b="b"/>
              <a:pathLst>
                <a:path w="3096" h="1">
                  <a:moveTo>
                    <a:pt x="0" y="0"/>
                  </a:moveTo>
                  <a:lnTo>
                    <a:pt x="309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299" name="Freeform 11"/>
            <p:cNvSpPr>
              <a:spLocks/>
            </p:cNvSpPr>
            <p:nvPr/>
          </p:nvSpPr>
          <p:spPr bwMode="auto">
            <a:xfrm>
              <a:off x="2424" y="2764"/>
              <a:ext cx="30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92" y="0"/>
                </a:cxn>
              </a:cxnLst>
              <a:rect l="0" t="0" r="r" b="b"/>
              <a:pathLst>
                <a:path w="3092" h="1">
                  <a:moveTo>
                    <a:pt x="0" y="0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00" name="Freeform 12"/>
            <p:cNvSpPr>
              <a:spLocks/>
            </p:cNvSpPr>
            <p:nvPr/>
          </p:nvSpPr>
          <p:spPr bwMode="auto">
            <a:xfrm>
              <a:off x="2420" y="2584"/>
              <a:ext cx="310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00" y="0"/>
                </a:cxn>
              </a:cxnLst>
              <a:rect l="0" t="0" r="r" b="b"/>
              <a:pathLst>
                <a:path w="3100" h="4">
                  <a:moveTo>
                    <a:pt x="0" y="4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01" name="Freeform 13"/>
            <p:cNvSpPr>
              <a:spLocks/>
            </p:cNvSpPr>
            <p:nvPr/>
          </p:nvSpPr>
          <p:spPr bwMode="auto">
            <a:xfrm>
              <a:off x="2420" y="2408"/>
              <a:ext cx="3108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108" y="0"/>
                </a:cxn>
              </a:cxnLst>
              <a:rect l="0" t="0" r="r" b="b"/>
              <a:pathLst>
                <a:path w="3108" h="8">
                  <a:moveTo>
                    <a:pt x="0" y="8"/>
                  </a:moveTo>
                  <a:lnTo>
                    <a:pt x="3108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02" name="Freeform 14"/>
            <p:cNvSpPr>
              <a:spLocks/>
            </p:cNvSpPr>
            <p:nvPr/>
          </p:nvSpPr>
          <p:spPr bwMode="auto">
            <a:xfrm>
              <a:off x="2412" y="2232"/>
              <a:ext cx="3116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6" y="4"/>
                </a:cxn>
              </a:cxnLst>
              <a:rect l="0" t="0" r="r" b="b"/>
              <a:pathLst>
                <a:path w="3116" h="4">
                  <a:moveTo>
                    <a:pt x="0" y="0"/>
                  </a:moveTo>
                  <a:lnTo>
                    <a:pt x="3116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03" name="Freeform 15"/>
            <p:cNvSpPr>
              <a:spLocks/>
            </p:cNvSpPr>
            <p:nvPr/>
          </p:nvSpPr>
          <p:spPr bwMode="auto">
            <a:xfrm>
              <a:off x="2472" y="1884"/>
              <a:ext cx="305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052" y="0"/>
                </a:cxn>
              </a:cxnLst>
              <a:rect l="0" t="0" r="r" b="b"/>
              <a:pathLst>
                <a:path w="3052" h="4">
                  <a:moveTo>
                    <a:pt x="0" y="4"/>
                  </a:moveTo>
                  <a:lnTo>
                    <a:pt x="305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04" name="Freeform 16"/>
            <p:cNvSpPr>
              <a:spLocks/>
            </p:cNvSpPr>
            <p:nvPr/>
          </p:nvSpPr>
          <p:spPr bwMode="auto">
            <a:xfrm>
              <a:off x="2428" y="1532"/>
              <a:ext cx="310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0" y="0"/>
                </a:cxn>
              </a:cxnLst>
              <a:rect l="0" t="0" r="r" b="b"/>
              <a:pathLst>
                <a:path w="3100" h="1">
                  <a:moveTo>
                    <a:pt x="0" y="0"/>
                  </a:moveTo>
                  <a:lnTo>
                    <a:pt x="3100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05" name="Freeform 17"/>
            <p:cNvSpPr>
              <a:spLocks/>
            </p:cNvSpPr>
            <p:nvPr/>
          </p:nvSpPr>
          <p:spPr bwMode="auto">
            <a:xfrm>
              <a:off x="2416" y="1356"/>
              <a:ext cx="31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06" name="Freeform 18"/>
            <p:cNvSpPr>
              <a:spLocks/>
            </p:cNvSpPr>
            <p:nvPr/>
          </p:nvSpPr>
          <p:spPr bwMode="auto">
            <a:xfrm>
              <a:off x="2420" y="1180"/>
              <a:ext cx="310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8" y="4"/>
                </a:cxn>
              </a:cxnLst>
              <a:rect l="0" t="0" r="r" b="b"/>
              <a:pathLst>
                <a:path w="3108" h="4">
                  <a:moveTo>
                    <a:pt x="0" y="0"/>
                  </a:moveTo>
                  <a:lnTo>
                    <a:pt x="3108" y="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07" name="Freeform 19"/>
            <p:cNvSpPr>
              <a:spLocks/>
            </p:cNvSpPr>
            <p:nvPr/>
          </p:nvSpPr>
          <p:spPr bwMode="auto">
            <a:xfrm>
              <a:off x="2416" y="1008"/>
              <a:ext cx="31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112" y="0"/>
                </a:cxn>
              </a:cxnLst>
              <a:rect l="0" t="0" r="r" b="b"/>
              <a:pathLst>
                <a:path w="3112" h="4">
                  <a:moveTo>
                    <a:pt x="0" y="4"/>
                  </a:moveTo>
                  <a:lnTo>
                    <a:pt x="311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08" name="Freeform 20"/>
            <p:cNvSpPr>
              <a:spLocks/>
            </p:cNvSpPr>
            <p:nvPr/>
          </p:nvSpPr>
          <p:spPr bwMode="auto">
            <a:xfrm>
              <a:off x="2424" y="832"/>
              <a:ext cx="310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04" y="0"/>
                </a:cxn>
              </a:cxnLst>
              <a:rect l="0" t="0" r="r" b="b"/>
              <a:pathLst>
                <a:path w="3104" h="1">
                  <a:moveTo>
                    <a:pt x="0" y="0"/>
                  </a:moveTo>
                  <a:lnTo>
                    <a:pt x="3104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09" name="Freeform 21"/>
            <p:cNvSpPr>
              <a:spLocks/>
            </p:cNvSpPr>
            <p:nvPr/>
          </p:nvSpPr>
          <p:spPr bwMode="auto">
            <a:xfrm>
              <a:off x="2432" y="656"/>
              <a:ext cx="3092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092" y="0"/>
                </a:cxn>
              </a:cxnLst>
              <a:rect l="0" t="0" r="r" b="b"/>
              <a:pathLst>
                <a:path w="3092" h="8">
                  <a:moveTo>
                    <a:pt x="0" y="8"/>
                  </a:moveTo>
                  <a:lnTo>
                    <a:pt x="3092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10" name="Freeform 22"/>
            <p:cNvSpPr>
              <a:spLocks/>
            </p:cNvSpPr>
            <p:nvPr/>
          </p:nvSpPr>
          <p:spPr bwMode="auto">
            <a:xfrm>
              <a:off x="2440" y="472"/>
              <a:ext cx="308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88" y="12"/>
                </a:cxn>
              </a:cxnLst>
              <a:rect l="0" t="0" r="r" b="b"/>
              <a:pathLst>
                <a:path w="3088" h="12">
                  <a:moveTo>
                    <a:pt x="0" y="0"/>
                  </a:moveTo>
                  <a:lnTo>
                    <a:pt x="3088" y="1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11" name="Freeform 23"/>
            <p:cNvSpPr>
              <a:spLocks/>
            </p:cNvSpPr>
            <p:nvPr/>
          </p:nvSpPr>
          <p:spPr bwMode="auto">
            <a:xfrm>
              <a:off x="2416" y="3644"/>
              <a:ext cx="311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16" y="0"/>
                </a:cxn>
              </a:cxnLst>
              <a:rect l="0" t="0" r="r" b="b"/>
              <a:pathLst>
                <a:path w="3116" h="1">
                  <a:moveTo>
                    <a:pt x="0" y="0"/>
                  </a:moveTo>
                  <a:lnTo>
                    <a:pt x="3116" y="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12" name="Freeform 24"/>
            <p:cNvSpPr>
              <a:spLocks/>
            </p:cNvSpPr>
            <p:nvPr/>
          </p:nvSpPr>
          <p:spPr bwMode="auto">
            <a:xfrm>
              <a:off x="5528" y="488"/>
              <a:ext cx="1" cy="3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36"/>
                </a:cxn>
              </a:cxnLst>
              <a:rect l="0" t="0" r="r" b="b"/>
              <a:pathLst>
                <a:path w="1" h="3136">
                  <a:moveTo>
                    <a:pt x="0" y="0"/>
                  </a:moveTo>
                  <a:lnTo>
                    <a:pt x="0" y="3136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13" name="Freeform 25"/>
            <p:cNvSpPr>
              <a:spLocks/>
            </p:cNvSpPr>
            <p:nvPr/>
          </p:nvSpPr>
          <p:spPr bwMode="auto">
            <a:xfrm>
              <a:off x="5332" y="480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14" name="Freeform 26"/>
            <p:cNvSpPr>
              <a:spLocks/>
            </p:cNvSpPr>
            <p:nvPr/>
          </p:nvSpPr>
          <p:spPr bwMode="auto">
            <a:xfrm>
              <a:off x="5136" y="480"/>
              <a:ext cx="4" cy="316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8"/>
                </a:cxn>
              </a:cxnLst>
              <a:rect l="0" t="0" r="r" b="b"/>
              <a:pathLst>
                <a:path w="4" h="3168">
                  <a:moveTo>
                    <a:pt x="4" y="0"/>
                  </a:moveTo>
                  <a:lnTo>
                    <a:pt x="0" y="3168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15" name="Freeform 27"/>
            <p:cNvSpPr>
              <a:spLocks/>
            </p:cNvSpPr>
            <p:nvPr/>
          </p:nvSpPr>
          <p:spPr bwMode="auto">
            <a:xfrm>
              <a:off x="4944" y="480"/>
              <a:ext cx="1" cy="3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0"/>
                </a:cxn>
              </a:cxnLst>
              <a:rect l="0" t="0" r="r" b="b"/>
              <a:pathLst>
                <a:path w="1" h="3160">
                  <a:moveTo>
                    <a:pt x="0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16" name="Freeform 28"/>
            <p:cNvSpPr>
              <a:spLocks/>
            </p:cNvSpPr>
            <p:nvPr/>
          </p:nvSpPr>
          <p:spPr bwMode="auto">
            <a:xfrm>
              <a:off x="4748" y="476"/>
              <a:ext cx="4" cy="3172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72"/>
                </a:cxn>
              </a:cxnLst>
              <a:rect l="0" t="0" r="r" b="b"/>
              <a:pathLst>
                <a:path w="4" h="3172">
                  <a:moveTo>
                    <a:pt x="4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17" name="Freeform 29"/>
            <p:cNvSpPr>
              <a:spLocks/>
            </p:cNvSpPr>
            <p:nvPr/>
          </p:nvSpPr>
          <p:spPr bwMode="auto">
            <a:xfrm>
              <a:off x="4544" y="472"/>
              <a:ext cx="14" cy="31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91"/>
                </a:cxn>
              </a:cxnLst>
              <a:rect l="0" t="0" r="r" b="b"/>
              <a:pathLst>
                <a:path w="14" h="3191">
                  <a:moveTo>
                    <a:pt x="0" y="0"/>
                  </a:moveTo>
                  <a:lnTo>
                    <a:pt x="14" y="3191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18" name="Freeform 30"/>
            <p:cNvSpPr>
              <a:spLocks/>
            </p:cNvSpPr>
            <p:nvPr/>
          </p:nvSpPr>
          <p:spPr bwMode="auto">
            <a:xfrm>
              <a:off x="4360" y="488"/>
              <a:ext cx="4" cy="316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0"/>
                </a:cxn>
              </a:cxnLst>
              <a:rect l="0" t="0" r="r" b="b"/>
              <a:pathLst>
                <a:path w="4" h="3160">
                  <a:moveTo>
                    <a:pt x="4" y="0"/>
                  </a:moveTo>
                  <a:lnTo>
                    <a:pt x="0" y="3160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19" name="Freeform 31"/>
            <p:cNvSpPr>
              <a:spLocks/>
            </p:cNvSpPr>
            <p:nvPr/>
          </p:nvSpPr>
          <p:spPr bwMode="auto">
            <a:xfrm>
              <a:off x="4168" y="488"/>
              <a:ext cx="1" cy="3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2"/>
                </a:cxn>
              </a:cxnLst>
              <a:rect l="0" t="0" r="r" b="b"/>
              <a:pathLst>
                <a:path w="1" h="3152">
                  <a:moveTo>
                    <a:pt x="0" y="0"/>
                  </a:moveTo>
                  <a:lnTo>
                    <a:pt x="0" y="315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20" name="Freeform 32"/>
            <p:cNvSpPr>
              <a:spLocks/>
            </p:cNvSpPr>
            <p:nvPr/>
          </p:nvSpPr>
          <p:spPr bwMode="auto">
            <a:xfrm>
              <a:off x="3776" y="464"/>
              <a:ext cx="11" cy="31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3199"/>
                </a:cxn>
              </a:cxnLst>
              <a:rect l="0" t="0" r="r" b="b"/>
              <a:pathLst>
                <a:path w="11" h="3199">
                  <a:moveTo>
                    <a:pt x="0" y="0"/>
                  </a:moveTo>
                  <a:lnTo>
                    <a:pt x="11" y="3199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21" name="Freeform 33"/>
            <p:cNvSpPr>
              <a:spLocks/>
            </p:cNvSpPr>
            <p:nvPr/>
          </p:nvSpPr>
          <p:spPr bwMode="auto">
            <a:xfrm>
              <a:off x="3584" y="480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22" name="Freeform 34"/>
            <p:cNvSpPr>
              <a:spLocks/>
            </p:cNvSpPr>
            <p:nvPr/>
          </p:nvSpPr>
          <p:spPr bwMode="auto">
            <a:xfrm>
              <a:off x="3392" y="484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23" name="Freeform 35"/>
            <p:cNvSpPr>
              <a:spLocks/>
            </p:cNvSpPr>
            <p:nvPr/>
          </p:nvSpPr>
          <p:spPr bwMode="auto">
            <a:xfrm>
              <a:off x="3192" y="480"/>
              <a:ext cx="8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3164"/>
                </a:cxn>
              </a:cxnLst>
              <a:rect l="0" t="0" r="r" b="b"/>
              <a:pathLst>
                <a:path w="8" h="3164">
                  <a:moveTo>
                    <a:pt x="0" y="0"/>
                  </a:moveTo>
                  <a:lnTo>
                    <a:pt x="8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24" name="Freeform 36"/>
            <p:cNvSpPr>
              <a:spLocks/>
            </p:cNvSpPr>
            <p:nvPr/>
          </p:nvSpPr>
          <p:spPr bwMode="auto">
            <a:xfrm>
              <a:off x="3004" y="480"/>
              <a:ext cx="4" cy="3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164"/>
                </a:cxn>
              </a:cxnLst>
              <a:rect l="0" t="0" r="r" b="b"/>
              <a:pathLst>
                <a:path w="4" h="3164">
                  <a:moveTo>
                    <a:pt x="4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25" name="Freeform 37"/>
            <p:cNvSpPr>
              <a:spLocks/>
            </p:cNvSpPr>
            <p:nvPr/>
          </p:nvSpPr>
          <p:spPr bwMode="auto">
            <a:xfrm>
              <a:off x="2812" y="480"/>
              <a:ext cx="1" cy="31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72"/>
                </a:cxn>
              </a:cxnLst>
              <a:rect l="0" t="0" r="r" b="b"/>
              <a:pathLst>
                <a:path w="1" h="3172">
                  <a:moveTo>
                    <a:pt x="0" y="0"/>
                  </a:moveTo>
                  <a:lnTo>
                    <a:pt x="0" y="3172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0326" name="Freeform 38"/>
            <p:cNvSpPr>
              <a:spLocks/>
            </p:cNvSpPr>
            <p:nvPr/>
          </p:nvSpPr>
          <p:spPr bwMode="auto">
            <a:xfrm>
              <a:off x="2616" y="480"/>
              <a:ext cx="1" cy="31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64"/>
                </a:cxn>
              </a:cxnLst>
              <a:rect l="0" t="0" r="r" b="b"/>
              <a:pathLst>
                <a:path w="1" h="3164">
                  <a:moveTo>
                    <a:pt x="0" y="0"/>
                  </a:moveTo>
                  <a:lnTo>
                    <a:pt x="0" y="3164"/>
                  </a:lnTo>
                </a:path>
              </a:pathLst>
            </a:custGeom>
            <a:noFill/>
            <a:ln w="12700" cap="flat" cmpd="sng">
              <a:solidFill>
                <a:srgbClr val="4D4D4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0327" name="Line 39"/>
          <p:cNvSpPr>
            <a:spLocks noChangeShapeType="1"/>
          </p:cNvSpPr>
          <p:nvPr/>
        </p:nvSpPr>
        <p:spPr bwMode="auto">
          <a:xfrm>
            <a:off x="107950" y="3932238"/>
            <a:ext cx="489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28" name="Line 40"/>
          <p:cNvSpPr>
            <a:spLocks noChangeShapeType="1"/>
          </p:cNvSpPr>
          <p:nvPr/>
        </p:nvSpPr>
        <p:spPr bwMode="auto">
          <a:xfrm flipV="1">
            <a:off x="2484438" y="1412875"/>
            <a:ext cx="0" cy="5040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29" name="Freeform 41"/>
          <p:cNvSpPr>
            <a:spLocks/>
          </p:cNvSpPr>
          <p:nvPr/>
        </p:nvSpPr>
        <p:spPr bwMode="auto">
          <a:xfrm>
            <a:off x="2078038" y="3387725"/>
            <a:ext cx="1743075" cy="248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8" y="922"/>
              </a:cxn>
              <a:cxn ang="0">
                <a:pos x="648" y="1618"/>
              </a:cxn>
              <a:cxn ang="0">
                <a:pos x="1008" y="936"/>
              </a:cxn>
              <a:cxn ang="0">
                <a:pos x="1240" y="32"/>
              </a:cxn>
            </a:cxnLst>
            <a:rect l="0" t="0" r="r" b="b"/>
            <a:pathLst>
              <a:path w="1240" h="1620">
                <a:moveTo>
                  <a:pt x="0" y="0"/>
                </a:moveTo>
                <a:cubicBezTo>
                  <a:pt x="43" y="154"/>
                  <a:pt x="140" y="652"/>
                  <a:pt x="248" y="922"/>
                </a:cubicBezTo>
                <a:cubicBezTo>
                  <a:pt x="356" y="1192"/>
                  <a:pt x="521" y="1616"/>
                  <a:pt x="648" y="1618"/>
                </a:cubicBezTo>
                <a:cubicBezTo>
                  <a:pt x="775" y="1620"/>
                  <a:pt x="909" y="1200"/>
                  <a:pt x="1008" y="936"/>
                </a:cubicBezTo>
                <a:cubicBezTo>
                  <a:pt x="1107" y="672"/>
                  <a:pt x="1192" y="220"/>
                  <a:pt x="1240" y="32"/>
                </a:cubicBezTo>
              </a:path>
            </a:pathLst>
          </a:custGeom>
          <a:noFill/>
          <a:ln w="28575" cap="flat" cmpd="sng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0330" name="Oval 42"/>
          <p:cNvSpPr>
            <a:spLocks noChangeArrowheads="1"/>
          </p:cNvSpPr>
          <p:nvPr/>
        </p:nvSpPr>
        <p:spPr bwMode="auto">
          <a:xfrm>
            <a:off x="3644900" y="3843338"/>
            <a:ext cx="176213" cy="1762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31" name="Oval 43"/>
          <p:cNvSpPr>
            <a:spLocks noChangeArrowheads="1"/>
          </p:cNvSpPr>
          <p:nvPr/>
        </p:nvSpPr>
        <p:spPr bwMode="auto">
          <a:xfrm>
            <a:off x="2395538" y="4956175"/>
            <a:ext cx="176212" cy="17621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0333" name="Text Box 45"/>
          <p:cNvSpPr txBox="1">
            <a:spLocks noChangeArrowheads="1"/>
          </p:cNvSpPr>
          <p:nvPr/>
        </p:nvSpPr>
        <p:spPr bwMode="auto">
          <a:xfrm>
            <a:off x="1776413" y="4710113"/>
            <a:ext cx="63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Georgia" pitchFamily="18" charset="0"/>
              </a:rPr>
              <a:t>-4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40334" name="Rectangle 46"/>
          <p:cNvSpPr>
            <a:spLocks noChangeArrowheads="1"/>
          </p:cNvSpPr>
          <p:nvPr/>
        </p:nvSpPr>
        <p:spPr bwMode="auto">
          <a:xfrm>
            <a:off x="4854575" y="13493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40335" name="Rectangle 47"/>
          <p:cNvSpPr>
            <a:spLocks noChangeArrowheads="1"/>
          </p:cNvSpPr>
          <p:nvPr/>
        </p:nvSpPr>
        <p:spPr bwMode="auto">
          <a:xfrm>
            <a:off x="5359400" y="1425575"/>
            <a:ext cx="2809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y</a:t>
            </a:r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=</a:t>
            </a:r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-x</a:t>
            </a:r>
            <a:r>
              <a:rPr lang="ru-RU" sz="2800" b="1" i="1" baseline="3000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-3x+4</a:t>
            </a:r>
            <a:endParaRPr lang="ru-RU" sz="2800" b="1" i="1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40336" name="Rectangle 48"/>
          <p:cNvSpPr>
            <a:spLocks noChangeArrowheads="1"/>
          </p:cNvSpPr>
          <p:nvPr/>
        </p:nvSpPr>
        <p:spPr bwMode="auto">
          <a:xfrm>
            <a:off x="4854575" y="2325688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40337" name="Rectangle 49"/>
          <p:cNvSpPr>
            <a:spLocks noChangeArrowheads="1"/>
          </p:cNvSpPr>
          <p:nvPr/>
        </p:nvSpPr>
        <p:spPr bwMode="auto">
          <a:xfrm>
            <a:off x="4962525" y="35718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140338" name="Rectangle 50"/>
          <p:cNvSpPr>
            <a:spLocks noChangeArrowheads="1"/>
          </p:cNvSpPr>
          <p:nvPr/>
        </p:nvSpPr>
        <p:spPr bwMode="auto">
          <a:xfrm>
            <a:off x="4941888" y="5168900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40343" name="Rectangle 55"/>
          <p:cNvSpPr>
            <a:spLocks noChangeArrowheads="1"/>
          </p:cNvSpPr>
          <p:nvPr/>
        </p:nvSpPr>
        <p:spPr bwMode="auto">
          <a:xfrm>
            <a:off x="5300663" y="2366963"/>
            <a:ext cx="1962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y</a:t>
            </a:r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=</a:t>
            </a:r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x</a:t>
            </a:r>
            <a:r>
              <a:rPr lang="ru-RU" sz="2800" b="1" i="1" baseline="3000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-3x-4</a:t>
            </a:r>
            <a:endParaRPr lang="ru-RU" sz="2800" b="1" i="1" baseline="3000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40344" name="Rectangle 56"/>
          <p:cNvSpPr>
            <a:spLocks noChangeArrowheads="1"/>
          </p:cNvSpPr>
          <p:nvPr/>
        </p:nvSpPr>
        <p:spPr bwMode="auto">
          <a:xfrm>
            <a:off x="5402263" y="3706813"/>
            <a:ext cx="2328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y</a:t>
            </a:r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=</a:t>
            </a:r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-x</a:t>
            </a:r>
            <a:r>
              <a:rPr lang="ru-RU" sz="2800" b="1" i="1" baseline="3000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+3x+4</a:t>
            </a:r>
            <a:endParaRPr lang="ru-RU" sz="2800" b="1" i="1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40345" name="Rectangle 57"/>
          <p:cNvSpPr>
            <a:spLocks noChangeArrowheads="1"/>
          </p:cNvSpPr>
          <p:nvPr/>
        </p:nvSpPr>
        <p:spPr bwMode="auto">
          <a:xfrm>
            <a:off x="5545138" y="5297488"/>
            <a:ext cx="1962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y</a:t>
            </a:r>
            <a:r>
              <a:rPr lang="ru-RU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=</a:t>
            </a:r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x</a:t>
            </a:r>
            <a:r>
              <a:rPr lang="ru-RU" sz="2800" b="1" i="1" baseline="30000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800" b="1" i="1" dirty="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-3x-4</a:t>
            </a:r>
            <a:endParaRPr lang="ru-RU" sz="2800" b="1" i="1" dirty="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40346" name="Text Box 58"/>
          <p:cNvSpPr txBox="1">
            <a:spLocks noChangeArrowheads="1"/>
          </p:cNvSpPr>
          <p:nvPr/>
        </p:nvSpPr>
        <p:spPr bwMode="auto">
          <a:xfrm>
            <a:off x="3821113" y="3406775"/>
            <a:ext cx="63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Georgia" pitchFamily="18" charset="0"/>
              </a:rPr>
              <a:t>4</a:t>
            </a:r>
            <a:endParaRPr lang="ru-RU" sz="2800" b="1" i="1">
              <a:latin typeface="Georgia" pitchFamily="18" charset="0"/>
            </a:endParaRPr>
          </a:p>
        </p:txBody>
      </p:sp>
      <p:sp>
        <p:nvSpPr>
          <p:cNvPr id="140348" name="Oval 60"/>
          <p:cNvSpPr>
            <a:spLocks noChangeArrowheads="1"/>
          </p:cNvSpPr>
          <p:nvPr/>
        </p:nvSpPr>
        <p:spPr bwMode="auto">
          <a:xfrm>
            <a:off x="2078038" y="3843338"/>
            <a:ext cx="176212" cy="1762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125538"/>
            <a:ext cx="8229600" cy="3235325"/>
          </a:xfrm>
          <a:noFill/>
          <a:ln/>
        </p:spPr>
      </p:pic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468313" y="4581525"/>
            <a:ext cx="28813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1) у = -Зх - 6 </a:t>
            </a:r>
          </a:p>
          <a:p>
            <a:r>
              <a:rPr lang="ru-RU" sz="2800" b="1" i="1">
                <a:latin typeface="Georgia" pitchFamily="18" charset="0"/>
              </a:rPr>
              <a:t>2) у = -Зх + 6 </a:t>
            </a:r>
          </a:p>
          <a:p>
            <a:r>
              <a:rPr lang="ru-RU" sz="2800" b="1" i="1">
                <a:latin typeface="Georgia" pitchFamily="18" charset="0"/>
              </a:rPr>
              <a:t>3) у = Зх - 6 </a:t>
            </a:r>
          </a:p>
          <a:p>
            <a:r>
              <a:rPr lang="ru-RU" sz="2800" b="1" i="1">
                <a:latin typeface="Georgia" pitchFamily="18" charset="0"/>
              </a:rPr>
              <a:t>4) у = Зх + 6 </a:t>
            </a: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1063899" y="115888"/>
            <a:ext cx="748955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  <a:latin typeface="Georgia" pitchFamily="18" charset="0"/>
              </a:rPr>
              <a:t>10</a:t>
            </a:r>
            <a:r>
              <a:rPr lang="en-US" sz="2400" b="1" i="1" dirty="0" smtClean="0">
                <a:solidFill>
                  <a:srgbClr val="0070C0"/>
                </a:solidFill>
                <a:latin typeface="Georgia" pitchFamily="18" charset="0"/>
              </a:rPr>
              <a:t>.</a:t>
            </a:r>
            <a:r>
              <a:rPr lang="ru-RU" sz="2400" b="1" i="1" dirty="0">
                <a:solidFill>
                  <a:srgbClr val="0070C0"/>
                </a:solidFill>
                <a:latin typeface="Georgia" pitchFamily="18" charset="0"/>
              </a:rPr>
              <a:t>3</a:t>
            </a:r>
            <a:r>
              <a:rPr lang="ru-RU" sz="2800" b="1" i="1" dirty="0" smtClean="0">
                <a:solidFill>
                  <a:srgbClr val="0070C0"/>
                </a:solidFill>
                <a:latin typeface="Georgia" pitchFamily="18" charset="0"/>
              </a:rPr>
              <a:t>. </a:t>
            </a:r>
            <a:r>
              <a:rPr lang="ru-RU" sz="2800" b="1" i="1" dirty="0">
                <a:solidFill>
                  <a:srgbClr val="0070C0"/>
                </a:solidFill>
                <a:latin typeface="Georgia" pitchFamily="18" charset="0"/>
              </a:rPr>
              <a:t>Для каждого графика укажите </a:t>
            </a:r>
            <a:endParaRPr lang="en-US" sz="2800" b="1" i="1" dirty="0">
              <a:solidFill>
                <a:srgbClr val="0070C0"/>
              </a:solidFill>
              <a:latin typeface="Georgia" pitchFamily="18" charset="0"/>
            </a:endParaRPr>
          </a:p>
          <a:p>
            <a:r>
              <a:rPr lang="ru-RU" sz="2800" b="1" i="1" dirty="0">
                <a:solidFill>
                  <a:srgbClr val="0070C0"/>
                </a:solidFill>
                <a:latin typeface="Georgia" pitchFamily="18" charset="0"/>
              </a:rPr>
              <a:t>соответствующую формулу. </a:t>
            </a:r>
          </a:p>
        </p:txBody>
      </p:sp>
      <p:graphicFrame>
        <p:nvGraphicFramePr>
          <p:cNvPr id="161797" name="Group 5"/>
          <p:cNvGraphicFramePr>
            <a:graphicFrameLocks noGrp="1"/>
          </p:cNvGraphicFramePr>
          <p:nvPr/>
        </p:nvGraphicFramePr>
        <p:xfrm>
          <a:off x="4367213" y="4549775"/>
          <a:ext cx="3840162" cy="975360"/>
        </p:xfrm>
        <a:graphic>
          <a:graphicData uri="http://schemas.openxmlformats.org/drawingml/2006/table">
            <a:tbl>
              <a:tblPr/>
              <a:tblGrid>
                <a:gridCol w="1279525"/>
                <a:gridCol w="1281112"/>
                <a:gridCol w="1279525"/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bat-Bold" pitchFamily="2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bat-Bold" pitchFamily="2" charset="0"/>
                        </a:rPr>
                        <a:t>Б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bat-Bold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bat-Bold" pitchFamily="2" charset="0"/>
                        </a:rPr>
                        <a:t>В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bat-Bold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bat-Bold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bat-Bold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bat-Bold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9138"/>
            <a:ext cx="8229600" cy="836612"/>
          </a:xfrm>
        </p:spPr>
        <p:txBody>
          <a:bodyPr/>
          <a:lstStyle/>
          <a:p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sp>
        <p:nvSpPr>
          <p:cNvPr id="144387" name="WordArt 3"/>
          <p:cNvSpPr>
            <a:spLocks noChangeArrowheads="1" noChangeShapeType="1" noTextEdit="1"/>
          </p:cNvSpPr>
          <p:nvPr/>
        </p:nvSpPr>
        <p:spPr bwMode="auto">
          <a:xfrm rot="20596732">
            <a:off x="2342945" y="1671050"/>
            <a:ext cx="5003007" cy="1116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Задача </a:t>
            </a:r>
            <a:r>
              <a:rPr lang="ru-RU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11</a:t>
            </a:r>
            <a:endParaRPr lang="ru-RU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144388" name="Picture 4" descr="ad7e096a6171f0e5762ac3c26381210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825750"/>
            <a:ext cx="3169469" cy="3384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410" name="Group 2"/>
          <p:cNvGrpSpPr>
            <a:grpSpLocks/>
          </p:cNvGrpSpPr>
          <p:nvPr/>
        </p:nvGrpSpPr>
        <p:grpSpPr bwMode="auto">
          <a:xfrm>
            <a:off x="1042988" y="908050"/>
            <a:ext cx="5905500" cy="5208588"/>
            <a:chOff x="192" y="144"/>
            <a:chExt cx="2592" cy="2640"/>
          </a:xfrm>
        </p:grpSpPr>
        <p:sp>
          <p:nvSpPr>
            <p:cNvPr id="145411" name="Line 3"/>
            <p:cNvSpPr>
              <a:spLocks noChangeShapeType="1"/>
            </p:cNvSpPr>
            <p:nvPr/>
          </p:nvSpPr>
          <p:spPr bwMode="auto">
            <a:xfrm>
              <a:off x="192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12" name="Line 4"/>
            <p:cNvSpPr>
              <a:spLocks noChangeShapeType="1"/>
            </p:cNvSpPr>
            <p:nvPr/>
          </p:nvSpPr>
          <p:spPr bwMode="auto">
            <a:xfrm>
              <a:off x="448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13" name="Line 5"/>
            <p:cNvSpPr>
              <a:spLocks noChangeShapeType="1"/>
            </p:cNvSpPr>
            <p:nvPr/>
          </p:nvSpPr>
          <p:spPr bwMode="auto">
            <a:xfrm>
              <a:off x="704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14" name="Line 6"/>
            <p:cNvSpPr>
              <a:spLocks noChangeShapeType="1"/>
            </p:cNvSpPr>
            <p:nvPr/>
          </p:nvSpPr>
          <p:spPr bwMode="auto">
            <a:xfrm>
              <a:off x="960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15" name="Line 7"/>
            <p:cNvSpPr>
              <a:spLocks noChangeShapeType="1"/>
            </p:cNvSpPr>
            <p:nvPr/>
          </p:nvSpPr>
          <p:spPr bwMode="auto">
            <a:xfrm>
              <a:off x="1216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16" name="Line 8"/>
            <p:cNvSpPr>
              <a:spLocks noChangeShapeType="1"/>
            </p:cNvSpPr>
            <p:nvPr/>
          </p:nvSpPr>
          <p:spPr bwMode="auto">
            <a:xfrm>
              <a:off x="1472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17" name="Line 9"/>
            <p:cNvSpPr>
              <a:spLocks noChangeShapeType="1"/>
            </p:cNvSpPr>
            <p:nvPr/>
          </p:nvSpPr>
          <p:spPr bwMode="auto">
            <a:xfrm>
              <a:off x="1728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18" name="Line 10"/>
            <p:cNvSpPr>
              <a:spLocks noChangeShapeType="1"/>
            </p:cNvSpPr>
            <p:nvPr/>
          </p:nvSpPr>
          <p:spPr bwMode="auto">
            <a:xfrm>
              <a:off x="1984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19" name="Line 11"/>
            <p:cNvSpPr>
              <a:spLocks noChangeShapeType="1"/>
            </p:cNvSpPr>
            <p:nvPr/>
          </p:nvSpPr>
          <p:spPr bwMode="auto">
            <a:xfrm>
              <a:off x="2240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20" name="Line 12"/>
            <p:cNvSpPr>
              <a:spLocks noChangeShapeType="1"/>
            </p:cNvSpPr>
            <p:nvPr/>
          </p:nvSpPr>
          <p:spPr bwMode="auto">
            <a:xfrm>
              <a:off x="2496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21" name="Line 13"/>
            <p:cNvSpPr>
              <a:spLocks noChangeShapeType="1"/>
            </p:cNvSpPr>
            <p:nvPr/>
          </p:nvSpPr>
          <p:spPr bwMode="auto">
            <a:xfrm>
              <a:off x="2752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22" name="Line 14"/>
            <p:cNvSpPr>
              <a:spLocks noChangeShapeType="1"/>
            </p:cNvSpPr>
            <p:nvPr/>
          </p:nvSpPr>
          <p:spPr bwMode="auto">
            <a:xfrm>
              <a:off x="192" y="144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23" name="Line 15"/>
            <p:cNvSpPr>
              <a:spLocks noChangeShapeType="1"/>
            </p:cNvSpPr>
            <p:nvPr/>
          </p:nvSpPr>
          <p:spPr bwMode="auto">
            <a:xfrm>
              <a:off x="192" y="381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24" name="Line 16"/>
            <p:cNvSpPr>
              <a:spLocks noChangeShapeType="1"/>
            </p:cNvSpPr>
            <p:nvPr/>
          </p:nvSpPr>
          <p:spPr bwMode="auto">
            <a:xfrm>
              <a:off x="192" y="618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25" name="Line 17"/>
            <p:cNvSpPr>
              <a:spLocks noChangeShapeType="1"/>
            </p:cNvSpPr>
            <p:nvPr/>
          </p:nvSpPr>
          <p:spPr bwMode="auto">
            <a:xfrm>
              <a:off x="192" y="856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26" name="Line 18"/>
            <p:cNvSpPr>
              <a:spLocks noChangeShapeType="1"/>
            </p:cNvSpPr>
            <p:nvPr/>
          </p:nvSpPr>
          <p:spPr bwMode="auto">
            <a:xfrm>
              <a:off x="192" y="1093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27" name="Line 19"/>
            <p:cNvSpPr>
              <a:spLocks noChangeShapeType="1"/>
            </p:cNvSpPr>
            <p:nvPr/>
          </p:nvSpPr>
          <p:spPr bwMode="auto">
            <a:xfrm>
              <a:off x="192" y="1330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28" name="Line 20"/>
            <p:cNvSpPr>
              <a:spLocks noChangeShapeType="1"/>
            </p:cNvSpPr>
            <p:nvPr/>
          </p:nvSpPr>
          <p:spPr bwMode="auto">
            <a:xfrm>
              <a:off x="192" y="1567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29" name="Line 21"/>
            <p:cNvSpPr>
              <a:spLocks noChangeShapeType="1"/>
            </p:cNvSpPr>
            <p:nvPr/>
          </p:nvSpPr>
          <p:spPr bwMode="auto">
            <a:xfrm>
              <a:off x="192" y="1804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30" name="Line 22"/>
            <p:cNvSpPr>
              <a:spLocks noChangeShapeType="1"/>
            </p:cNvSpPr>
            <p:nvPr/>
          </p:nvSpPr>
          <p:spPr bwMode="auto">
            <a:xfrm>
              <a:off x="192" y="2041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31" name="Line 23"/>
            <p:cNvSpPr>
              <a:spLocks noChangeShapeType="1"/>
            </p:cNvSpPr>
            <p:nvPr/>
          </p:nvSpPr>
          <p:spPr bwMode="auto">
            <a:xfrm>
              <a:off x="192" y="2279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32" name="Line 24"/>
            <p:cNvSpPr>
              <a:spLocks noChangeShapeType="1"/>
            </p:cNvSpPr>
            <p:nvPr/>
          </p:nvSpPr>
          <p:spPr bwMode="auto">
            <a:xfrm>
              <a:off x="192" y="2516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33" name="Line 25"/>
            <p:cNvSpPr>
              <a:spLocks noChangeShapeType="1"/>
            </p:cNvSpPr>
            <p:nvPr/>
          </p:nvSpPr>
          <p:spPr bwMode="auto">
            <a:xfrm>
              <a:off x="192" y="2753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5434" name="Line 26"/>
          <p:cNvSpPr>
            <a:spLocks noChangeShapeType="1"/>
          </p:cNvSpPr>
          <p:nvPr/>
        </p:nvSpPr>
        <p:spPr bwMode="auto">
          <a:xfrm flipV="1">
            <a:off x="1050925" y="477838"/>
            <a:ext cx="0" cy="5614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5435" name="Line 27"/>
          <p:cNvSpPr>
            <a:spLocks noChangeShapeType="1"/>
          </p:cNvSpPr>
          <p:nvPr/>
        </p:nvSpPr>
        <p:spPr bwMode="auto">
          <a:xfrm>
            <a:off x="1035050" y="6092825"/>
            <a:ext cx="6697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5436" name="Text Box 28"/>
          <p:cNvSpPr txBox="1">
            <a:spLocks noChangeArrowheads="1"/>
          </p:cNvSpPr>
          <p:nvPr/>
        </p:nvSpPr>
        <p:spPr bwMode="auto">
          <a:xfrm>
            <a:off x="0" y="1169988"/>
            <a:ext cx="1042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45438" name="Rectangle 30"/>
          <p:cNvSpPr>
            <a:spLocks noChangeArrowheads="1"/>
          </p:cNvSpPr>
          <p:nvPr/>
        </p:nvSpPr>
        <p:spPr bwMode="auto">
          <a:xfrm>
            <a:off x="850900" y="611981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Arial" charset="0"/>
              </a:rPr>
              <a:t>0</a:t>
            </a:r>
          </a:p>
        </p:txBody>
      </p:sp>
      <p:sp>
        <p:nvSpPr>
          <p:cNvPr id="145440" name="Rectangle 32"/>
          <p:cNvSpPr>
            <a:spLocks noChangeArrowheads="1"/>
          </p:cNvSpPr>
          <p:nvPr/>
        </p:nvSpPr>
        <p:spPr bwMode="auto">
          <a:xfrm>
            <a:off x="1908175" y="611981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Arial" charset="0"/>
              </a:rPr>
              <a:t>10</a:t>
            </a:r>
          </a:p>
        </p:txBody>
      </p:sp>
      <p:sp>
        <p:nvSpPr>
          <p:cNvPr id="145442" name="Rectangle 34"/>
          <p:cNvSpPr>
            <a:spLocks noChangeArrowheads="1"/>
          </p:cNvSpPr>
          <p:nvPr/>
        </p:nvSpPr>
        <p:spPr bwMode="auto">
          <a:xfrm>
            <a:off x="3059113" y="616585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Arial" charset="0"/>
              </a:rPr>
              <a:t>20</a:t>
            </a:r>
          </a:p>
        </p:txBody>
      </p:sp>
      <p:sp>
        <p:nvSpPr>
          <p:cNvPr id="145444" name="Rectangle 36"/>
          <p:cNvSpPr>
            <a:spLocks noChangeArrowheads="1"/>
          </p:cNvSpPr>
          <p:nvPr/>
        </p:nvSpPr>
        <p:spPr bwMode="auto">
          <a:xfrm>
            <a:off x="4211638" y="611981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Arial" charset="0"/>
              </a:rPr>
              <a:t>40</a:t>
            </a:r>
          </a:p>
        </p:txBody>
      </p:sp>
      <p:sp>
        <p:nvSpPr>
          <p:cNvPr id="145445" name="Rectangle 37"/>
          <p:cNvSpPr>
            <a:spLocks noChangeArrowheads="1"/>
          </p:cNvSpPr>
          <p:nvPr/>
        </p:nvSpPr>
        <p:spPr bwMode="auto">
          <a:xfrm>
            <a:off x="319088" y="4859338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Arial" charset="0"/>
              </a:rPr>
              <a:t>10</a:t>
            </a:r>
          </a:p>
        </p:txBody>
      </p:sp>
      <p:sp>
        <p:nvSpPr>
          <p:cNvPr id="145446" name="Rectangle 38"/>
          <p:cNvSpPr>
            <a:spLocks noChangeArrowheads="1"/>
          </p:cNvSpPr>
          <p:nvPr/>
        </p:nvSpPr>
        <p:spPr bwMode="auto">
          <a:xfrm>
            <a:off x="319088" y="384651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Arial" charset="0"/>
              </a:rPr>
              <a:t>20</a:t>
            </a:r>
          </a:p>
        </p:txBody>
      </p:sp>
      <p:sp>
        <p:nvSpPr>
          <p:cNvPr id="145447" name="Rectangle 39"/>
          <p:cNvSpPr>
            <a:spLocks noChangeArrowheads="1"/>
          </p:cNvSpPr>
          <p:nvPr/>
        </p:nvSpPr>
        <p:spPr bwMode="auto">
          <a:xfrm>
            <a:off x="319088" y="29972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Arial" charset="0"/>
              </a:rPr>
              <a:t>30</a:t>
            </a:r>
          </a:p>
        </p:txBody>
      </p:sp>
      <p:sp>
        <p:nvSpPr>
          <p:cNvPr id="145450" name="Freeform 42"/>
          <p:cNvSpPr>
            <a:spLocks/>
          </p:cNvSpPr>
          <p:nvPr/>
        </p:nvSpPr>
        <p:spPr bwMode="auto">
          <a:xfrm>
            <a:off x="1042988" y="2779713"/>
            <a:ext cx="4083050" cy="3313112"/>
          </a:xfrm>
          <a:custGeom>
            <a:avLst/>
            <a:gdLst/>
            <a:ahLst/>
            <a:cxnLst>
              <a:cxn ang="0">
                <a:pos x="0" y="2087"/>
              </a:cxn>
              <a:cxn ang="0">
                <a:pos x="632" y="1646"/>
              </a:cxn>
              <a:cxn ang="0">
                <a:pos x="1100" y="1598"/>
              </a:cxn>
              <a:cxn ang="0">
                <a:pos x="1481" y="1471"/>
              </a:cxn>
              <a:cxn ang="0">
                <a:pos x="1852" y="748"/>
              </a:cxn>
              <a:cxn ang="0">
                <a:pos x="2203" y="319"/>
              </a:cxn>
              <a:cxn ang="0">
                <a:pos x="2572" y="0"/>
              </a:cxn>
            </a:cxnLst>
            <a:rect l="0" t="0" r="r" b="b"/>
            <a:pathLst>
              <a:path w="2572" h="2087">
                <a:moveTo>
                  <a:pt x="0" y="2087"/>
                </a:moveTo>
                <a:lnTo>
                  <a:pt x="632" y="1646"/>
                </a:lnTo>
                <a:lnTo>
                  <a:pt x="1100" y="1598"/>
                </a:lnTo>
                <a:lnTo>
                  <a:pt x="1481" y="1471"/>
                </a:lnTo>
                <a:lnTo>
                  <a:pt x="1852" y="748"/>
                </a:lnTo>
                <a:lnTo>
                  <a:pt x="2203" y="319"/>
                </a:lnTo>
                <a:lnTo>
                  <a:pt x="2572" y="0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5451" name="Freeform 43"/>
          <p:cNvSpPr>
            <a:spLocks/>
          </p:cNvSpPr>
          <p:nvPr/>
        </p:nvSpPr>
        <p:spPr bwMode="auto">
          <a:xfrm>
            <a:off x="1042988" y="3703638"/>
            <a:ext cx="4768850" cy="2389187"/>
          </a:xfrm>
          <a:custGeom>
            <a:avLst/>
            <a:gdLst/>
            <a:ahLst/>
            <a:cxnLst>
              <a:cxn ang="0">
                <a:pos x="0" y="1505"/>
              </a:cxn>
              <a:cxn ang="0">
                <a:pos x="446" y="1338"/>
              </a:cxn>
              <a:cxn ang="0">
                <a:pos x="1071" y="732"/>
              </a:cxn>
              <a:cxn ang="0">
                <a:pos x="1452" y="598"/>
              </a:cxn>
              <a:cxn ang="0">
                <a:pos x="2213" y="283"/>
              </a:cxn>
              <a:cxn ang="0">
                <a:pos x="2516" y="78"/>
              </a:cxn>
              <a:cxn ang="0">
                <a:pos x="3004" y="0"/>
              </a:cxn>
            </a:cxnLst>
            <a:rect l="0" t="0" r="r" b="b"/>
            <a:pathLst>
              <a:path w="3004" h="1505">
                <a:moveTo>
                  <a:pt x="0" y="1505"/>
                </a:moveTo>
                <a:lnTo>
                  <a:pt x="446" y="1338"/>
                </a:lnTo>
                <a:lnTo>
                  <a:pt x="1071" y="732"/>
                </a:lnTo>
                <a:lnTo>
                  <a:pt x="1452" y="598"/>
                </a:lnTo>
                <a:lnTo>
                  <a:pt x="2213" y="283"/>
                </a:lnTo>
                <a:lnTo>
                  <a:pt x="2516" y="78"/>
                </a:lnTo>
                <a:lnTo>
                  <a:pt x="3004" y="0"/>
                </a:lnTo>
              </a:path>
            </a:pathLst>
          </a:custGeom>
          <a:noFill/>
          <a:ln w="28575" cap="flat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5452" name="Rectangle 44"/>
          <p:cNvSpPr>
            <a:spLocks noChangeArrowheads="1"/>
          </p:cNvSpPr>
          <p:nvPr/>
        </p:nvSpPr>
        <p:spPr bwMode="auto">
          <a:xfrm>
            <a:off x="4935538" y="2982913"/>
            <a:ext cx="482600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>
                <a:solidFill>
                  <a:srgbClr val="FF3300"/>
                </a:solidFill>
                <a:latin typeface="Arbat-Bold" pitchFamily="2" charset="0"/>
              </a:rPr>
              <a:t>А</a:t>
            </a:r>
          </a:p>
        </p:txBody>
      </p:sp>
      <p:sp>
        <p:nvSpPr>
          <p:cNvPr id="145453" name="Rectangle 45"/>
          <p:cNvSpPr>
            <a:spLocks noChangeArrowheads="1"/>
          </p:cNvSpPr>
          <p:nvPr/>
        </p:nvSpPr>
        <p:spPr bwMode="auto">
          <a:xfrm>
            <a:off x="5849938" y="3516313"/>
            <a:ext cx="482600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>
                <a:solidFill>
                  <a:srgbClr val="0000FF"/>
                </a:solidFill>
                <a:latin typeface="Arbat-Bold" pitchFamily="2" charset="0"/>
              </a:rPr>
              <a:t>Б</a:t>
            </a:r>
          </a:p>
        </p:txBody>
      </p:sp>
      <p:sp>
        <p:nvSpPr>
          <p:cNvPr id="145458" name="Oval 50"/>
          <p:cNvSpPr>
            <a:spLocks noChangeArrowheads="1"/>
          </p:cNvSpPr>
          <p:nvPr/>
        </p:nvSpPr>
        <p:spPr bwMode="auto">
          <a:xfrm flipV="1">
            <a:off x="3308350" y="6026150"/>
            <a:ext cx="133350" cy="1333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5462" name="Rectangle 54"/>
          <p:cNvSpPr>
            <a:spLocks noChangeArrowheads="1"/>
          </p:cNvSpPr>
          <p:nvPr/>
        </p:nvSpPr>
        <p:spPr bwMode="auto">
          <a:xfrm>
            <a:off x="319088" y="2060575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tx2"/>
                </a:solidFill>
                <a:latin typeface="Arial" charset="0"/>
              </a:rPr>
              <a:t>40</a:t>
            </a:r>
          </a:p>
        </p:txBody>
      </p:sp>
      <p:sp>
        <p:nvSpPr>
          <p:cNvPr id="145465" name="Rectangle 57"/>
          <p:cNvSpPr>
            <a:spLocks noChangeArrowheads="1"/>
          </p:cNvSpPr>
          <p:nvPr/>
        </p:nvSpPr>
        <p:spPr bwMode="auto">
          <a:xfrm>
            <a:off x="6332538" y="6165850"/>
            <a:ext cx="198437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000" b="1" i="1">
                <a:solidFill>
                  <a:srgbClr val="FF3300"/>
                </a:solidFill>
                <a:latin typeface="Arbat-Bold" pitchFamily="2" charset="0"/>
              </a:rPr>
              <a:t>Время, мин</a:t>
            </a:r>
          </a:p>
        </p:txBody>
      </p:sp>
      <p:sp>
        <p:nvSpPr>
          <p:cNvPr id="145466" name="Rectangle 58"/>
          <p:cNvSpPr>
            <a:spLocks noChangeArrowheads="1"/>
          </p:cNvSpPr>
          <p:nvPr/>
        </p:nvSpPr>
        <p:spPr bwMode="auto">
          <a:xfrm>
            <a:off x="271463" y="120650"/>
            <a:ext cx="8872537" cy="1939925"/>
          </a:xfrm>
          <a:prstGeom prst="rect">
            <a:avLst/>
          </a:prstGeom>
          <a:gradFill rotWithShape="1">
            <a:gsLst>
              <a:gs pos="0">
                <a:srgbClr val="CC99FF">
                  <a:alpha val="46001"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400" b="1" i="1">
                <a:solidFill>
                  <a:schemeClr val="tx2"/>
                </a:solidFill>
                <a:latin typeface="Georgia" pitchFamily="18" charset="0"/>
              </a:rPr>
              <a:t>На графиках показано, как во время телевизионных дебатов между кандидатами А и Б телезрители голосовали за каждого из них. Кто из кандидатов получил больше голосов в период с 20-ой по 40-ой минуты, и на сколько?</a:t>
            </a:r>
          </a:p>
        </p:txBody>
      </p:sp>
      <p:sp>
        <p:nvSpPr>
          <p:cNvPr id="145467" name="Rectangle 59"/>
          <p:cNvSpPr>
            <a:spLocks noChangeArrowheads="1"/>
          </p:cNvSpPr>
          <p:nvPr/>
        </p:nvSpPr>
        <p:spPr bwMode="auto">
          <a:xfrm>
            <a:off x="5418138" y="6092825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Arial" charset="0"/>
              </a:rPr>
              <a:t>60</a:t>
            </a:r>
          </a:p>
        </p:txBody>
      </p:sp>
      <p:sp>
        <p:nvSpPr>
          <p:cNvPr id="145468" name="Oval 60"/>
          <p:cNvSpPr>
            <a:spLocks noChangeArrowheads="1"/>
          </p:cNvSpPr>
          <p:nvPr/>
        </p:nvSpPr>
        <p:spPr bwMode="auto">
          <a:xfrm flipV="1">
            <a:off x="4468813" y="5983288"/>
            <a:ext cx="133350" cy="1333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5469" name="Line 61"/>
          <p:cNvSpPr>
            <a:spLocks noChangeShapeType="1"/>
          </p:cNvSpPr>
          <p:nvPr/>
        </p:nvSpPr>
        <p:spPr bwMode="auto">
          <a:xfrm flipV="1">
            <a:off x="3376613" y="4183063"/>
            <a:ext cx="0" cy="1909762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5470" name="Line 62"/>
          <p:cNvSpPr>
            <a:spLocks noChangeShapeType="1"/>
          </p:cNvSpPr>
          <p:nvPr/>
        </p:nvSpPr>
        <p:spPr bwMode="auto">
          <a:xfrm flipH="1" flipV="1">
            <a:off x="4541838" y="2982913"/>
            <a:ext cx="12700" cy="2971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5471" name="Oval 63"/>
          <p:cNvSpPr>
            <a:spLocks noChangeArrowheads="1"/>
          </p:cNvSpPr>
          <p:nvPr/>
        </p:nvSpPr>
        <p:spPr bwMode="auto">
          <a:xfrm flipV="1">
            <a:off x="3308350" y="5053013"/>
            <a:ext cx="133350" cy="1333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5472" name="Oval 64"/>
          <p:cNvSpPr>
            <a:spLocks noChangeArrowheads="1"/>
          </p:cNvSpPr>
          <p:nvPr/>
        </p:nvSpPr>
        <p:spPr bwMode="auto">
          <a:xfrm flipV="1">
            <a:off x="4487863" y="3200400"/>
            <a:ext cx="133350" cy="1333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5473" name="Rectangle 65"/>
          <p:cNvSpPr>
            <a:spLocks noChangeArrowheads="1"/>
          </p:cNvSpPr>
          <p:nvPr/>
        </p:nvSpPr>
        <p:spPr bwMode="auto">
          <a:xfrm>
            <a:off x="323850" y="4854575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  <a:latin typeface="Arial" charset="0"/>
              </a:rPr>
              <a:t>10</a:t>
            </a:r>
          </a:p>
        </p:txBody>
      </p:sp>
      <p:sp>
        <p:nvSpPr>
          <p:cNvPr id="145474" name="Rectangle 66"/>
          <p:cNvSpPr>
            <a:spLocks noChangeArrowheads="1"/>
          </p:cNvSpPr>
          <p:nvPr/>
        </p:nvSpPr>
        <p:spPr bwMode="auto">
          <a:xfrm>
            <a:off x="319088" y="29972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  <a:latin typeface="Arial" charset="0"/>
              </a:rPr>
              <a:t>30</a:t>
            </a:r>
          </a:p>
        </p:txBody>
      </p:sp>
      <p:sp>
        <p:nvSpPr>
          <p:cNvPr id="145475" name="Rectangle 67"/>
          <p:cNvSpPr>
            <a:spLocks noChangeArrowheads="1"/>
          </p:cNvSpPr>
          <p:nvPr/>
        </p:nvSpPr>
        <p:spPr bwMode="auto">
          <a:xfrm>
            <a:off x="4059238" y="2312988"/>
            <a:ext cx="303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tx2"/>
                </a:solidFill>
                <a:latin typeface="Arial" charset="0"/>
              </a:rPr>
              <a:t>-</a:t>
            </a:r>
          </a:p>
        </p:txBody>
      </p:sp>
      <p:sp>
        <p:nvSpPr>
          <p:cNvPr id="145476" name="Rectangle 68"/>
          <p:cNvSpPr>
            <a:spLocks noChangeArrowheads="1"/>
          </p:cNvSpPr>
          <p:nvPr/>
        </p:nvSpPr>
        <p:spPr bwMode="auto">
          <a:xfrm>
            <a:off x="4973638" y="2319338"/>
            <a:ext cx="17605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tx2"/>
                </a:solidFill>
                <a:latin typeface="Arial" charset="0"/>
              </a:rPr>
              <a:t>= </a:t>
            </a:r>
            <a:r>
              <a:rPr lang="ru-RU" sz="2800" b="1">
                <a:solidFill>
                  <a:srgbClr val="FF0000"/>
                </a:solidFill>
                <a:latin typeface="Arial" charset="0"/>
              </a:rPr>
              <a:t>20 тыс.</a:t>
            </a:r>
          </a:p>
        </p:txBody>
      </p:sp>
      <p:sp>
        <p:nvSpPr>
          <p:cNvPr id="145477" name="Oval 69"/>
          <p:cNvSpPr>
            <a:spLocks noChangeArrowheads="1"/>
          </p:cNvSpPr>
          <p:nvPr/>
        </p:nvSpPr>
        <p:spPr bwMode="auto">
          <a:xfrm flipV="1">
            <a:off x="3308350" y="4584700"/>
            <a:ext cx="133350" cy="13335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5480" name="Oval 72"/>
          <p:cNvSpPr>
            <a:spLocks noChangeArrowheads="1"/>
          </p:cNvSpPr>
          <p:nvPr/>
        </p:nvSpPr>
        <p:spPr bwMode="auto">
          <a:xfrm flipV="1">
            <a:off x="4468813" y="4081463"/>
            <a:ext cx="133350" cy="13335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5481" name="Line 73"/>
          <p:cNvSpPr>
            <a:spLocks noChangeShapeType="1"/>
          </p:cNvSpPr>
          <p:nvPr/>
        </p:nvSpPr>
        <p:spPr bwMode="auto">
          <a:xfrm flipH="1">
            <a:off x="1035050" y="5126038"/>
            <a:ext cx="234156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5482" name="Line 74"/>
          <p:cNvSpPr>
            <a:spLocks noChangeShapeType="1"/>
          </p:cNvSpPr>
          <p:nvPr/>
        </p:nvSpPr>
        <p:spPr bwMode="auto">
          <a:xfrm flipH="1">
            <a:off x="1035050" y="3228975"/>
            <a:ext cx="34528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5483" name="Line 75"/>
          <p:cNvSpPr>
            <a:spLocks noChangeShapeType="1"/>
          </p:cNvSpPr>
          <p:nvPr/>
        </p:nvSpPr>
        <p:spPr bwMode="auto">
          <a:xfrm flipH="1">
            <a:off x="998538" y="4648200"/>
            <a:ext cx="2341562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5484" name="Line 76"/>
          <p:cNvSpPr>
            <a:spLocks noChangeShapeType="1"/>
          </p:cNvSpPr>
          <p:nvPr/>
        </p:nvSpPr>
        <p:spPr bwMode="auto">
          <a:xfrm flipH="1">
            <a:off x="1087438" y="4183063"/>
            <a:ext cx="3452812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5485" name="Rectangle 77"/>
          <p:cNvSpPr>
            <a:spLocks noChangeArrowheads="1"/>
          </p:cNvSpPr>
          <p:nvPr/>
        </p:nvSpPr>
        <p:spPr bwMode="auto">
          <a:xfrm>
            <a:off x="319088" y="384651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  <a:latin typeface="Arial" charset="0"/>
              </a:rPr>
              <a:t>20</a:t>
            </a:r>
          </a:p>
        </p:txBody>
      </p:sp>
      <p:sp>
        <p:nvSpPr>
          <p:cNvPr id="145486" name="Rectangle 78"/>
          <p:cNvSpPr>
            <a:spLocks noChangeArrowheads="1"/>
          </p:cNvSpPr>
          <p:nvPr/>
        </p:nvSpPr>
        <p:spPr bwMode="auto">
          <a:xfrm>
            <a:off x="323850" y="4365625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  <a:latin typeface="Arial" charset="0"/>
              </a:rPr>
              <a:t>15</a:t>
            </a:r>
          </a:p>
        </p:txBody>
      </p:sp>
      <p:sp>
        <p:nvSpPr>
          <p:cNvPr id="145487" name="Rectangle 79"/>
          <p:cNvSpPr>
            <a:spLocks noChangeArrowheads="1"/>
          </p:cNvSpPr>
          <p:nvPr/>
        </p:nvSpPr>
        <p:spPr bwMode="auto">
          <a:xfrm>
            <a:off x="6572250" y="3846513"/>
            <a:ext cx="303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tx2"/>
                </a:solidFill>
                <a:latin typeface="Arial" charset="0"/>
              </a:rPr>
              <a:t>-</a:t>
            </a:r>
          </a:p>
        </p:txBody>
      </p:sp>
      <p:sp>
        <p:nvSpPr>
          <p:cNvPr id="145488" name="Rectangle 80"/>
          <p:cNvSpPr>
            <a:spLocks noChangeArrowheads="1"/>
          </p:cNvSpPr>
          <p:nvPr/>
        </p:nvSpPr>
        <p:spPr bwMode="auto">
          <a:xfrm>
            <a:off x="7383463" y="3922713"/>
            <a:ext cx="1562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tx2"/>
                </a:solidFill>
                <a:latin typeface="Arial" charset="0"/>
              </a:rPr>
              <a:t>= </a:t>
            </a:r>
            <a:r>
              <a:rPr lang="ru-RU" sz="2800" b="1">
                <a:solidFill>
                  <a:srgbClr val="0000FF"/>
                </a:solidFill>
                <a:latin typeface="Arial" charset="0"/>
              </a:rPr>
              <a:t>5 тыс.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5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5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5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18308E-6 L 0.45694 -0.3719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454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-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34415E-6 L 0.33889 -0.1008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45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4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4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4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4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75087E-6 L 0.62239 -4.75087E-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45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4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09386E-6 L 0.72413 -0.0757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45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" y="-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4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45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58" grpId="0" animBg="1"/>
      <p:bldP spid="145468" grpId="0" animBg="1"/>
      <p:bldP spid="145469" grpId="0" animBg="1"/>
      <p:bldP spid="145470" grpId="0" animBg="1"/>
      <p:bldP spid="145471" grpId="0" animBg="1"/>
      <p:bldP spid="145472" grpId="0" animBg="1"/>
      <p:bldP spid="145473" grpId="0"/>
      <p:bldP spid="145473" grpId="1"/>
      <p:bldP spid="145474" grpId="0"/>
      <p:bldP spid="145474" grpId="1"/>
      <p:bldP spid="145475" grpId="0"/>
      <p:bldP spid="145476" grpId="0"/>
      <p:bldP spid="145477" grpId="0" animBg="1"/>
      <p:bldP spid="145480" grpId="0" animBg="1"/>
      <p:bldP spid="145481" grpId="0" animBg="1"/>
      <p:bldP spid="145482" grpId="0" animBg="1"/>
      <p:bldP spid="145483" grpId="0" animBg="1"/>
      <p:bldP spid="145484" grpId="0" animBg="1"/>
      <p:bldP spid="145485" grpId="0"/>
      <p:bldP spid="145485" grpId="1"/>
      <p:bldP spid="145486" grpId="0"/>
      <p:bldP spid="145486" grpId="1"/>
      <p:bldP spid="145487" grpId="0"/>
      <p:bldP spid="14548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722" name="Group 2"/>
          <p:cNvGrpSpPr>
            <a:grpSpLocks/>
          </p:cNvGrpSpPr>
          <p:nvPr/>
        </p:nvGrpSpPr>
        <p:grpSpPr bwMode="auto">
          <a:xfrm>
            <a:off x="1042988" y="908050"/>
            <a:ext cx="5905500" cy="5208588"/>
            <a:chOff x="192" y="144"/>
            <a:chExt cx="2592" cy="2640"/>
          </a:xfrm>
        </p:grpSpPr>
        <p:sp>
          <p:nvSpPr>
            <p:cNvPr id="158723" name="Line 3"/>
            <p:cNvSpPr>
              <a:spLocks noChangeShapeType="1"/>
            </p:cNvSpPr>
            <p:nvPr/>
          </p:nvSpPr>
          <p:spPr bwMode="auto">
            <a:xfrm>
              <a:off x="192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24" name="Line 4"/>
            <p:cNvSpPr>
              <a:spLocks noChangeShapeType="1"/>
            </p:cNvSpPr>
            <p:nvPr/>
          </p:nvSpPr>
          <p:spPr bwMode="auto">
            <a:xfrm>
              <a:off x="448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25" name="Line 5"/>
            <p:cNvSpPr>
              <a:spLocks noChangeShapeType="1"/>
            </p:cNvSpPr>
            <p:nvPr/>
          </p:nvSpPr>
          <p:spPr bwMode="auto">
            <a:xfrm>
              <a:off x="704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26" name="Line 6"/>
            <p:cNvSpPr>
              <a:spLocks noChangeShapeType="1"/>
            </p:cNvSpPr>
            <p:nvPr/>
          </p:nvSpPr>
          <p:spPr bwMode="auto">
            <a:xfrm>
              <a:off x="960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27" name="Line 7"/>
            <p:cNvSpPr>
              <a:spLocks noChangeShapeType="1"/>
            </p:cNvSpPr>
            <p:nvPr/>
          </p:nvSpPr>
          <p:spPr bwMode="auto">
            <a:xfrm>
              <a:off x="1216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28" name="Line 8"/>
            <p:cNvSpPr>
              <a:spLocks noChangeShapeType="1"/>
            </p:cNvSpPr>
            <p:nvPr/>
          </p:nvSpPr>
          <p:spPr bwMode="auto">
            <a:xfrm>
              <a:off x="1472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29" name="Line 9"/>
            <p:cNvSpPr>
              <a:spLocks noChangeShapeType="1"/>
            </p:cNvSpPr>
            <p:nvPr/>
          </p:nvSpPr>
          <p:spPr bwMode="auto">
            <a:xfrm>
              <a:off x="1728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30" name="Line 10"/>
            <p:cNvSpPr>
              <a:spLocks noChangeShapeType="1"/>
            </p:cNvSpPr>
            <p:nvPr/>
          </p:nvSpPr>
          <p:spPr bwMode="auto">
            <a:xfrm>
              <a:off x="1984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31" name="Line 11"/>
            <p:cNvSpPr>
              <a:spLocks noChangeShapeType="1"/>
            </p:cNvSpPr>
            <p:nvPr/>
          </p:nvSpPr>
          <p:spPr bwMode="auto">
            <a:xfrm>
              <a:off x="2240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32" name="Line 12"/>
            <p:cNvSpPr>
              <a:spLocks noChangeShapeType="1"/>
            </p:cNvSpPr>
            <p:nvPr/>
          </p:nvSpPr>
          <p:spPr bwMode="auto">
            <a:xfrm>
              <a:off x="2496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33" name="Line 13"/>
            <p:cNvSpPr>
              <a:spLocks noChangeShapeType="1"/>
            </p:cNvSpPr>
            <p:nvPr/>
          </p:nvSpPr>
          <p:spPr bwMode="auto">
            <a:xfrm>
              <a:off x="2752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34" name="Line 14"/>
            <p:cNvSpPr>
              <a:spLocks noChangeShapeType="1"/>
            </p:cNvSpPr>
            <p:nvPr/>
          </p:nvSpPr>
          <p:spPr bwMode="auto">
            <a:xfrm>
              <a:off x="192" y="144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35" name="Line 15"/>
            <p:cNvSpPr>
              <a:spLocks noChangeShapeType="1"/>
            </p:cNvSpPr>
            <p:nvPr/>
          </p:nvSpPr>
          <p:spPr bwMode="auto">
            <a:xfrm>
              <a:off x="192" y="381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36" name="Line 16"/>
            <p:cNvSpPr>
              <a:spLocks noChangeShapeType="1"/>
            </p:cNvSpPr>
            <p:nvPr/>
          </p:nvSpPr>
          <p:spPr bwMode="auto">
            <a:xfrm>
              <a:off x="192" y="618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37" name="Line 17"/>
            <p:cNvSpPr>
              <a:spLocks noChangeShapeType="1"/>
            </p:cNvSpPr>
            <p:nvPr/>
          </p:nvSpPr>
          <p:spPr bwMode="auto">
            <a:xfrm>
              <a:off x="192" y="856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38" name="Line 18"/>
            <p:cNvSpPr>
              <a:spLocks noChangeShapeType="1"/>
            </p:cNvSpPr>
            <p:nvPr/>
          </p:nvSpPr>
          <p:spPr bwMode="auto">
            <a:xfrm>
              <a:off x="192" y="1093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39" name="Line 19"/>
            <p:cNvSpPr>
              <a:spLocks noChangeShapeType="1"/>
            </p:cNvSpPr>
            <p:nvPr/>
          </p:nvSpPr>
          <p:spPr bwMode="auto">
            <a:xfrm>
              <a:off x="192" y="1330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40" name="Line 20"/>
            <p:cNvSpPr>
              <a:spLocks noChangeShapeType="1"/>
            </p:cNvSpPr>
            <p:nvPr/>
          </p:nvSpPr>
          <p:spPr bwMode="auto">
            <a:xfrm>
              <a:off x="192" y="1567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41" name="Line 21"/>
            <p:cNvSpPr>
              <a:spLocks noChangeShapeType="1"/>
            </p:cNvSpPr>
            <p:nvPr/>
          </p:nvSpPr>
          <p:spPr bwMode="auto">
            <a:xfrm>
              <a:off x="192" y="1804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42" name="Line 22"/>
            <p:cNvSpPr>
              <a:spLocks noChangeShapeType="1"/>
            </p:cNvSpPr>
            <p:nvPr/>
          </p:nvSpPr>
          <p:spPr bwMode="auto">
            <a:xfrm>
              <a:off x="192" y="2041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43" name="Line 23"/>
            <p:cNvSpPr>
              <a:spLocks noChangeShapeType="1"/>
            </p:cNvSpPr>
            <p:nvPr/>
          </p:nvSpPr>
          <p:spPr bwMode="auto">
            <a:xfrm>
              <a:off x="192" y="2279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44" name="Line 24"/>
            <p:cNvSpPr>
              <a:spLocks noChangeShapeType="1"/>
            </p:cNvSpPr>
            <p:nvPr/>
          </p:nvSpPr>
          <p:spPr bwMode="auto">
            <a:xfrm>
              <a:off x="192" y="2516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45" name="Line 25"/>
            <p:cNvSpPr>
              <a:spLocks noChangeShapeType="1"/>
            </p:cNvSpPr>
            <p:nvPr/>
          </p:nvSpPr>
          <p:spPr bwMode="auto">
            <a:xfrm>
              <a:off x="192" y="2753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8746" name="Line 26"/>
          <p:cNvSpPr>
            <a:spLocks noChangeShapeType="1"/>
          </p:cNvSpPr>
          <p:nvPr/>
        </p:nvSpPr>
        <p:spPr bwMode="auto">
          <a:xfrm flipV="1">
            <a:off x="1050925" y="477838"/>
            <a:ext cx="0" cy="5614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8747" name="Line 27"/>
          <p:cNvSpPr>
            <a:spLocks noChangeShapeType="1"/>
          </p:cNvSpPr>
          <p:nvPr/>
        </p:nvSpPr>
        <p:spPr bwMode="auto">
          <a:xfrm>
            <a:off x="1035050" y="6092825"/>
            <a:ext cx="6697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8748" name="Text Box 28"/>
          <p:cNvSpPr txBox="1">
            <a:spLocks noChangeArrowheads="1"/>
          </p:cNvSpPr>
          <p:nvPr/>
        </p:nvSpPr>
        <p:spPr bwMode="auto">
          <a:xfrm>
            <a:off x="0" y="1169988"/>
            <a:ext cx="1042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58749" name="Rectangle 29"/>
          <p:cNvSpPr>
            <a:spLocks noChangeArrowheads="1"/>
          </p:cNvSpPr>
          <p:nvPr/>
        </p:nvSpPr>
        <p:spPr bwMode="auto">
          <a:xfrm>
            <a:off x="850900" y="611981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Arial" charset="0"/>
              </a:rPr>
              <a:t>0</a:t>
            </a:r>
          </a:p>
        </p:txBody>
      </p:sp>
      <p:sp>
        <p:nvSpPr>
          <p:cNvPr id="158750" name="Rectangle 30"/>
          <p:cNvSpPr>
            <a:spLocks noChangeArrowheads="1"/>
          </p:cNvSpPr>
          <p:nvPr/>
        </p:nvSpPr>
        <p:spPr bwMode="auto">
          <a:xfrm>
            <a:off x="1908175" y="611981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Arial" charset="0"/>
              </a:rPr>
              <a:t>15</a:t>
            </a:r>
          </a:p>
        </p:txBody>
      </p:sp>
      <p:sp>
        <p:nvSpPr>
          <p:cNvPr id="158751" name="Rectangle 31"/>
          <p:cNvSpPr>
            <a:spLocks noChangeArrowheads="1"/>
          </p:cNvSpPr>
          <p:nvPr/>
        </p:nvSpPr>
        <p:spPr bwMode="auto">
          <a:xfrm>
            <a:off x="3059113" y="616585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Arial" charset="0"/>
              </a:rPr>
              <a:t>30</a:t>
            </a:r>
          </a:p>
        </p:txBody>
      </p:sp>
      <p:sp>
        <p:nvSpPr>
          <p:cNvPr id="158752" name="Rectangle 32"/>
          <p:cNvSpPr>
            <a:spLocks noChangeArrowheads="1"/>
          </p:cNvSpPr>
          <p:nvPr/>
        </p:nvSpPr>
        <p:spPr bwMode="auto">
          <a:xfrm>
            <a:off x="4211638" y="6119813"/>
            <a:ext cx="581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Arial" charset="0"/>
              </a:rPr>
              <a:t>45</a:t>
            </a:r>
          </a:p>
        </p:txBody>
      </p:sp>
      <p:sp>
        <p:nvSpPr>
          <p:cNvPr id="158753" name="Rectangle 33"/>
          <p:cNvSpPr>
            <a:spLocks noChangeArrowheads="1"/>
          </p:cNvSpPr>
          <p:nvPr/>
        </p:nvSpPr>
        <p:spPr bwMode="auto">
          <a:xfrm>
            <a:off x="517525" y="47926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Arial" charset="0"/>
              </a:rPr>
              <a:t>1</a:t>
            </a:r>
          </a:p>
        </p:txBody>
      </p:sp>
      <p:sp>
        <p:nvSpPr>
          <p:cNvPr id="158754" name="Rectangle 34"/>
          <p:cNvSpPr>
            <a:spLocks noChangeArrowheads="1"/>
          </p:cNvSpPr>
          <p:nvPr/>
        </p:nvSpPr>
        <p:spPr bwMode="auto">
          <a:xfrm>
            <a:off x="517525" y="30146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800">
              <a:latin typeface="Arial" charset="0"/>
            </a:endParaRPr>
          </a:p>
        </p:txBody>
      </p:sp>
      <p:sp>
        <p:nvSpPr>
          <p:cNvPr id="158759" name="Rectangle 39"/>
          <p:cNvSpPr>
            <a:spLocks noChangeArrowheads="1"/>
          </p:cNvSpPr>
          <p:nvPr/>
        </p:nvSpPr>
        <p:spPr bwMode="auto">
          <a:xfrm>
            <a:off x="471488" y="2935288"/>
            <a:ext cx="482600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>
                <a:solidFill>
                  <a:srgbClr val="0000FF"/>
                </a:solidFill>
                <a:latin typeface="Arbat-Bold" pitchFamily="2" charset="0"/>
              </a:rPr>
              <a:t>Б</a:t>
            </a:r>
          </a:p>
        </p:txBody>
      </p:sp>
      <p:sp>
        <p:nvSpPr>
          <p:cNvPr id="158760" name="Oval 40"/>
          <p:cNvSpPr>
            <a:spLocks noChangeArrowheads="1"/>
          </p:cNvSpPr>
          <p:nvPr/>
        </p:nvSpPr>
        <p:spPr bwMode="auto">
          <a:xfrm flipV="1">
            <a:off x="954088" y="5053013"/>
            <a:ext cx="133350" cy="1333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8761" name="Rectangle 41"/>
          <p:cNvSpPr>
            <a:spLocks noChangeArrowheads="1"/>
          </p:cNvSpPr>
          <p:nvPr/>
        </p:nvSpPr>
        <p:spPr bwMode="auto">
          <a:xfrm>
            <a:off x="319088" y="2060575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tx2"/>
                </a:solidFill>
                <a:latin typeface="Arial" charset="0"/>
              </a:rPr>
              <a:t>40</a:t>
            </a:r>
          </a:p>
        </p:txBody>
      </p:sp>
      <p:sp>
        <p:nvSpPr>
          <p:cNvPr id="158762" name="Rectangle 42"/>
          <p:cNvSpPr>
            <a:spLocks noChangeArrowheads="1"/>
          </p:cNvSpPr>
          <p:nvPr/>
        </p:nvSpPr>
        <p:spPr bwMode="auto">
          <a:xfrm>
            <a:off x="6332538" y="6165850"/>
            <a:ext cx="976312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 i="1">
                <a:solidFill>
                  <a:srgbClr val="FF3300"/>
                </a:solidFill>
                <a:latin typeface="Arbat-Bold" pitchFamily="2" charset="0"/>
              </a:rPr>
              <a:t>t</a:t>
            </a:r>
            <a:r>
              <a:rPr lang="ru-RU" sz="2000" b="1" i="1">
                <a:solidFill>
                  <a:srgbClr val="FF3300"/>
                </a:solidFill>
                <a:latin typeface="Arbat-Bold" pitchFamily="2" charset="0"/>
              </a:rPr>
              <a:t>, мин</a:t>
            </a:r>
          </a:p>
        </p:txBody>
      </p:sp>
      <p:sp>
        <p:nvSpPr>
          <p:cNvPr id="158763" name="Rectangle 43"/>
          <p:cNvSpPr>
            <a:spLocks noChangeArrowheads="1"/>
          </p:cNvSpPr>
          <p:nvPr/>
        </p:nvSpPr>
        <p:spPr bwMode="auto">
          <a:xfrm>
            <a:off x="319088" y="0"/>
            <a:ext cx="8872537" cy="2579688"/>
          </a:xfrm>
          <a:prstGeom prst="rect">
            <a:avLst/>
          </a:prstGeom>
          <a:gradFill rotWithShape="1">
            <a:gsLst>
              <a:gs pos="0">
                <a:srgbClr val="CC99FF">
                  <a:alpha val="46001"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400" b="1" i="1">
                <a:latin typeface="Georgia" pitchFamily="18" charset="0"/>
              </a:rPr>
              <a:t>Из пункта А в пункт В вышел отряд туристов, и через некоторое время вслед за ним выехала группа велосипедистов. На рисунке изображены графики движения туристического отряда и группы велосипедистов. Определите, на сколько меньше времени затратили на путь из А в Б велосипедисты, чем туристы.</a:t>
            </a:r>
          </a:p>
        </p:txBody>
      </p:sp>
      <p:sp>
        <p:nvSpPr>
          <p:cNvPr id="158764" name="Rectangle 44"/>
          <p:cNvSpPr>
            <a:spLocks noChangeArrowheads="1"/>
          </p:cNvSpPr>
          <p:nvPr/>
        </p:nvSpPr>
        <p:spPr bwMode="auto">
          <a:xfrm>
            <a:off x="5418138" y="6092825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Arial" charset="0"/>
              </a:rPr>
              <a:t>60</a:t>
            </a:r>
          </a:p>
        </p:txBody>
      </p:sp>
      <p:sp>
        <p:nvSpPr>
          <p:cNvPr id="158765" name="Oval 45"/>
          <p:cNvSpPr>
            <a:spLocks noChangeArrowheads="1"/>
          </p:cNvSpPr>
          <p:nvPr/>
        </p:nvSpPr>
        <p:spPr bwMode="auto">
          <a:xfrm flipV="1">
            <a:off x="954088" y="4081463"/>
            <a:ext cx="133350" cy="1333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8768" name="Oval 48"/>
          <p:cNvSpPr>
            <a:spLocks noChangeArrowheads="1"/>
          </p:cNvSpPr>
          <p:nvPr/>
        </p:nvSpPr>
        <p:spPr bwMode="auto">
          <a:xfrm flipV="1">
            <a:off x="982663" y="3141663"/>
            <a:ext cx="133350" cy="1333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8781" name="Rectangle 61"/>
          <p:cNvSpPr>
            <a:spLocks noChangeArrowheads="1"/>
          </p:cNvSpPr>
          <p:nvPr/>
        </p:nvSpPr>
        <p:spPr bwMode="auto">
          <a:xfrm>
            <a:off x="517525" y="384651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latin typeface="Arial" charset="0"/>
              </a:rPr>
              <a:t>2</a:t>
            </a:r>
          </a:p>
        </p:txBody>
      </p:sp>
      <p:sp>
        <p:nvSpPr>
          <p:cNvPr id="158788" name="Line 68"/>
          <p:cNvSpPr>
            <a:spLocks noChangeShapeType="1"/>
          </p:cNvSpPr>
          <p:nvPr/>
        </p:nvSpPr>
        <p:spPr bwMode="auto">
          <a:xfrm flipV="1">
            <a:off x="1035050" y="3275013"/>
            <a:ext cx="3519488" cy="28178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8792" name="Line 72"/>
          <p:cNvSpPr>
            <a:spLocks noChangeShapeType="1"/>
          </p:cNvSpPr>
          <p:nvPr/>
        </p:nvSpPr>
        <p:spPr bwMode="auto">
          <a:xfrm flipV="1">
            <a:off x="2214563" y="3200400"/>
            <a:ext cx="1749425" cy="28686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8794" name="Rectangle 74"/>
          <p:cNvSpPr>
            <a:spLocks noChangeArrowheads="1"/>
          </p:cNvSpPr>
          <p:nvPr/>
        </p:nvSpPr>
        <p:spPr bwMode="auto">
          <a:xfrm>
            <a:off x="6419850" y="24923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58795" name="Rectangle 75"/>
          <p:cNvSpPr>
            <a:spLocks noChangeArrowheads="1"/>
          </p:cNvSpPr>
          <p:nvPr/>
        </p:nvSpPr>
        <p:spPr bwMode="auto">
          <a:xfrm>
            <a:off x="6875463" y="2517775"/>
            <a:ext cx="2112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на 15 мин</a:t>
            </a:r>
            <a:endParaRPr lang="ru-RU" sz="2800" b="1" i="1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58796" name="Rectangle 76"/>
          <p:cNvSpPr>
            <a:spLocks noChangeArrowheads="1"/>
          </p:cNvSpPr>
          <p:nvPr/>
        </p:nvSpPr>
        <p:spPr bwMode="auto">
          <a:xfrm>
            <a:off x="6516688" y="324802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58797" name="Rectangle 77"/>
          <p:cNvSpPr>
            <a:spLocks noChangeArrowheads="1"/>
          </p:cNvSpPr>
          <p:nvPr/>
        </p:nvSpPr>
        <p:spPr bwMode="auto">
          <a:xfrm>
            <a:off x="6419850" y="404177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158798" name="Rectangle 78"/>
          <p:cNvSpPr>
            <a:spLocks noChangeArrowheads="1"/>
          </p:cNvSpPr>
          <p:nvPr/>
        </p:nvSpPr>
        <p:spPr bwMode="auto">
          <a:xfrm>
            <a:off x="6370638" y="498792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58799" name="Rectangle 79"/>
          <p:cNvSpPr>
            <a:spLocks noChangeArrowheads="1"/>
          </p:cNvSpPr>
          <p:nvPr/>
        </p:nvSpPr>
        <p:spPr bwMode="auto">
          <a:xfrm>
            <a:off x="6877050" y="3341688"/>
            <a:ext cx="21224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на 60 мин</a:t>
            </a:r>
            <a:endParaRPr lang="ru-RU" sz="2800" b="1" i="1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58800" name="Rectangle 80"/>
          <p:cNvSpPr>
            <a:spLocks noChangeArrowheads="1"/>
          </p:cNvSpPr>
          <p:nvPr/>
        </p:nvSpPr>
        <p:spPr bwMode="auto">
          <a:xfrm>
            <a:off x="6948488" y="4137025"/>
            <a:ext cx="1792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8000"/>
                </a:solidFill>
                <a:latin typeface="Georgia" pitchFamily="18" charset="0"/>
              </a:rPr>
              <a:t>на</a:t>
            </a:r>
            <a:r>
              <a:rPr lang="en-US" sz="2400" b="1" i="1">
                <a:solidFill>
                  <a:srgbClr val="008000"/>
                </a:solidFill>
                <a:latin typeface="Georgia" pitchFamily="18" charset="0"/>
              </a:rPr>
              <a:t> </a:t>
            </a:r>
            <a:r>
              <a:rPr lang="ru-RU" sz="2400" b="1" i="1">
                <a:solidFill>
                  <a:srgbClr val="008000"/>
                </a:solidFill>
                <a:latin typeface="Georgia" pitchFamily="18" charset="0"/>
              </a:rPr>
              <a:t>75</a:t>
            </a:r>
            <a:r>
              <a:rPr lang="en-US" sz="2400" b="1" i="1">
                <a:solidFill>
                  <a:srgbClr val="008000"/>
                </a:solidFill>
                <a:latin typeface="Georgia" pitchFamily="18" charset="0"/>
              </a:rPr>
              <a:t> </a:t>
            </a:r>
            <a:r>
              <a:rPr lang="ru-RU" sz="2400" b="1" i="1">
                <a:solidFill>
                  <a:srgbClr val="008000"/>
                </a:solidFill>
                <a:latin typeface="Georgia" pitchFamily="18" charset="0"/>
              </a:rPr>
              <a:t>мин</a:t>
            </a:r>
            <a:endParaRPr lang="ru-RU" sz="2400" b="1" i="1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58801" name="Rectangle 81"/>
          <p:cNvSpPr>
            <a:spLocks noChangeArrowheads="1"/>
          </p:cNvSpPr>
          <p:nvPr/>
        </p:nvSpPr>
        <p:spPr bwMode="auto">
          <a:xfrm>
            <a:off x="6953250" y="5046663"/>
            <a:ext cx="2046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На 30 мин.</a:t>
            </a:r>
            <a:endParaRPr lang="ru-RU" sz="2800" b="1" i="1" baseline="3000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58802" name="Rectangle 82"/>
          <p:cNvSpPr>
            <a:spLocks noChangeArrowheads="1"/>
          </p:cNvSpPr>
          <p:nvPr/>
        </p:nvSpPr>
        <p:spPr bwMode="auto">
          <a:xfrm>
            <a:off x="471488" y="2576513"/>
            <a:ext cx="931862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 i="1">
                <a:solidFill>
                  <a:srgbClr val="FF3300"/>
                </a:solidFill>
                <a:latin typeface="Arbat-Bold" pitchFamily="2" charset="0"/>
              </a:rPr>
              <a:t>S</a:t>
            </a:r>
            <a:r>
              <a:rPr lang="ru-RU" sz="2000" b="1" i="1">
                <a:solidFill>
                  <a:srgbClr val="FF3300"/>
                </a:solidFill>
                <a:latin typeface="Arbat-Bold" pitchFamily="2" charset="0"/>
              </a:rPr>
              <a:t>, км</a:t>
            </a:r>
          </a:p>
        </p:txBody>
      </p:sp>
      <p:sp>
        <p:nvSpPr>
          <p:cNvPr id="158803" name="Oval 83"/>
          <p:cNvSpPr>
            <a:spLocks noChangeArrowheads="1"/>
          </p:cNvSpPr>
          <p:nvPr/>
        </p:nvSpPr>
        <p:spPr bwMode="auto">
          <a:xfrm flipV="1">
            <a:off x="954088" y="6026150"/>
            <a:ext cx="133350" cy="13335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8804" name="Oval 84"/>
          <p:cNvSpPr>
            <a:spLocks noChangeArrowheads="1"/>
          </p:cNvSpPr>
          <p:nvPr/>
        </p:nvSpPr>
        <p:spPr bwMode="auto">
          <a:xfrm flipV="1">
            <a:off x="4475163" y="6002338"/>
            <a:ext cx="133350" cy="13335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8805" name="Oval 85"/>
          <p:cNvSpPr>
            <a:spLocks noChangeArrowheads="1"/>
          </p:cNvSpPr>
          <p:nvPr/>
        </p:nvSpPr>
        <p:spPr bwMode="auto">
          <a:xfrm flipV="1">
            <a:off x="2143125" y="6026150"/>
            <a:ext cx="133350" cy="1333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8806" name="Oval 86"/>
          <p:cNvSpPr>
            <a:spLocks noChangeArrowheads="1"/>
          </p:cNvSpPr>
          <p:nvPr/>
        </p:nvSpPr>
        <p:spPr bwMode="auto">
          <a:xfrm flipV="1">
            <a:off x="3892550" y="6002338"/>
            <a:ext cx="133350" cy="1333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8808" name="Line 88"/>
          <p:cNvSpPr>
            <a:spLocks noChangeShapeType="1"/>
          </p:cNvSpPr>
          <p:nvPr/>
        </p:nvSpPr>
        <p:spPr bwMode="auto">
          <a:xfrm flipV="1">
            <a:off x="982663" y="6069013"/>
            <a:ext cx="3559175" cy="238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8809" name="Rectangle 89"/>
          <p:cNvSpPr>
            <a:spLocks noChangeArrowheads="1"/>
          </p:cNvSpPr>
          <p:nvPr/>
        </p:nvSpPr>
        <p:spPr bwMode="auto">
          <a:xfrm>
            <a:off x="4475163" y="4365625"/>
            <a:ext cx="1355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45</a:t>
            </a:r>
            <a:r>
              <a:rPr lang="ru-RU" sz="2800" b="1" i="1">
                <a:solidFill>
                  <a:srgbClr val="0000FF"/>
                </a:solidFill>
                <a:latin typeface="Georgia" pitchFamily="18" charset="0"/>
                <a:cs typeface="Times New Roman" pitchFamily="18" charset="0"/>
              </a:rPr>
              <a:t> мин</a:t>
            </a:r>
            <a:endParaRPr lang="ru-RU" sz="2800" b="1" i="1" baseline="3000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58811" name="Line 91"/>
          <p:cNvSpPr>
            <a:spLocks noChangeShapeType="1"/>
          </p:cNvSpPr>
          <p:nvPr/>
        </p:nvSpPr>
        <p:spPr bwMode="auto">
          <a:xfrm>
            <a:off x="2209800" y="60928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8812" name="Line 92"/>
          <p:cNvSpPr>
            <a:spLocks noChangeShapeType="1"/>
          </p:cNvSpPr>
          <p:nvPr/>
        </p:nvSpPr>
        <p:spPr bwMode="auto">
          <a:xfrm flipV="1">
            <a:off x="2214563" y="6069013"/>
            <a:ext cx="1749425" cy="238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8813" name="Rectangle 93"/>
          <p:cNvSpPr>
            <a:spLocks noChangeArrowheads="1"/>
          </p:cNvSpPr>
          <p:nvPr/>
        </p:nvSpPr>
        <p:spPr bwMode="auto">
          <a:xfrm>
            <a:off x="4530725" y="4926013"/>
            <a:ext cx="1300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15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мин</a:t>
            </a:r>
            <a:endParaRPr lang="ru-RU" sz="2800" b="1" i="1" baseline="30000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8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" fill="hold"/>
                                        <p:tgtEl>
                                          <p:spTgt spid="1588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200" fill="hold"/>
                                        <p:tgtEl>
                                          <p:spTgt spid="1588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200" fill="hold"/>
                                        <p:tgtEl>
                                          <p:spTgt spid="1588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1588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88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88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88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88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8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8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" fill="hold"/>
                                        <p:tgtEl>
                                          <p:spTgt spid="1588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" fill="hold"/>
                                        <p:tgtEl>
                                          <p:spTgt spid="1588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1588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1588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88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88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88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88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8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803" grpId="0" animBg="1"/>
      <p:bldP spid="158804" grpId="0" animBg="1"/>
      <p:bldP spid="158805" grpId="0" animBg="1"/>
      <p:bldP spid="158806" grpId="0" animBg="1"/>
      <p:bldP spid="158808" grpId="0" animBg="1"/>
      <p:bldP spid="158808" grpId="1" animBg="1"/>
      <p:bldP spid="158809" grpId="0"/>
      <p:bldP spid="158812" grpId="0" animBg="1"/>
      <p:bldP spid="158812" grpId="1" animBg="1"/>
      <p:bldP spid="1588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136" name="Line 48"/>
          <p:cNvSpPr>
            <a:spLocks noChangeShapeType="1"/>
          </p:cNvSpPr>
          <p:nvPr/>
        </p:nvSpPr>
        <p:spPr bwMode="auto">
          <a:xfrm>
            <a:off x="754063" y="6388100"/>
            <a:ext cx="7778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17092" name="Group 4"/>
          <p:cNvGrpSpPr>
            <a:grpSpLocks/>
          </p:cNvGrpSpPr>
          <p:nvPr/>
        </p:nvGrpSpPr>
        <p:grpSpPr bwMode="auto">
          <a:xfrm>
            <a:off x="754063" y="1246188"/>
            <a:ext cx="5905500" cy="5208587"/>
            <a:chOff x="192" y="144"/>
            <a:chExt cx="2592" cy="2640"/>
          </a:xfrm>
        </p:grpSpPr>
        <p:sp>
          <p:nvSpPr>
            <p:cNvPr id="217093" name="Line 5"/>
            <p:cNvSpPr>
              <a:spLocks noChangeShapeType="1"/>
            </p:cNvSpPr>
            <p:nvPr/>
          </p:nvSpPr>
          <p:spPr bwMode="auto">
            <a:xfrm>
              <a:off x="192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094" name="Line 6"/>
            <p:cNvSpPr>
              <a:spLocks noChangeShapeType="1"/>
            </p:cNvSpPr>
            <p:nvPr/>
          </p:nvSpPr>
          <p:spPr bwMode="auto">
            <a:xfrm>
              <a:off x="448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095" name="Line 7"/>
            <p:cNvSpPr>
              <a:spLocks noChangeShapeType="1"/>
            </p:cNvSpPr>
            <p:nvPr/>
          </p:nvSpPr>
          <p:spPr bwMode="auto">
            <a:xfrm>
              <a:off x="704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096" name="Line 8"/>
            <p:cNvSpPr>
              <a:spLocks noChangeShapeType="1"/>
            </p:cNvSpPr>
            <p:nvPr/>
          </p:nvSpPr>
          <p:spPr bwMode="auto">
            <a:xfrm>
              <a:off x="960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097" name="Line 9"/>
            <p:cNvSpPr>
              <a:spLocks noChangeShapeType="1"/>
            </p:cNvSpPr>
            <p:nvPr/>
          </p:nvSpPr>
          <p:spPr bwMode="auto">
            <a:xfrm>
              <a:off x="1216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098" name="Line 10"/>
            <p:cNvSpPr>
              <a:spLocks noChangeShapeType="1"/>
            </p:cNvSpPr>
            <p:nvPr/>
          </p:nvSpPr>
          <p:spPr bwMode="auto">
            <a:xfrm>
              <a:off x="1472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099" name="Line 11"/>
            <p:cNvSpPr>
              <a:spLocks noChangeShapeType="1"/>
            </p:cNvSpPr>
            <p:nvPr/>
          </p:nvSpPr>
          <p:spPr bwMode="auto">
            <a:xfrm>
              <a:off x="1728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100" name="Line 12"/>
            <p:cNvSpPr>
              <a:spLocks noChangeShapeType="1"/>
            </p:cNvSpPr>
            <p:nvPr/>
          </p:nvSpPr>
          <p:spPr bwMode="auto">
            <a:xfrm>
              <a:off x="1984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101" name="Line 13"/>
            <p:cNvSpPr>
              <a:spLocks noChangeShapeType="1"/>
            </p:cNvSpPr>
            <p:nvPr/>
          </p:nvSpPr>
          <p:spPr bwMode="auto">
            <a:xfrm>
              <a:off x="2240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102" name="Line 14"/>
            <p:cNvSpPr>
              <a:spLocks noChangeShapeType="1"/>
            </p:cNvSpPr>
            <p:nvPr/>
          </p:nvSpPr>
          <p:spPr bwMode="auto">
            <a:xfrm>
              <a:off x="2496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103" name="Line 15"/>
            <p:cNvSpPr>
              <a:spLocks noChangeShapeType="1"/>
            </p:cNvSpPr>
            <p:nvPr/>
          </p:nvSpPr>
          <p:spPr bwMode="auto">
            <a:xfrm>
              <a:off x="2752" y="144"/>
              <a:ext cx="0" cy="264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104" name="Line 16"/>
            <p:cNvSpPr>
              <a:spLocks noChangeShapeType="1"/>
            </p:cNvSpPr>
            <p:nvPr/>
          </p:nvSpPr>
          <p:spPr bwMode="auto">
            <a:xfrm>
              <a:off x="192" y="144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105" name="Line 17"/>
            <p:cNvSpPr>
              <a:spLocks noChangeShapeType="1"/>
            </p:cNvSpPr>
            <p:nvPr/>
          </p:nvSpPr>
          <p:spPr bwMode="auto">
            <a:xfrm>
              <a:off x="192" y="381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106" name="Line 18"/>
            <p:cNvSpPr>
              <a:spLocks noChangeShapeType="1"/>
            </p:cNvSpPr>
            <p:nvPr/>
          </p:nvSpPr>
          <p:spPr bwMode="auto">
            <a:xfrm>
              <a:off x="192" y="618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107" name="Line 19"/>
            <p:cNvSpPr>
              <a:spLocks noChangeShapeType="1"/>
            </p:cNvSpPr>
            <p:nvPr/>
          </p:nvSpPr>
          <p:spPr bwMode="auto">
            <a:xfrm>
              <a:off x="192" y="856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108" name="Line 20"/>
            <p:cNvSpPr>
              <a:spLocks noChangeShapeType="1"/>
            </p:cNvSpPr>
            <p:nvPr/>
          </p:nvSpPr>
          <p:spPr bwMode="auto">
            <a:xfrm>
              <a:off x="192" y="1093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109" name="Line 21"/>
            <p:cNvSpPr>
              <a:spLocks noChangeShapeType="1"/>
            </p:cNvSpPr>
            <p:nvPr/>
          </p:nvSpPr>
          <p:spPr bwMode="auto">
            <a:xfrm>
              <a:off x="192" y="1330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110" name="Line 22"/>
            <p:cNvSpPr>
              <a:spLocks noChangeShapeType="1"/>
            </p:cNvSpPr>
            <p:nvPr/>
          </p:nvSpPr>
          <p:spPr bwMode="auto">
            <a:xfrm>
              <a:off x="192" y="1567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111" name="Line 23"/>
            <p:cNvSpPr>
              <a:spLocks noChangeShapeType="1"/>
            </p:cNvSpPr>
            <p:nvPr/>
          </p:nvSpPr>
          <p:spPr bwMode="auto">
            <a:xfrm>
              <a:off x="192" y="1804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112" name="Line 24"/>
            <p:cNvSpPr>
              <a:spLocks noChangeShapeType="1"/>
            </p:cNvSpPr>
            <p:nvPr/>
          </p:nvSpPr>
          <p:spPr bwMode="auto">
            <a:xfrm>
              <a:off x="192" y="2041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113" name="Line 25"/>
            <p:cNvSpPr>
              <a:spLocks noChangeShapeType="1"/>
            </p:cNvSpPr>
            <p:nvPr/>
          </p:nvSpPr>
          <p:spPr bwMode="auto">
            <a:xfrm>
              <a:off x="192" y="2279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114" name="Line 26"/>
            <p:cNvSpPr>
              <a:spLocks noChangeShapeType="1"/>
            </p:cNvSpPr>
            <p:nvPr/>
          </p:nvSpPr>
          <p:spPr bwMode="auto">
            <a:xfrm>
              <a:off x="192" y="2516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7115" name="Line 27"/>
            <p:cNvSpPr>
              <a:spLocks noChangeShapeType="1"/>
            </p:cNvSpPr>
            <p:nvPr/>
          </p:nvSpPr>
          <p:spPr bwMode="auto">
            <a:xfrm>
              <a:off x="192" y="2753"/>
              <a:ext cx="25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7116" name="Rectangle 28"/>
          <p:cNvSpPr>
            <a:spLocks noChangeArrowheads="1"/>
          </p:cNvSpPr>
          <p:nvPr/>
        </p:nvSpPr>
        <p:spPr bwMode="auto">
          <a:xfrm>
            <a:off x="107950" y="2392363"/>
            <a:ext cx="663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40</a:t>
            </a:r>
          </a:p>
        </p:txBody>
      </p:sp>
      <p:sp>
        <p:nvSpPr>
          <p:cNvPr id="217117" name="Rectangle 29"/>
          <p:cNvSpPr>
            <a:spLocks noChangeArrowheads="1"/>
          </p:cNvSpPr>
          <p:nvPr/>
        </p:nvSpPr>
        <p:spPr bwMode="auto">
          <a:xfrm>
            <a:off x="112713" y="5216525"/>
            <a:ext cx="608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10</a:t>
            </a:r>
          </a:p>
        </p:txBody>
      </p:sp>
      <p:sp>
        <p:nvSpPr>
          <p:cNvPr id="217118" name="Rectangle 30"/>
          <p:cNvSpPr>
            <a:spLocks noChangeArrowheads="1"/>
          </p:cNvSpPr>
          <p:nvPr/>
        </p:nvSpPr>
        <p:spPr bwMode="auto">
          <a:xfrm>
            <a:off x="107950" y="3327400"/>
            <a:ext cx="655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30</a:t>
            </a:r>
          </a:p>
        </p:txBody>
      </p:sp>
      <p:sp>
        <p:nvSpPr>
          <p:cNvPr id="217119" name="Rectangle 31"/>
          <p:cNvSpPr>
            <a:spLocks noChangeArrowheads="1"/>
          </p:cNvSpPr>
          <p:nvPr/>
        </p:nvSpPr>
        <p:spPr bwMode="auto">
          <a:xfrm>
            <a:off x="173038" y="4262438"/>
            <a:ext cx="655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20</a:t>
            </a:r>
          </a:p>
        </p:txBody>
      </p:sp>
      <p:sp>
        <p:nvSpPr>
          <p:cNvPr id="217120" name="Rectangle 32"/>
          <p:cNvSpPr>
            <a:spLocks noChangeArrowheads="1"/>
          </p:cNvSpPr>
          <p:nvPr/>
        </p:nvSpPr>
        <p:spPr bwMode="auto">
          <a:xfrm>
            <a:off x="1624013" y="6291263"/>
            <a:ext cx="663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Georgia" pitchFamily="18" charset="0"/>
              </a:rPr>
              <a:t>4</a:t>
            </a:r>
            <a:r>
              <a:rPr lang="ru-RU" sz="2800" b="1" i="1">
                <a:latin typeface="Georgia" pitchFamily="18" charset="0"/>
              </a:rPr>
              <a:t>0</a:t>
            </a:r>
          </a:p>
        </p:txBody>
      </p:sp>
      <p:sp>
        <p:nvSpPr>
          <p:cNvPr id="217121" name="Rectangle 33"/>
          <p:cNvSpPr>
            <a:spLocks noChangeArrowheads="1"/>
          </p:cNvSpPr>
          <p:nvPr/>
        </p:nvSpPr>
        <p:spPr bwMode="auto">
          <a:xfrm>
            <a:off x="2874963" y="6296025"/>
            <a:ext cx="673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Georgia" pitchFamily="18" charset="0"/>
              </a:rPr>
              <a:t>8</a:t>
            </a:r>
            <a:r>
              <a:rPr lang="ru-RU" sz="2800" b="1" i="1">
                <a:latin typeface="Georgia" pitchFamily="18" charset="0"/>
              </a:rPr>
              <a:t>0</a:t>
            </a:r>
          </a:p>
        </p:txBody>
      </p:sp>
      <p:sp>
        <p:nvSpPr>
          <p:cNvPr id="217122" name="Rectangle 34"/>
          <p:cNvSpPr>
            <a:spLocks noChangeArrowheads="1"/>
          </p:cNvSpPr>
          <p:nvPr/>
        </p:nvSpPr>
        <p:spPr bwMode="auto">
          <a:xfrm>
            <a:off x="3851275" y="6291263"/>
            <a:ext cx="830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Georgia" pitchFamily="18" charset="0"/>
              </a:rPr>
              <a:t>12</a:t>
            </a:r>
            <a:r>
              <a:rPr lang="ru-RU" sz="2800" b="1" i="1">
                <a:latin typeface="Georgia" pitchFamily="18" charset="0"/>
              </a:rPr>
              <a:t>0</a:t>
            </a:r>
          </a:p>
        </p:txBody>
      </p:sp>
      <p:sp>
        <p:nvSpPr>
          <p:cNvPr id="217123" name="Rectangle 35"/>
          <p:cNvSpPr>
            <a:spLocks noChangeArrowheads="1"/>
          </p:cNvSpPr>
          <p:nvPr/>
        </p:nvSpPr>
        <p:spPr bwMode="auto">
          <a:xfrm>
            <a:off x="5057775" y="6264275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Georgia" pitchFamily="18" charset="0"/>
              </a:rPr>
              <a:t>1</a:t>
            </a:r>
            <a:r>
              <a:rPr lang="ru-RU" sz="2800" b="1" i="1">
                <a:latin typeface="Georgia" pitchFamily="18" charset="0"/>
              </a:rPr>
              <a:t>60</a:t>
            </a:r>
          </a:p>
        </p:txBody>
      </p:sp>
      <p:sp>
        <p:nvSpPr>
          <p:cNvPr id="217124" name="Rectangle 36"/>
          <p:cNvSpPr>
            <a:spLocks noChangeArrowheads="1"/>
          </p:cNvSpPr>
          <p:nvPr/>
        </p:nvSpPr>
        <p:spPr bwMode="auto">
          <a:xfrm>
            <a:off x="271463" y="0"/>
            <a:ext cx="8872537" cy="1593850"/>
          </a:xfrm>
          <a:prstGeom prst="rect">
            <a:avLst/>
          </a:prstGeom>
          <a:gradFill rotWithShape="1">
            <a:gsLst>
              <a:gs pos="0">
                <a:srgbClr val="CC99FF">
                  <a:alpha val="46001"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000" b="1" i="1">
                <a:solidFill>
                  <a:schemeClr val="tx2"/>
                </a:solidFill>
                <a:latin typeface="Georgia" pitchFamily="18" charset="0"/>
              </a:rPr>
              <a:t>На тренировке в 50-метровом бассейне пловец проплыл 200-метровую дистанцию. На тренировке изображен график зависимости расстояния </a:t>
            </a:r>
            <a:r>
              <a:rPr lang="en-US" sz="2000" b="1" i="1">
                <a:solidFill>
                  <a:schemeClr val="tx2"/>
                </a:solidFill>
                <a:latin typeface="Georgia" pitchFamily="18" charset="0"/>
              </a:rPr>
              <a:t>s</a:t>
            </a:r>
            <a:r>
              <a:rPr lang="ru-RU" sz="2000" b="1" i="1">
                <a:solidFill>
                  <a:schemeClr val="tx2"/>
                </a:solidFill>
                <a:latin typeface="Georgia" pitchFamily="18" charset="0"/>
              </a:rPr>
              <a:t> (м) между пловцом и точкой старта от времени движения</a:t>
            </a:r>
            <a:r>
              <a:rPr lang="en-US" sz="2000" b="1" i="1">
                <a:solidFill>
                  <a:schemeClr val="tx2"/>
                </a:solidFill>
                <a:latin typeface="Georgia" pitchFamily="18" charset="0"/>
              </a:rPr>
              <a:t> t</a:t>
            </a:r>
            <a:r>
              <a:rPr lang="ru-RU" sz="2000" b="1" i="1">
                <a:solidFill>
                  <a:schemeClr val="tx2"/>
                </a:solidFill>
                <a:latin typeface="Georgia" pitchFamily="18" charset="0"/>
              </a:rPr>
              <a:t> (с)</a:t>
            </a:r>
            <a:r>
              <a:rPr lang="en-US" sz="2000" b="1" i="1">
                <a:solidFill>
                  <a:schemeClr val="tx2"/>
                </a:solidFill>
                <a:latin typeface="Georgia" pitchFamily="18" charset="0"/>
              </a:rPr>
              <a:t> </a:t>
            </a:r>
            <a:r>
              <a:rPr lang="ru-RU" sz="2000" b="1" i="1">
                <a:solidFill>
                  <a:schemeClr val="tx2"/>
                </a:solidFill>
                <a:latin typeface="Georgia" pitchFamily="18" charset="0"/>
              </a:rPr>
              <a:t>пловца. Какое расстояние преодолел пловец за 1 мин. 40 с. </a:t>
            </a:r>
          </a:p>
        </p:txBody>
      </p:sp>
      <p:sp>
        <p:nvSpPr>
          <p:cNvPr id="217125" name="Rectangle 37"/>
          <p:cNvSpPr>
            <a:spLocks noChangeArrowheads="1"/>
          </p:cNvSpPr>
          <p:nvPr/>
        </p:nvSpPr>
        <p:spPr bwMode="auto">
          <a:xfrm>
            <a:off x="107950" y="1455738"/>
            <a:ext cx="646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50</a:t>
            </a:r>
          </a:p>
        </p:txBody>
      </p:sp>
      <p:sp>
        <p:nvSpPr>
          <p:cNvPr id="217126" name="Freeform 38"/>
          <p:cNvSpPr>
            <a:spLocks/>
          </p:cNvSpPr>
          <p:nvPr/>
        </p:nvSpPr>
        <p:spPr bwMode="auto">
          <a:xfrm>
            <a:off x="755650" y="1698625"/>
            <a:ext cx="4665663" cy="4689475"/>
          </a:xfrm>
          <a:custGeom>
            <a:avLst/>
            <a:gdLst/>
            <a:ahLst/>
            <a:cxnLst>
              <a:cxn ang="0">
                <a:pos x="0" y="2950"/>
              </a:cxn>
              <a:cxn ang="0">
                <a:pos x="544" y="1"/>
              </a:cxn>
              <a:cxn ang="0">
                <a:pos x="1270" y="2950"/>
              </a:cxn>
              <a:cxn ang="0">
                <a:pos x="2207" y="0"/>
              </a:cxn>
              <a:cxn ang="0">
                <a:pos x="2939" y="2954"/>
              </a:cxn>
            </a:cxnLst>
            <a:rect l="0" t="0" r="r" b="b"/>
            <a:pathLst>
              <a:path w="2939" h="2954">
                <a:moveTo>
                  <a:pt x="0" y="2950"/>
                </a:moveTo>
                <a:lnTo>
                  <a:pt x="544" y="1"/>
                </a:lnTo>
                <a:lnTo>
                  <a:pt x="1270" y="2950"/>
                </a:lnTo>
                <a:lnTo>
                  <a:pt x="2207" y="0"/>
                </a:lnTo>
                <a:lnTo>
                  <a:pt x="2939" y="2954"/>
                </a:lnTo>
              </a:path>
            </a:pathLst>
          </a:custGeom>
          <a:noFill/>
          <a:ln w="34925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127" name="Oval 39"/>
          <p:cNvSpPr>
            <a:spLocks noChangeArrowheads="1"/>
          </p:cNvSpPr>
          <p:nvPr/>
        </p:nvSpPr>
        <p:spPr bwMode="auto">
          <a:xfrm>
            <a:off x="695325" y="5432425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7128" name="Oval 40"/>
          <p:cNvSpPr>
            <a:spLocks noChangeArrowheads="1"/>
          </p:cNvSpPr>
          <p:nvPr/>
        </p:nvSpPr>
        <p:spPr bwMode="auto">
          <a:xfrm>
            <a:off x="701675" y="4467225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7129" name="Oval 41"/>
          <p:cNvSpPr>
            <a:spLocks noChangeArrowheads="1"/>
          </p:cNvSpPr>
          <p:nvPr/>
        </p:nvSpPr>
        <p:spPr bwMode="auto">
          <a:xfrm>
            <a:off x="696913" y="3532188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7130" name="Oval 42"/>
          <p:cNvSpPr>
            <a:spLocks noChangeArrowheads="1"/>
          </p:cNvSpPr>
          <p:nvPr/>
        </p:nvSpPr>
        <p:spPr bwMode="auto">
          <a:xfrm>
            <a:off x="682625" y="2574925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7131" name="Oval 43"/>
          <p:cNvSpPr>
            <a:spLocks noChangeArrowheads="1"/>
          </p:cNvSpPr>
          <p:nvPr/>
        </p:nvSpPr>
        <p:spPr bwMode="auto">
          <a:xfrm>
            <a:off x="3033713" y="6321425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7132" name="Oval 44"/>
          <p:cNvSpPr>
            <a:spLocks noChangeArrowheads="1"/>
          </p:cNvSpPr>
          <p:nvPr/>
        </p:nvSpPr>
        <p:spPr bwMode="auto">
          <a:xfrm>
            <a:off x="695325" y="1631950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7133" name="Oval 45"/>
          <p:cNvSpPr>
            <a:spLocks noChangeArrowheads="1"/>
          </p:cNvSpPr>
          <p:nvPr/>
        </p:nvSpPr>
        <p:spPr bwMode="auto">
          <a:xfrm>
            <a:off x="1866900" y="6334125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7134" name="Oval 46"/>
          <p:cNvSpPr>
            <a:spLocks noChangeArrowheads="1"/>
          </p:cNvSpPr>
          <p:nvPr/>
        </p:nvSpPr>
        <p:spPr bwMode="auto">
          <a:xfrm>
            <a:off x="5367338" y="6346825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7135" name="Oval 47"/>
          <p:cNvSpPr>
            <a:spLocks noChangeArrowheads="1"/>
          </p:cNvSpPr>
          <p:nvPr/>
        </p:nvSpPr>
        <p:spPr bwMode="auto">
          <a:xfrm>
            <a:off x="4170363" y="6346825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7137" name="Rectangle 49"/>
          <p:cNvSpPr>
            <a:spLocks noChangeArrowheads="1"/>
          </p:cNvSpPr>
          <p:nvPr/>
        </p:nvSpPr>
        <p:spPr bwMode="auto">
          <a:xfrm>
            <a:off x="8532813" y="6132513"/>
            <a:ext cx="639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t,c</a:t>
            </a:r>
            <a:endParaRPr lang="ru-RU" sz="28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17138" name="Rectangle 50"/>
          <p:cNvSpPr>
            <a:spLocks noChangeArrowheads="1"/>
          </p:cNvSpPr>
          <p:nvPr/>
        </p:nvSpPr>
        <p:spPr bwMode="auto">
          <a:xfrm>
            <a:off x="80963" y="1920875"/>
            <a:ext cx="796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s,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м</a:t>
            </a:r>
          </a:p>
        </p:txBody>
      </p:sp>
      <p:sp>
        <p:nvSpPr>
          <p:cNvPr id="217147" name="Rectangle 59"/>
          <p:cNvSpPr>
            <a:spLocks noChangeArrowheads="1"/>
          </p:cNvSpPr>
          <p:nvPr/>
        </p:nvSpPr>
        <p:spPr bwMode="auto">
          <a:xfrm>
            <a:off x="6069013" y="2354263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217148" name="Rectangle 60"/>
          <p:cNvSpPr>
            <a:spLocks noChangeArrowheads="1"/>
          </p:cNvSpPr>
          <p:nvPr/>
        </p:nvSpPr>
        <p:spPr bwMode="auto">
          <a:xfrm>
            <a:off x="6588125" y="2360613"/>
            <a:ext cx="1150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Georgia" pitchFamily="18" charset="0"/>
                <a:cs typeface="Times New Roman" pitchFamily="18" charset="0"/>
              </a:rPr>
              <a:t>30м</a:t>
            </a:r>
            <a:endParaRPr lang="ru-RU" sz="2800" b="1" i="1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17149" name="Rectangle 61"/>
          <p:cNvSpPr>
            <a:spLocks noChangeArrowheads="1"/>
          </p:cNvSpPr>
          <p:nvPr/>
        </p:nvSpPr>
        <p:spPr bwMode="auto">
          <a:xfrm>
            <a:off x="6069013" y="3327400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217150" name="Rectangle 62"/>
          <p:cNvSpPr>
            <a:spLocks noChangeArrowheads="1"/>
          </p:cNvSpPr>
          <p:nvPr/>
        </p:nvSpPr>
        <p:spPr bwMode="auto">
          <a:xfrm>
            <a:off x="6069013" y="436562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217151" name="Rectangle 63"/>
          <p:cNvSpPr>
            <a:spLocks noChangeArrowheads="1"/>
          </p:cNvSpPr>
          <p:nvPr/>
        </p:nvSpPr>
        <p:spPr bwMode="auto">
          <a:xfrm>
            <a:off x="6069013" y="5459413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217152" name="AutoShape 64"/>
          <p:cNvSpPr>
            <a:spLocks noChangeArrowheads="1"/>
          </p:cNvSpPr>
          <p:nvPr/>
        </p:nvSpPr>
        <p:spPr bwMode="auto">
          <a:xfrm>
            <a:off x="7140575" y="5114925"/>
            <a:ext cx="2032000" cy="519113"/>
          </a:xfrm>
          <a:prstGeom prst="wedgeRoundRectCallout">
            <a:avLst>
              <a:gd name="adj1" fmla="val -69532"/>
              <a:gd name="adj2" fmla="val 102292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b="1" i="1">
                <a:solidFill>
                  <a:schemeClr val="accent2"/>
                </a:solidFill>
                <a:latin typeface="Arial" charset="0"/>
              </a:rPr>
              <a:t>Подумай</a:t>
            </a:r>
          </a:p>
        </p:txBody>
      </p:sp>
      <p:sp>
        <p:nvSpPr>
          <p:cNvPr id="217153" name="AutoShape 65"/>
          <p:cNvSpPr>
            <a:spLocks noChangeArrowheads="1"/>
          </p:cNvSpPr>
          <p:nvPr/>
        </p:nvSpPr>
        <p:spPr bwMode="auto">
          <a:xfrm>
            <a:off x="7413625" y="1873250"/>
            <a:ext cx="1758950" cy="519113"/>
          </a:xfrm>
          <a:prstGeom prst="wedgeRoundRectCallout">
            <a:avLst>
              <a:gd name="adj1" fmla="val -103611"/>
              <a:gd name="adj2" fmla="val 94037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0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</p:txBody>
      </p:sp>
      <p:sp>
        <p:nvSpPr>
          <p:cNvPr id="217154" name="AutoShape 66"/>
          <p:cNvSpPr>
            <a:spLocks noChangeArrowheads="1"/>
          </p:cNvSpPr>
          <p:nvPr/>
        </p:nvSpPr>
        <p:spPr bwMode="auto">
          <a:xfrm>
            <a:off x="7385050" y="3846513"/>
            <a:ext cx="1758950" cy="519112"/>
          </a:xfrm>
          <a:prstGeom prst="wedgeRoundRectCallout">
            <a:avLst>
              <a:gd name="adj1" fmla="val -84204"/>
              <a:gd name="adj2" fmla="val 152750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Верно</a:t>
            </a:r>
            <a:endParaRPr lang="ru-RU" sz="2000" b="1" i="1">
              <a:solidFill>
                <a:schemeClr val="accent2"/>
              </a:solidFill>
              <a:latin typeface="Arbat-Bold" pitchFamily="2" charset="0"/>
            </a:endParaRPr>
          </a:p>
        </p:txBody>
      </p:sp>
      <p:sp>
        <p:nvSpPr>
          <p:cNvPr id="217155" name="AutoShape 67"/>
          <p:cNvSpPr>
            <a:spLocks noChangeArrowheads="1"/>
          </p:cNvSpPr>
          <p:nvPr/>
        </p:nvSpPr>
        <p:spPr bwMode="auto">
          <a:xfrm>
            <a:off x="7413625" y="2574925"/>
            <a:ext cx="1730375" cy="519113"/>
          </a:xfrm>
          <a:prstGeom prst="wedgeRoundRectCallout">
            <a:avLst>
              <a:gd name="adj1" fmla="val -114310"/>
              <a:gd name="adj2" fmla="val 86699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0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</p:txBody>
      </p:sp>
      <p:sp>
        <p:nvSpPr>
          <p:cNvPr id="217156" name="Rectangle 68"/>
          <p:cNvSpPr>
            <a:spLocks noChangeArrowheads="1"/>
          </p:cNvSpPr>
          <p:nvPr/>
        </p:nvSpPr>
        <p:spPr bwMode="auto">
          <a:xfrm>
            <a:off x="6597650" y="3357563"/>
            <a:ext cx="1141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120м</a:t>
            </a:r>
          </a:p>
        </p:txBody>
      </p:sp>
      <p:sp>
        <p:nvSpPr>
          <p:cNvPr id="217157" name="Rectangle 69"/>
          <p:cNvSpPr>
            <a:spLocks noChangeArrowheads="1"/>
          </p:cNvSpPr>
          <p:nvPr/>
        </p:nvSpPr>
        <p:spPr bwMode="auto">
          <a:xfrm>
            <a:off x="6734175" y="4521200"/>
            <a:ext cx="1004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130м</a:t>
            </a:r>
          </a:p>
        </p:txBody>
      </p:sp>
      <p:sp>
        <p:nvSpPr>
          <p:cNvPr id="217158" name="Rectangle 70"/>
          <p:cNvSpPr>
            <a:spLocks noChangeArrowheads="1"/>
          </p:cNvSpPr>
          <p:nvPr/>
        </p:nvSpPr>
        <p:spPr bwMode="auto">
          <a:xfrm>
            <a:off x="6586538" y="5432425"/>
            <a:ext cx="101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  <a:cs typeface="Times New Roman" pitchFamily="18" charset="0"/>
              </a:rPr>
              <a:t>175м</a:t>
            </a:r>
          </a:p>
        </p:txBody>
      </p:sp>
      <p:sp>
        <p:nvSpPr>
          <p:cNvPr id="217159" name="Rectangle 71"/>
          <p:cNvSpPr>
            <a:spLocks noChangeArrowheads="1"/>
          </p:cNvSpPr>
          <p:nvPr/>
        </p:nvSpPr>
        <p:spPr bwMode="auto">
          <a:xfrm>
            <a:off x="6659563" y="1136650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=100 сек</a:t>
            </a:r>
          </a:p>
        </p:txBody>
      </p:sp>
      <p:sp>
        <p:nvSpPr>
          <p:cNvPr id="217160" name="Oval 72"/>
          <p:cNvSpPr>
            <a:spLocks noChangeArrowheads="1"/>
          </p:cNvSpPr>
          <p:nvPr/>
        </p:nvSpPr>
        <p:spPr bwMode="auto">
          <a:xfrm>
            <a:off x="3587750" y="6346825"/>
            <a:ext cx="107950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7162" name="Line 74"/>
          <p:cNvSpPr>
            <a:spLocks noChangeShapeType="1"/>
          </p:cNvSpPr>
          <p:nvPr/>
        </p:nvSpPr>
        <p:spPr bwMode="auto">
          <a:xfrm flipV="1">
            <a:off x="3635375" y="3586163"/>
            <a:ext cx="60325" cy="2840037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164" name="Oval 76"/>
          <p:cNvSpPr>
            <a:spLocks noChangeArrowheads="1"/>
          </p:cNvSpPr>
          <p:nvPr/>
        </p:nvSpPr>
        <p:spPr bwMode="auto">
          <a:xfrm>
            <a:off x="3587750" y="353218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7166" name="Line 78"/>
          <p:cNvSpPr>
            <a:spLocks noChangeShapeType="1"/>
          </p:cNvSpPr>
          <p:nvPr/>
        </p:nvSpPr>
        <p:spPr bwMode="auto">
          <a:xfrm flipV="1">
            <a:off x="754063" y="1714500"/>
            <a:ext cx="869950" cy="4711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167" name="Rectangle 79"/>
          <p:cNvSpPr>
            <a:spLocks noChangeArrowheads="1"/>
          </p:cNvSpPr>
          <p:nvPr/>
        </p:nvSpPr>
        <p:spPr bwMode="auto">
          <a:xfrm>
            <a:off x="1651000" y="1479550"/>
            <a:ext cx="646113" cy="5191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chemeClr val="accent2"/>
                </a:solidFill>
                <a:latin typeface="Georgia" pitchFamily="18" charset="0"/>
              </a:rPr>
              <a:t>50</a:t>
            </a:r>
          </a:p>
        </p:txBody>
      </p:sp>
      <p:sp>
        <p:nvSpPr>
          <p:cNvPr id="217169" name="Freeform 81"/>
          <p:cNvSpPr>
            <a:spLocks/>
          </p:cNvSpPr>
          <p:nvPr/>
        </p:nvSpPr>
        <p:spPr bwMode="auto">
          <a:xfrm>
            <a:off x="1624013" y="1698625"/>
            <a:ext cx="1144587" cy="4662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1" y="2937"/>
              </a:cxn>
            </a:cxnLst>
            <a:rect l="0" t="0" r="r" b="b"/>
            <a:pathLst>
              <a:path w="721" h="2937">
                <a:moveTo>
                  <a:pt x="0" y="0"/>
                </a:moveTo>
                <a:lnTo>
                  <a:pt x="721" y="2937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170" name="Rectangle 82"/>
          <p:cNvSpPr>
            <a:spLocks noChangeArrowheads="1"/>
          </p:cNvSpPr>
          <p:nvPr/>
        </p:nvSpPr>
        <p:spPr bwMode="auto">
          <a:xfrm>
            <a:off x="2017713" y="5802313"/>
            <a:ext cx="857250" cy="5191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chemeClr val="accent2"/>
                </a:solidFill>
                <a:latin typeface="Georgia" pitchFamily="18" charset="0"/>
              </a:rPr>
              <a:t>100</a:t>
            </a:r>
          </a:p>
        </p:txBody>
      </p:sp>
      <p:sp>
        <p:nvSpPr>
          <p:cNvPr id="217171" name="Freeform 83"/>
          <p:cNvSpPr>
            <a:spLocks/>
          </p:cNvSpPr>
          <p:nvPr/>
        </p:nvSpPr>
        <p:spPr bwMode="auto">
          <a:xfrm flipH="1">
            <a:off x="2768600" y="3586163"/>
            <a:ext cx="866775" cy="27606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1" y="2937"/>
              </a:cxn>
            </a:cxnLst>
            <a:rect l="0" t="0" r="r" b="b"/>
            <a:pathLst>
              <a:path w="721" h="2937">
                <a:moveTo>
                  <a:pt x="0" y="0"/>
                </a:moveTo>
                <a:lnTo>
                  <a:pt x="721" y="2937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7173" name="Rectangle 85"/>
          <p:cNvSpPr>
            <a:spLocks noChangeArrowheads="1"/>
          </p:cNvSpPr>
          <p:nvPr/>
        </p:nvSpPr>
        <p:spPr bwMode="auto">
          <a:xfrm>
            <a:off x="3767138" y="3379788"/>
            <a:ext cx="830262" cy="5191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chemeClr val="accent2"/>
                </a:solidFill>
                <a:latin typeface="Georgia" pitchFamily="18" charset="0"/>
              </a:rPr>
              <a:t>130</a:t>
            </a:r>
          </a:p>
        </p:txBody>
      </p:sp>
      <p:pic>
        <p:nvPicPr>
          <p:cNvPr id="217174" name="Picture 86" descr="ab256936b87e37338168eb64058f6513[1]">
            <a:hlinkClick r:id="" action="ppaction://hlinkshowjump?jump=nextslide"/>
          </p:cNvPr>
          <p:cNvPicPr>
            <a:picLocks noGrp="1" noChangeAspect="1" noChangeArrowheads="1" noCrop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739063" y="5837238"/>
            <a:ext cx="533400" cy="9064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7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217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14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7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17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14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7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17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15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7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1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21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21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2171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21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21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21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21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21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21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21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1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45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1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150"/>
                  </p:tgtEl>
                </p:cond>
              </p:nextCondLst>
            </p:seq>
          </p:childTnLst>
        </p:cTn>
      </p:par>
    </p:tnLst>
    <p:bldLst>
      <p:bldP spid="217152" grpId="0" animBg="1"/>
      <p:bldP spid="217152" grpId="1" animBg="1"/>
      <p:bldP spid="217153" grpId="0" animBg="1"/>
      <p:bldP spid="217153" grpId="1" animBg="1"/>
      <p:bldP spid="217154" grpId="0" animBg="1"/>
      <p:bldP spid="217155" grpId="0" animBg="1"/>
      <p:bldP spid="217155" grpId="1" animBg="1"/>
      <p:bldP spid="217159" grpId="0"/>
      <p:bldP spid="217160" grpId="0" animBg="1"/>
      <p:bldP spid="217160" grpId="1" animBg="1"/>
      <p:bldP spid="217162" grpId="0" animBg="1"/>
      <p:bldP spid="217164" grpId="0" animBg="1"/>
      <p:bldP spid="217166" grpId="0" animBg="1"/>
      <p:bldP spid="217167" grpId="0" animBg="1"/>
      <p:bldP spid="217169" grpId="0" animBg="1"/>
      <p:bldP spid="217170" grpId="0" animBg="1"/>
      <p:bldP spid="217171" grpId="0" animBg="1"/>
      <p:bldP spid="21717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9138"/>
            <a:ext cx="8229600" cy="836612"/>
          </a:xfrm>
        </p:spPr>
        <p:txBody>
          <a:bodyPr/>
          <a:lstStyle/>
          <a:p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sp>
        <p:nvSpPr>
          <p:cNvPr id="153603" name="WordArt 3"/>
          <p:cNvSpPr>
            <a:spLocks noChangeArrowheads="1" noChangeShapeType="1" noTextEdit="1"/>
          </p:cNvSpPr>
          <p:nvPr/>
        </p:nvSpPr>
        <p:spPr bwMode="auto">
          <a:xfrm rot="807557">
            <a:off x="2328261" y="1716088"/>
            <a:ext cx="4827875" cy="1116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Задача </a:t>
            </a:r>
            <a:r>
              <a:rPr lang="ru-RU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12</a:t>
            </a:r>
            <a:endParaRPr lang="ru-RU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153607" name="Picture 7" descr="zajats4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3260725"/>
            <a:ext cx="2952750" cy="281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019175"/>
            <a:ext cx="2232025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9450" y="1090613"/>
            <a:ext cx="2376488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57200" y="1988840"/>
            <a:ext cx="822960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Найдите </a:t>
            </a:r>
            <a:r>
              <a:rPr lang="en-US" sz="2800" b="1" i="1" dirty="0">
                <a:solidFill>
                  <a:srgbClr val="0000FF"/>
                </a:solidFill>
                <a:latin typeface="Georgia" pitchFamily="18" charset="0"/>
              </a:rPr>
              <a:t>a</a:t>
            </a:r>
            <a:r>
              <a:rPr lang="en-US" sz="2800" b="1" i="1" baseline="-25000" dirty="0">
                <a:solidFill>
                  <a:srgbClr val="0000FF"/>
                </a:solidFill>
                <a:latin typeface="Georgia" pitchFamily="18" charset="0"/>
              </a:rPr>
              <a:t>8.</a:t>
            </a:r>
            <a:endParaRPr lang="ru-RU" sz="2800" b="1" i="1" baseline="-25000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271463" y="112713"/>
            <a:ext cx="8872537" cy="1116012"/>
          </a:xfrm>
          <a:prstGeom prst="rect">
            <a:avLst/>
          </a:prstGeom>
          <a:gradFill rotWithShape="1">
            <a:gsLst>
              <a:gs pos="0">
                <a:srgbClr val="CC99FF">
                  <a:alpha val="46001"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Georgia" pitchFamily="18" charset="0"/>
              </a:rPr>
              <a:t>12.</a:t>
            </a:r>
            <a:r>
              <a:rPr lang="en-US" sz="3200" b="1" i="1" dirty="0">
                <a:solidFill>
                  <a:srgbClr val="FF0000"/>
                </a:solidFill>
                <a:latin typeface="Georgia" pitchFamily="18" charset="0"/>
              </a:rPr>
              <a:t>1</a:t>
            </a:r>
            <a:r>
              <a:rPr lang="en-US" sz="3200" b="1" i="1" dirty="0" smtClean="0">
                <a:solidFill>
                  <a:srgbClr val="FF0000"/>
                </a:solidFill>
                <a:latin typeface="Georgia" pitchFamily="18" charset="0"/>
              </a:rPr>
              <a:t>.</a:t>
            </a:r>
            <a:r>
              <a:rPr lang="ru-RU" sz="3200" b="1" i="1" dirty="0" smtClean="0">
                <a:solidFill>
                  <a:srgbClr val="FF0000"/>
                </a:solidFill>
                <a:latin typeface="Georgia" pitchFamily="18" charset="0"/>
              </a:rPr>
              <a:t>   </a:t>
            </a:r>
            <a:r>
              <a:rPr lang="ru-RU" sz="3200" b="1" i="1" dirty="0" smtClean="0">
                <a:solidFill>
                  <a:srgbClr val="0000FF"/>
                </a:solidFill>
                <a:latin typeface="Georgia" pitchFamily="18" charset="0"/>
              </a:rPr>
              <a:t>Последовательность </a:t>
            </a:r>
            <a:r>
              <a:rPr lang="ru-RU" sz="3200" b="1" i="1" dirty="0">
                <a:solidFill>
                  <a:srgbClr val="0000FF"/>
                </a:solidFill>
                <a:latin typeface="Georgia" pitchFamily="18" charset="0"/>
              </a:rPr>
              <a:t>задана </a:t>
            </a:r>
            <a:r>
              <a:rPr lang="ru-RU" sz="3200" b="1" i="1" dirty="0" smtClean="0">
                <a:solidFill>
                  <a:srgbClr val="0000FF"/>
                </a:solidFill>
                <a:latin typeface="Georgia" pitchFamily="18" charset="0"/>
              </a:rPr>
              <a:t>        условиями:       </a:t>
            </a:r>
            <a:endParaRPr lang="ru-RU" sz="32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16" name="AutoShape 16"/>
          <p:cNvSpPr>
            <a:spLocks noChangeArrowheads="1"/>
          </p:cNvSpPr>
          <p:nvPr/>
        </p:nvSpPr>
        <p:spPr bwMode="auto">
          <a:xfrm>
            <a:off x="6745288" y="3890963"/>
            <a:ext cx="2105025" cy="519112"/>
          </a:xfrm>
          <a:prstGeom prst="wedgeRoundRectCallout">
            <a:avLst>
              <a:gd name="adj1" fmla="val -17120"/>
              <a:gd name="adj2" fmla="val -222171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</p:txBody>
      </p:sp>
      <p:sp>
        <p:nvSpPr>
          <p:cNvPr id="76818" name="AutoShape 18"/>
          <p:cNvSpPr>
            <a:spLocks noChangeArrowheads="1"/>
          </p:cNvSpPr>
          <p:nvPr/>
        </p:nvSpPr>
        <p:spPr bwMode="auto">
          <a:xfrm>
            <a:off x="4233863" y="4230688"/>
            <a:ext cx="2105025" cy="519112"/>
          </a:xfrm>
          <a:prstGeom prst="wedgeRoundRectCallout">
            <a:avLst>
              <a:gd name="adj1" fmla="val -13727"/>
              <a:gd name="adj2" fmla="val -327370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</p:txBody>
      </p:sp>
      <p:sp>
        <p:nvSpPr>
          <p:cNvPr id="76817" name="AutoShape 17"/>
          <p:cNvSpPr>
            <a:spLocks noChangeArrowheads="1"/>
          </p:cNvSpPr>
          <p:nvPr/>
        </p:nvSpPr>
        <p:spPr bwMode="auto">
          <a:xfrm>
            <a:off x="2005013" y="3970338"/>
            <a:ext cx="2105025" cy="519112"/>
          </a:xfrm>
          <a:prstGeom prst="wedgeRoundRectCallout">
            <a:avLst>
              <a:gd name="adj1" fmla="val -6787"/>
              <a:gd name="adj2" fmla="val -247861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Верно </a:t>
            </a:r>
          </a:p>
        </p:txBody>
      </p:sp>
      <p:sp>
        <p:nvSpPr>
          <p:cNvPr id="76819" name="AutoShape 19"/>
          <p:cNvSpPr>
            <a:spLocks noChangeArrowheads="1"/>
          </p:cNvSpPr>
          <p:nvPr/>
        </p:nvSpPr>
        <p:spPr bwMode="auto">
          <a:xfrm>
            <a:off x="90488" y="3970338"/>
            <a:ext cx="1744662" cy="519112"/>
          </a:xfrm>
          <a:prstGeom prst="wedgeRoundRectCallout">
            <a:avLst>
              <a:gd name="adj1" fmla="val -8690"/>
              <a:gd name="adj2" fmla="val -231042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60388"/>
            <a:ext cx="1738313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627063"/>
            <a:ext cx="1512887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560388"/>
            <a:ext cx="1800225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682625" y="215582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2698750" y="215582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4787900" y="215582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7235825" y="215582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pic>
        <p:nvPicPr>
          <p:cNvPr id="76812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803525"/>
            <a:ext cx="1522413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13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55838" y="2819400"/>
            <a:ext cx="13795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14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738" y="2781300"/>
            <a:ext cx="154622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6815" name="Rectangle 15"/>
          <p:cNvSpPr>
            <a:spLocks noChangeArrowheads="1"/>
          </p:cNvSpPr>
          <p:nvPr/>
        </p:nvSpPr>
        <p:spPr bwMode="auto">
          <a:xfrm>
            <a:off x="6338888" y="3190875"/>
            <a:ext cx="2511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Arbat-Bold" pitchFamily="2" charset="0"/>
              </a:rPr>
              <a:t>Все эти числа</a:t>
            </a:r>
          </a:p>
        </p:txBody>
      </p:sp>
      <p:sp>
        <p:nvSpPr>
          <p:cNvPr id="76820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6800" y="6005513"/>
            <a:ext cx="277813" cy="46037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FFFF">
                  <a:alpha val="63000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822" name="Rectangle 22"/>
          <p:cNvSpPr>
            <a:spLocks noChangeArrowheads="1"/>
          </p:cNvSpPr>
          <p:nvPr/>
        </p:nvSpPr>
        <p:spPr bwMode="auto">
          <a:xfrm>
            <a:off x="90488" y="260350"/>
            <a:ext cx="9134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2.1</a:t>
            </a:r>
            <a:r>
              <a:rPr lang="ru-RU" sz="2800" b="1" i="1">
                <a:latin typeface="Georgia" pitchFamily="18" charset="0"/>
                <a:cs typeface="Times New Roman" pitchFamily="18" charset="0"/>
              </a:rPr>
              <a:t> Какое из данных чисел является иррациональным?</a:t>
            </a:r>
            <a:endParaRPr lang="en-US" sz="2800" b="1" i="1">
              <a:latin typeface="Georgia" pitchFamily="18" charset="0"/>
            </a:endParaRPr>
          </a:p>
        </p:txBody>
      </p:sp>
    </p:spTree>
  </p:cSld>
  <p:clrMapOvr>
    <a:masterClrMapping/>
  </p:clrMapOvr>
  <p:transition advClick="0" advTm="1968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68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0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68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0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68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10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0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68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0"/>
                  </p:tgtEl>
                </p:cond>
              </p:nextCondLst>
            </p:seq>
          </p:childTnLst>
        </p:cTn>
      </p:par>
    </p:tnLst>
    <p:bldLst>
      <p:bldP spid="76816" grpId="0" animBg="1"/>
      <p:bldP spid="76816" grpId="1" animBg="1"/>
      <p:bldP spid="76818" grpId="0" animBg="1"/>
      <p:bldP spid="76818" grpId="1" animBg="1"/>
      <p:bldP spid="76817" grpId="0" animBg="1"/>
      <p:bldP spid="76819" grpId="0" animBg="1"/>
      <p:bldP spid="76819" grpId="1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35" name="Rectangle 11"/>
          <p:cNvSpPr>
            <a:spLocks noChangeArrowheads="1"/>
          </p:cNvSpPr>
          <p:nvPr/>
        </p:nvSpPr>
        <p:spPr bwMode="auto">
          <a:xfrm>
            <a:off x="271463" y="0"/>
            <a:ext cx="8872537" cy="1939925"/>
          </a:xfrm>
          <a:prstGeom prst="rect">
            <a:avLst/>
          </a:prstGeom>
          <a:gradFill rotWithShape="1">
            <a:gsLst>
              <a:gs pos="0">
                <a:srgbClr val="CC99FF">
                  <a:alpha val="46001"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12.</a:t>
            </a:r>
            <a:r>
              <a:rPr lang="en-US" sz="2800" b="1" i="1" dirty="0">
                <a:solidFill>
                  <a:srgbClr val="FF0000"/>
                </a:solidFill>
                <a:latin typeface="Georgia" pitchFamily="18" charset="0"/>
              </a:rPr>
              <a:t>2</a:t>
            </a:r>
            <a:r>
              <a:rPr lang="en-US" sz="2800" b="1" i="1" dirty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Геометрическая прогрессия</a:t>
            </a:r>
            <a:r>
              <a:rPr lang="en-US" sz="2800" b="1" i="1" dirty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задана условиями:</a:t>
            </a:r>
            <a:b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</a:br>
            <a:r>
              <a:rPr lang="en-US" sz="2800" b="1" i="1" dirty="0">
                <a:solidFill>
                  <a:srgbClr val="FF0000"/>
                </a:solidFill>
                <a:latin typeface="Georgia" pitchFamily="18" charset="0"/>
              </a:rPr>
              <a:t>b</a:t>
            </a:r>
            <a:r>
              <a:rPr lang="en-US" sz="2800" b="1" i="1" baseline="-25000" dirty="0">
                <a:solidFill>
                  <a:srgbClr val="FF0000"/>
                </a:solidFill>
                <a:latin typeface="Georgia" pitchFamily="18" charset="0"/>
              </a:rPr>
              <a:t>1</a:t>
            </a:r>
            <a:r>
              <a:rPr lang="en-US" sz="2800" b="1" i="1" dirty="0">
                <a:solidFill>
                  <a:srgbClr val="FF0000"/>
                </a:solidFill>
                <a:latin typeface="Georgia" pitchFamily="18" charset="0"/>
              </a:rPr>
              <a:t>=2; b</a:t>
            </a:r>
            <a:r>
              <a:rPr lang="en-US" sz="2800" b="1" i="1" baseline="-25000" dirty="0">
                <a:solidFill>
                  <a:srgbClr val="FF0000"/>
                </a:solidFill>
                <a:latin typeface="Georgia" pitchFamily="18" charset="0"/>
              </a:rPr>
              <a:t>n+1</a:t>
            </a:r>
            <a:r>
              <a:rPr lang="en-US" sz="2800" b="1" i="1" dirty="0">
                <a:solidFill>
                  <a:srgbClr val="FF0000"/>
                </a:solidFill>
                <a:latin typeface="Georgia" pitchFamily="18" charset="0"/>
              </a:rPr>
              <a:t>=-2b</a:t>
            </a:r>
            <a:r>
              <a:rPr lang="en-US" sz="2800" b="1" i="1" baseline="-25000" dirty="0">
                <a:solidFill>
                  <a:srgbClr val="FF0000"/>
                </a:solidFill>
                <a:latin typeface="Georgia" pitchFamily="18" charset="0"/>
              </a:rPr>
              <a:t>n</a:t>
            </a:r>
            <a:r>
              <a:rPr lang="en-US" sz="2800" b="1" i="1" dirty="0">
                <a:solidFill>
                  <a:srgbClr val="FF0000"/>
                </a:solidFill>
                <a:latin typeface="Georgia" pitchFamily="18" charset="0"/>
              </a:rPr>
              <a:t>. </a:t>
            </a:r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Какое из данных чисел является членом этой прогрессии?</a:t>
            </a:r>
            <a:endParaRPr lang="ru-RU" sz="2800" b="1" i="1" baseline="-25000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54637" name="Rectangle 13"/>
          <p:cNvSpPr>
            <a:spLocks noChangeArrowheads="1"/>
          </p:cNvSpPr>
          <p:nvPr/>
        </p:nvSpPr>
        <p:spPr bwMode="auto">
          <a:xfrm>
            <a:off x="323850" y="225742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54638" name="Rectangle 14"/>
          <p:cNvSpPr>
            <a:spLocks noChangeArrowheads="1"/>
          </p:cNvSpPr>
          <p:nvPr/>
        </p:nvSpPr>
        <p:spPr bwMode="auto">
          <a:xfrm>
            <a:off x="874713" y="2386013"/>
            <a:ext cx="865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54639" name="Rectangle 15"/>
          <p:cNvSpPr>
            <a:spLocks noChangeArrowheads="1"/>
          </p:cNvSpPr>
          <p:nvPr/>
        </p:nvSpPr>
        <p:spPr bwMode="auto">
          <a:xfrm>
            <a:off x="323850" y="3357563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54640" name="Rectangle 16"/>
          <p:cNvSpPr>
            <a:spLocks noChangeArrowheads="1"/>
          </p:cNvSpPr>
          <p:nvPr/>
        </p:nvSpPr>
        <p:spPr bwMode="auto">
          <a:xfrm>
            <a:off x="323850" y="441642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154641" name="Rectangle 17"/>
          <p:cNvSpPr>
            <a:spLocks noChangeArrowheads="1"/>
          </p:cNvSpPr>
          <p:nvPr/>
        </p:nvSpPr>
        <p:spPr bwMode="auto">
          <a:xfrm>
            <a:off x="323850" y="5459413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54642" name="AutoShape 18"/>
          <p:cNvSpPr>
            <a:spLocks noChangeArrowheads="1"/>
          </p:cNvSpPr>
          <p:nvPr/>
        </p:nvSpPr>
        <p:spPr bwMode="auto">
          <a:xfrm>
            <a:off x="2692400" y="5459413"/>
            <a:ext cx="2032000" cy="519112"/>
          </a:xfrm>
          <a:prstGeom prst="wedgeRoundRectCallout">
            <a:avLst>
              <a:gd name="adj1" fmla="val -94532"/>
              <a:gd name="adj2" fmla="val 57032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Верно</a:t>
            </a:r>
          </a:p>
        </p:txBody>
      </p:sp>
      <p:sp>
        <p:nvSpPr>
          <p:cNvPr id="154643" name="AutoShape 19"/>
          <p:cNvSpPr>
            <a:spLocks noChangeArrowheads="1"/>
          </p:cNvSpPr>
          <p:nvPr/>
        </p:nvSpPr>
        <p:spPr bwMode="auto">
          <a:xfrm>
            <a:off x="2692400" y="2257425"/>
            <a:ext cx="2286000" cy="519113"/>
          </a:xfrm>
          <a:prstGeom prst="wedgeRoundRectCallout">
            <a:avLst>
              <a:gd name="adj1" fmla="val -91875"/>
              <a:gd name="adj2" fmla="val 36241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</p:txBody>
      </p:sp>
      <p:sp>
        <p:nvSpPr>
          <p:cNvPr id="154644" name="AutoShape 20"/>
          <p:cNvSpPr>
            <a:spLocks noChangeArrowheads="1"/>
          </p:cNvSpPr>
          <p:nvPr/>
        </p:nvSpPr>
        <p:spPr bwMode="auto">
          <a:xfrm>
            <a:off x="2692400" y="4416425"/>
            <a:ext cx="2032000" cy="519113"/>
          </a:xfrm>
          <a:prstGeom prst="wedgeRoundRectCallout">
            <a:avLst>
              <a:gd name="adj1" fmla="val -101565"/>
              <a:gd name="adj2" fmla="val 42968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</p:txBody>
      </p:sp>
      <p:sp>
        <p:nvSpPr>
          <p:cNvPr id="154645" name="AutoShape 21"/>
          <p:cNvSpPr>
            <a:spLocks noChangeArrowheads="1"/>
          </p:cNvSpPr>
          <p:nvPr/>
        </p:nvSpPr>
        <p:spPr bwMode="auto">
          <a:xfrm>
            <a:off x="2946400" y="3225800"/>
            <a:ext cx="2032000" cy="519113"/>
          </a:xfrm>
          <a:prstGeom prst="wedgeRoundRectCallout">
            <a:avLst>
              <a:gd name="adj1" fmla="val -107343"/>
              <a:gd name="adj2" fmla="val 43884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</p:txBody>
      </p:sp>
      <p:sp>
        <p:nvSpPr>
          <p:cNvPr id="154646" name="Rectangle 22"/>
          <p:cNvSpPr>
            <a:spLocks noChangeArrowheads="1"/>
          </p:cNvSpPr>
          <p:nvPr/>
        </p:nvSpPr>
        <p:spPr bwMode="auto">
          <a:xfrm>
            <a:off x="930275" y="3486150"/>
            <a:ext cx="549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-6</a:t>
            </a:r>
            <a:endParaRPr lang="ru-RU" sz="2800" b="1" i="1" baseline="3000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54647" name="Rectangle 23"/>
          <p:cNvSpPr>
            <a:spLocks noChangeArrowheads="1"/>
          </p:cNvSpPr>
          <p:nvPr/>
        </p:nvSpPr>
        <p:spPr bwMode="auto">
          <a:xfrm>
            <a:off x="835025" y="4545013"/>
            <a:ext cx="588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16</a:t>
            </a:r>
            <a:endParaRPr lang="ru-RU" sz="2800" b="1" i="1" baseline="3000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54648" name="Rectangle 24"/>
          <p:cNvSpPr>
            <a:spLocks noChangeArrowheads="1"/>
          </p:cNvSpPr>
          <p:nvPr/>
        </p:nvSpPr>
        <p:spPr bwMode="auto">
          <a:xfrm>
            <a:off x="755650" y="5459413"/>
            <a:ext cx="723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-16</a:t>
            </a:r>
            <a:endParaRPr lang="ru-RU" sz="2800" b="1" i="1" baseline="3000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54649" name="Rectangle 25"/>
          <p:cNvSpPr>
            <a:spLocks noChangeArrowheads="1"/>
          </p:cNvSpPr>
          <p:nvPr/>
        </p:nvSpPr>
        <p:spPr bwMode="auto">
          <a:xfrm>
            <a:off x="5292725" y="4468813"/>
            <a:ext cx="2136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b</a:t>
            </a:r>
            <a:r>
              <a:rPr lang="ru-RU" sz="2800" b="1" i="1" baseline="-25000">
                <a:solidFill>
                  <a:srgbClr val="FF0000"/>
                </a:solidFill>
                <a:latin typeface="Georgia" pitchFamily="18" charset="0"/>
              </a:rPr>
              <a:t>2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=-2b</a:t>
            </a:r>
            <a:r>
              <a:rPr lang="ru-RU" sz="2800" b="1" i="1" baseline="-25000">
                <a:solidFill>
                  <a:srgbClr val="FF0000"/>
                </a:solidFill>
                <a:latin typeface="Georgia" pitchFamily="18" charset="0"/>
              </a:rPr>
              <a:t>1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=-4</a:t>
            </a:r>
          </a:p>
        </p:txBody>
      </p:sp>
      <p:sp>
        <p:nvSpPr>
          <p:cNvPr id="154650" name="Rectangle 26"/>
          <p:cNvSpPr>
            <a:spLocks noChangeArrowheads="1"/>
          </p:cNvSpPr>
          <p:nvPr/>
        </p:nvSpPr>
        <p:spPr bwMode="auto">
          <a:xfrm>
            <a:off x="5292725" y="5133975"/>
            <a:ext cx="2136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b</a:t>
            </a:r>
            <a:r>
              <a:rPr lang="ru-RU" sz="2800" b="1" i="1" baseline="-25000">
                <a:solidFill>
                  <a:srgbClr val="FF0000"/>
                </a:solidFill>
                <a:latin typeface="Georgia" pitchFamily="18" charset="0"/>
              </a:rPr>
              <a:t>3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=-2b</a:t>
            </a:r>
            <a:r>
              <a:rPr lang="ru-RU" sz="2800" b="1" i="1" baseline="-25000">
                <a:solidFill>
                  <a:srgbClr val="FF0000"/>
                </a:solidFill>
                <a:latin typeface="Georgia" pitchFamily="18" charset="0"/>
              </a:rPr>
              <a:t>2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=8</a:t>
            </a:r>
          </a:p>
        </p:txBody>
      </p:sp>
      <p:sp>
        <p:nvSpPr>
          <p:cNvPr id="154651" name="Rectangle 27"/>
          <p:cNvSpPr>
            <a:spLocks noChangeArrowheads="1"/>
          </p:cNvSpPr>
          <p:nvPr/>
        </p:nvSpPr>
        <p:spPr bwMode="auto">
          <a:xfrm>
            <a:off x="5292725" y="5934075"/>
            <a:ext cx="2735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b</a:t>
            </a:r>
            <a:r>
              <a:rPr lang="ru-RU" sz="2800" b="1" i="1" baseline="-25000">
                <a:solidFill>
                  <a:srgbClr val="FF0000"/>
                </a:solidFill>
                <a:latin typeface="Georgia" pitchFamily="18" charset="0"/>
              </a:rPr>
              <a:t>4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=-2b</a:t>
            </a:r>
            <a:r>
              <a:rPr lang="ru-RU" sz="2800" b="1" i="1" baseline="-25000">
                <a:solidFill>
                  <a:srgbClr val="FF0000"/>
                </a:solidFill>
                <a:latin typeface="Georgia" pitchFamily="18" charset="0"/>
              </a:rPr>
              <a:t>3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=-16</a:t>
            </a:r>
          </a:p>
        </p:txBody>
      </p:sp>
      <p:sp>
        <p:nvSpPr>
          <p:cNvPr id="154652" name="AutoShape 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6800" y="6005513"/>
            <a:ext cx="277813" cy="46037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FFFF">
                  <a:alpha val="63000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46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54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3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46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54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3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46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4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46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54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40"/>
                  </p:tgtEl>
                </p:cond>
              </p:nextCondLst>
            </p:seq>
          </p:childTnLst>
        </p:cTn>
      </p:par>
    </p:tnLst>
    <p:bldLst>
      <p:bldP spid="154642" grpId="0" animBg="1"/>
      <p:bldP spid="154643" grpId="0" animBg="1"/>
      <p:bldP spid="154643" grpId="1" animBg="1"/>
      <p:bldP spid="154644" grpId="0" animBg="1"/>
      <p:bldP spid="154644" grpId="1" animBg="1"/>
      <p:bldP spid="154645" grpId="0" animBg="1"/>
      <p:bldP spid="154645" grpId="1" animBg="1"/>
      <p:bldP spid="154649" grpId="0"/>
      <p:bldP spid="154650" grpId="0"/>
      <p:bldP spid="15465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271463" y="0"/>
            <a:ext cx="8872537" cy="1939925"/>
          </a:xfrm>
          <a:prstGeom prst="rect">
            <a:avLst/>
          </a:prstGeom>
          <a:gradFill rotWithShape="1">
            <a:gsLst>
              <a:gs pos="0">
                <a:srgbClr val="CC99FF">
                  <a:alpha val="46001"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12.3</a:t>
            </a:r>
            <a:r>
              <a:rPr lang="en-US" sz="2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Про арифметическую прогрессию</a:t>
            </a:r>
            <a:r>
              <a:rPr lang="en-US" sz="2800" b="1" i="1" dirty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известно:</a:t>
            </a:r>
            <a:b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</a:br>
            <a:r>
              <a:rPr lang="en-US" sz="2800" b="1" i="1" dirty="0">
                <a:solidFill>
                  <a:srgbClr val="FF0000"/>
                </a:solidFill>
                <a:latin typeface="Georgia" pitchFamily="18" charset="0"/>
              </a:rPr>
              <a:t>a</a:t>
            </a:r>
            <a:r>
              <a:rPr lang="en-US" sz="2800" b="1" i="1" baseline="-25000" dirty="0">
                <a:solidFill>
                  <a:srgbClr val="FF0000"/>
                </a:solidFill>
                <a:latin typeface="Georgia" pitchFamily="18" charset="0"/>
              </a:rPr>
              <a:t>3</a:t>
            </a:r>
            <a:r>
              <a:rPr lang="en-US" sz="2800" b="1" i="1" dirty="0">
                <a:solidFill>
                  <a:srgbClr val="FF0000"/>
                </a:solidFill>
                <a:latin typeface="Georgia" pitchFamily="18" charset="0"/>
              </a:rPr>
              <a:t>=15; a</a:t>
            </a:r>
            <a:r>
              <a:rPr lang="en-US" sz="2800" b="1" i="1" baseline="-25000" dirty="0">
                <a:solidFill>
                  <a:srgbClr val="FF0000"/>
                </a:solidFill>
                <a:latin typeface="Georgia" pitchFamily="18" charset="0"/>
              </a:rPr>
              <a:t>7</a:t>
            </a:r>
            <a:r>
              <a:rPr lang="en-US" sz="2800" b="1" i="1" dirty="0">
                <a:solidFill>
                  <a:srgbClr val="FF0000"/>
                </a:solidFill>
                <a:latin typeface="Georgia" pitchFamily="18" charset="0"/>
              </a:rPr>
              <a:t>=23. </a:t>
            </a:r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  <a:t/>
            </a:r>
            <a:b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Какое из данных чисел является членом этой прогрессии?</a:t>
            </a:r>
            <a:endParaRPr lang="ru-RU" sz="2800" b="1" i="1" baseline="-25000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323850" y="225742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874713" y="2386013"/>
            <a:ext cx="865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3</a:t>
            </a:r>
            <a:endParaRPr lang="ru-RU" sz="2800" b="1" i="1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323850" y="3357563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323850" y="441642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155655" name="Rectangle 7"/>
          <p:cNvSpPr>
            <a:spLocks noChangeArrowheads="1"/>
          </p:cNvSpPr>
          <p:nvPr/>
        </p:nvSpPr>
        <p:spPr bwMode="auto">
          <a:xfrm>
            <a:off x="323850" y="5459413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55660" name="Rectangle 12"/>
          <p:cNvSpPr>
            <a:spLocks noChangeArrowheads="1"/>
          </p:cNvSpPr>
          <p:nvPr/>
        </p:nvSpPr>
        <p:spPr bwMode="auto">
          <a:xfrm>
            <a:off x="930275" y="3486150"/>
            <a:ext cx="598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18</a:t>
            </a:r>
            <a:endParaRPr lang="ru-RU" sz="2800" b="1" i="1" baseline="3000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55661" name="Rectangle 13"/>
          <p:cNvSpPr>
            <a:spLocks noChangeArrowheads="1"/>
          </p:cNvSpPr>
          <p:nvPr/>
        </p:nvSpPr>
        <p:spPr bwMode="auto">
          <a:xfrm>
            <a:off x="835025" y="4545013"/>
            <a:ext cx="636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29</a:t>
            </a:r>
            <a:endParaRPr lang="ru-RU" sz="2800" b="1" i="1" baseline="3000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55662" name="Rectangle 14"/>
          <p:cNvSpPr>
            <a:spLocks noChangeArrowheads="1"/>
          </p:cNvSpPr>
          <p:nvPr/>
        </p:nvSpPr>
        <p:spPr bwMode="auto">
          <a:xfrm>
            <a:off x="755650" y="5459413"/>
            <a:ext cx="628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32</a:t>
            </a:r>
            <a:endParaRPr lang="ru-RU" sz="2800" b="1" i="1" baseline="30000">
              <a:solidFill>
                <a:srgbClr val="008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55663" name="Rectangle 15"/>
          <p:cNvSpPr>
            <a:spLocks noChangeArrowheads="1"/>
          </p:cNvSpPr>
          <p:nvPr/>
        </p:nvSpPr>
        <p:spPr bwMode="auto">
          <a:xfrm>
            <a:off x="1763713" y="1916113"/>
            <a:ext cx="3671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a</a:t>
            </a:r>
            <a:r>
              <a:rPr lang="en-US" sz="2800" b="1" i="1" baseline="-25000">
                <a:solidFill>
                  <a:srgbClr val="FF0000"/>
                </a:solidFill>
                <a:latin typeface="Georgia" pitchFamily="18" charset="0"/>
              </a:rPr>
              <a:t>7-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a</a:t>
            </a:r>
            <a:r>
              <a:rPr lang="en-US" sz="2800" b="1" i="1" baseline="-25000">
                <a:solidFill>
                  <a:srgbClr val="FF0000"/>
                </a:solidFill>
                <a:latin typeface="Georgia" pitchFamily="18" charset="0"/>
              </a:rPr>
              <a:t>3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=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23-15=8=4d</a:t>
            </a:r>
            <a:endParaRPr lang="ru-RU" sz="28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55664" name="Rectangle 16"/>
          <p:cNvSpPr>
            <a:spLocks noChangeArrowheads="1"/>
          </p:cNvSpPr>
          <p:nvPr/>
        </p:nvSpPr>
        <p:spPr bwMode="auto">
          <a:xfrm>
            <a:off x="1979613" y="2625725"/>
            <a:ext cx="2136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d=2</a:t>
            </a:r>
            <a:endParaRPr lang="ru-RU" sz="28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55665" name="Rectangle 17"/>
          <p:cNvSpPr>
            <a:spLocks noChangeArrowheads="1"/>
          </p:cNvSpPr>
          <p:nvPr/>
        </p:nvSpPr>
        <p:spPr bwMode="auto">
          <a:xfrm>
            <a:off x="1763713" y="3144838"/>
            <a:ext cx="3240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a</a:t>
            </a:r>
            <a:r>
              <a:rPr lang="en-US" sz="2800" b="1" i="1" baseline="-25000">
                <a:solidFill>
                  <a:srgbClr val="FF0000"/>
                </a:solidFill>
                <a:latin typeface="Georgia" pitchFamily="18" charset="0"/>
              </a:rPr>
              <a:t>2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=a</a:t>
            </a:r>
            <a:r>
              <a:rPr lang="ru-RU" sz="2800" b="1" i="1" baseline="-25000">
                <a:solidFill>
                  <a:srgbClr val="FF0000"/>
                </a:solidFill>
                <a:latin typeface="Georgia" pitchFamily="18" charset="0"/>
              </a:rPr>
              <a:t>3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-d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=1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5-2=13</a:t>
            </a:r>
            <a:endParaRPr lang="ru-RU" sz="28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55666" name="Rectangle 18"/>
          <p:cNvSpPr>
            <a:spLocks noChangeArrowheads="1"/>
          </p:cNvSpPr>
          <p:nvPr/>
        </p:nvSpPr>
        <p:spPr bwMode="auto">
          <a:xfrm>
            <a:off x="1763713" y="3814763"/>
            <a:ext cx="3240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a</a:t>
            </a:r>
            <a:r>
              <a:rPr lang="en-US" sz="2800" b="1" i="1" baseline="-25000">
                <a:solidFill>
                  <a:srgbClr val="FF0000"/>
                </a:solidFill>
                <a:latin typeface="Georgia" pitchFamily="18" charset="0"/>
              </a:rPr>
              <a:t>1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=a</a:t>
            </a:r>
            <a:r>
              <a:rPr lang="en-US" sz="2800" b="1" i="1" baseline="-25000">
                <a:solidFill>
                  <a:srgbClr val="FF0000"/>
                </a:solidFill>
                <a:latin typeface="Georgia" pitchFamily="18" charset="0"/>
              </a:rPr>
              <a:t>2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-d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=1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3-2=11</a:t>
            </a:r>
            <a:endParaRPr lang="ru-RU" sz="28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55667" name="Rectangle 19"/>
          <p:cNvSpPr>
            <a:spLocks noChangeArrowheads="1"/>
          </p:cNvSpPr>
          <p:nvPr/>
        </p:nvSpPr>
        <p:spPr bwMode="auto">
          <a:xfrm>
            <a:off x="1763713" y="4416425"/>
            <a:ext cx="324008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 Все  числа нечетные, значит 18 и 32</a:t>
            </a:r>
          </a:p>
        </p:txBody>
      </p:sp>
      <p:sp>
        <p:nvSpPr>
          <p:cNvPr id="155668" name="Rectangle 20"/>
          <p:cNvSpPr>
            <a:spLocks noChangeArrowheads="1"/>
          </p:cNvSpPr>
          <p:nvPr/>
        </p:nvSpPr>
        <p:spPr bwMode="auto">
          <a:xfrm>
            <a:off x="5435600" y="1939925"/>
            <a:ext cx="32400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Число 3 не подходит.</a:t>
            </a:r>
          </a:p>
        </p:txBody>
      </p:sp>
      <p:sp>
        <p:nvSpPr>
          <p:cNvPr id="155669" name="Rectangle 21"/>
          <p:cNvSpPr>
            <a:spLocks noChangeArrowheads="1"/>
          </p:cNvSpPr>
          <p:nvPr/>
        </p:nvSpPr>
        <p:spPr bwMode="auto">
          <a:xfrm>
            <a:off x="5435600" y="2905125"/>
            <a:ext cx="32400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Проверим число 29:</a:t>
            </a:r>
          </a:p>
        </p:txBody>
      </p:sp>
      <p:sp>
        <p:nvSpPr>
          <p:cNvPr id="155670" name="Rectangle 22"/>
          <p:cNvSpPr>
            <a:spLocks noChangeArrowheads="1"/>
          </p:cNvSpPr>
          <p:nvPr/>
        </p:nvSpPr>
        <p:spPr bwMode="auto">
          <a:xfrm>
            <a:off x="5219700" y="4005263"/>
            <a:ext cx="3240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29= 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a</a:t>
            </a:r>
            <a:r>
              <a:rPr lang="en-US" sz="2800" b="1" i="1" baseline="-25000">
                <a:solidFill>
                  <a:srgbClr val="FF0000"/>
                </a:solidFill>
                <a:latin typeface="Georgia" pitchFamily="18" charset="0"/>
              </a:rPr>
              <a:t>1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+2(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n-1)</a:t>
            </a:r>
            <a:endParaRPr lang="ru-RU" sz="28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55671" name="Rectangle 23"/>
          <p:cNvSpPr>
            <a:spLocks noChangeArrowheads="1"/>
          </p:cNvSpPr>
          <p:nvPr/>
        </p:nvSpPr>
        <p:spPr bwMode="auto">
          <a:xfrm>
            <a:off x="5219700" y="4652963"/>
            <a:ext cx="3240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29=</a:t>
            </a:r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11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+2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n-12</a:t>
            </a:r>
            <a:endParaRPr lang="ru-RU" sz="28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55672" name="Rectangle 24"/>
          <p:cNvSpPr>
            <a:spLocks noChangeArrowheads="1"/>
          </p:cNvSpPr>
          <p:nvPr/>
        </p:nvSpPr>
        <p:spPr bwMode="auto">
          <a:xfrm>
            <a:off x="5219700" y="5172075"/>
            <a:ext cx="3240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29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-</a:t>
            </a:r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11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+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12=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2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n</a:t>
            </a:r>
            <a:endParaRPr lang="ru-RU" sz="28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55673" name="Rectangle 25"/>
          <p:cNvSpPr>
            <a:spLocks noChangeArrowheads="1"/>
          </p:cNvSpPr>
          <p:nvPr/>
        </p:nvSpPr>
        <p:spPr bwMode="auto">
          <a:xfrm>
            <a:off x="5219700" y="5691188"/>
            <a:ext cx="3240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n=15</a:t>
            </a:r>
            <a:endParaRPr lang="ru-RU" sz="2800" b="1" i="1" u="sng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55676" name="Rectangle 28"/>
          <p:cNvSpPr>
            <a:spLocks noChangeArrowheads="1"/>
          </p:cNvSpPr>
          <p:nvPr/>
        </p:nvSpPr>
        <p:spPr bwMode="auto">
          <a:xfrm>
            <a:off x="1763713" y="5846763"/>
            <a:ext cx="2271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Ответ: 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55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55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55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55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55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55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5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63" grpId="0"/>
      <p:bldP spid="155663" grpId="1"/>
      <p:bldP spid="155664" grpId="0"/>
      <p:bldP spid="155664" grpId="1"/>
      <p:bldP spid="155665" grpId="0"/>
      <p:bldP spid="155665" grpId="1"/>
      <p:bldP spid="155666" grpId="0"/>
      <p:bldP spid="155666" grpId="1"/>
      <p:bldP spid="155667" grpId="0"/>
      <p:bldP spid="155667" grpId="1"/>
      <p:bldP spid="155668" grpId="0"/>
      <p:bldP spid="155668" grpId="1"/>
      <p:bldP spid="155669" grpId="0"/>
      <p:bldP spid="155670" grpId="0"/>
      <p:bldP spid="155671" grpId="0"/>
      <p:bldP spid="155672" grpId="0"/>
      <p:bldP spid="155673" grpId="0"/>
      <p:bldP spid="15567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323850" y="225742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FF0000"/>
                </a:solidFill>
                <a:latin typeface="Arial" charset="0"/>
              </a:rPr>
              <a:t>A</a:t>
            </a:r>
            <a:endParaRPr lang="ru-RU" sz="2800" b="1" i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874713" y="2386013"/>
            <a:ext cx="1681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x</a:t>
            </a:r>
            <a:r>
              <a:rPr lang="ru-RU" sz="2800" b="1" i="1" baseline="-2500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n</a:t>
            </a:r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 = n</a:t>
            </a:r>
            <a:r>
              <a:rPr lang="ru-RU" sz="2800" b="1" i="1" baseline="3000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323850" y="3357563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Б</a:t>
            </a:r>
          </a:p>
        </p:txBody>
      </p:sp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323850" y="4416425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В</a:t>
            </a:r>
          </a:p>
        </p:txBody>
      </p:sp>
      <p:sp>
        <p:nvSpPr>
          <p:cNvPr id="157708" name="Rectangle 12"/>
          <p:cNvSpPr>
            <a:spLocks noChangeArrowheads="1"/>
          </p:cNvSpPr>
          <p:nvPr/>
        </p:nvSpPr>
        <p:spPr bwMode="auto">
          <a:xfrm>
            <a:off x="835025" y="3357563"/>
            <a:ext cx="1435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z</a:t>
            </a:r>
            <a:r>
              <a:rPr lang="ru-RU" sz="2800" b="1" i="1" baseline="-2500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n</a:t>
            </a:r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 = 2n</a:t>
            </a:r>
          </a:p>
        </p:txBody>
      </p:sp>
      <p:sp>
        <p:nvSpPr>
          <p:cNvPr id="157709" name="Rectangle 13"/>
          <p:cNvSpPr>
            <a:spLocks noChangeArrowheads="1"/>
          </p:cNvSpPr>
          <p:nvPr/>
        </p:nvSpPr>
        <p:spPr bwMode="auto">
          <a:xfrm>
            <a:off x="835025" y="4416425"/>
            <a:ext cx="1500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y</a:t>
            </a:r>
            <a:r>
              <a:rPr lang="ru-RU" sz="2800" b="1" i="1" baseline="-2500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n</a:t>
            </a:r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 = 2</a:t>
            </a:r>
            <a:r>
              <a:rPr lang="ru-RU" sz="2800" b="1" i="1" baseline="30000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n</a:t>
            </a:r>
            <a:r>
              <a:rPr lang="ru-RU" sz="2800" b="1" i="1">
                <a:solidFill>
                  <a:srgbClr val="008000"/>
                </a:solidFill>
                <a:latin typeface="Georgia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7714" name="Rectangle 18"/>
          <p:cNvSpPr>
            <a:spLocks noChangeArrowheads="1"/>
          </p:cNvSpPr>
          <p:nvPr/>
        </p:nvSpPr>
        <p:spPr bwMode="auto">
          <a:xfrm>
            <a:off x="307975" y="265113"/>
            <a:ext cx="8872538" cy="1939925"/>
          </a:xfrm>
          <a:prstGeom prst="rect">
            <a:avLst/>
          </a:prstGeom>
          <a:gradFill rotWithShape="1">
            <a:gsLst>
              <a:gs pos="0">
                <a:srgbClr val="CC99FF">
                  <a:alpha val="46001"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12.4.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Каждой  </a:t>
            </a: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последовательности,  заданной  формулой  n-го  члена (левый столбец), поставьте в соответствие верное утверждение (правый столбец).  </a:t>
            </a:r>
            <a:b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</a:br>
            <a:endParaRPr lang="ru-RU" sz="28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57715" name="Rectangle 19"/>
          <p:cNvSpPr>
            <a:spLocks noChangeArrowheads="1"/>
          </p:cNvSpPr>
          <p:nvPr/>
        </p:nvSpPr>
        <p:spPr bwMode="auto">
          <a:xfrm>
            <a:off x="2843213" y="2254250"/>
            <a:ext cx="5257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1) Последовательность –</a:t>
            </a:r>
          </a:p>
          <a:p>
            <a:r>
              <a:rPr lang="ru-RU" sz="2400" b="1" i="1">
                <a:latin typeface="Georgia" pitchFamily="18" charset="0"/>
              </a:rPr>
              <a:t> арифметическая прогрессия</a:t>
            </a:r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157716" name="Rectangle 20"/>
          <p:cNvSpPr>
            <a:spLocks noChangeArrowheads="1"/>
          </p:cNvSpPr>
          <p:nvPr/>
        </p:nvSpPr>
        <p:spPr bwMode="auto">
          <a:xfrm>
            <a:off x="2843213" y="3406775"/>
            <a:ext cx="50085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2) Последовательность –</a:t>
            </a:r>
          </a:p>
          <a:p>
            <a:r>
              <a:rPr lang="ru-RU" sz="2400" b="1" i="1">
                <a:latin typeface="Georgia" pitchFamily="18" charset="0"/>
              </a:rPr>
              <a:t> геометрическая прогрессия</a:t>
            </a:r>
          </a:p>
        </p:txBody>
      </p:sp>
      <p:sp>
        <p:nvSpPr>
          <p:cNvPr id="157717" name="Rectangle 21"/>
          <p:cNvSpPr>
            <a:spLocks noChangeArrowheads="1"/>
          </p:cNvSpPr>
          <p:nvPr/>
        </p:nvSpPr>
        <p:spPr bwMode="auto">
          <a:xfrm>
            <a:off x="2843213" y="4465638"/>
            <a:ext cx="4541837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3) Последовательность</a:t>
            </a:r>
          </a:p>
          <a:p>
            <a:r>
              <a:rPr lang="ru-RU" sz="2400" b="1" i="1">
                <a:latin typeface="Georgia" pitchFamily="18" charset="0"/>
              </a:rPr>
              <a:t> не является прогрессией</a:t>
            </a:r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 </a:t>
            </a:r>
          </a:p>
        </p:txBody>
      </p:sp>
      <p:graphicFrame>
        <p:nvGraphicFramePr>
          <p:cNvPr id="157737" name="Group 41"/>
          <p:cNvGraphicFramePr>
            <a:graphicFrameLocks noGrp="1"/>
          </p:cNvGraphicFramePr>
          <p:nvPr/>
        </p:nvGraphicFramePr>
        <p:xfrm>
          <a:off x="673100" y="5537200"/>
          <a:ext cx="3192463" cy="975360"/>
        </p:xfrm>
        <a:graphic>
          <a:graphicData uri="http://schemas.openxmlformats.org/drawingml/2006/table">
            <a:tbl>
              <a:tblPr/>
              <a:tblGrid>
                <a:gridCol w="1063625"/>
                <a:gridCol w="1065213"/>
                <a:gridCol w="1063625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bat-Bold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Б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bat-Bold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bat-Bold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bat-Bold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900113" y="2220913"/>
            <a:ext cx="76438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1979613" y="2220913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1692275" y="2133600"/>
            <a:ext cx="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>
            <a:off x="4284663" y="2133600"/>
            <a:ext cx="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>
            <a:off x="7308850" y="2092325"/>
            <a:ext cx="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4092575" y="23495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Arial" charset="0"/>
                <a:cs typeface="Arial" charset="0"/>
              </a:rPr>
              <a:t>8</a:t>
            </a:r>
          </a:p>
        </p:txBody>
      </p:sp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1500188" y="2333625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Arial" charset="0"/>
                <a:cs typeface="Arial" charset="0"/>
              </a:rPr>
              <a:t>7</a:t>
            </a:r>
            <a:endParaRPr lang="ru-RU" sz="2800" b="1" i="1">
              <a:latin typeface="Arial" charset="0"/>
              <a:cs typeface="Arial" charset="0"/>
            </a:endParaRPr>
          </a:p>
        </p:txBody>
      </p:sp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7116763" y="23495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Arial" charset="0"/>
                <a:cs typeface="Arial" charset="0"/>
              </a:rPr>
              <a:t>9</a:t>
            </a:r>
            <a:endParaRPr lang="ru-RU" sz="2800" b="1" i="1">
              <a:latin typeface="Arial" charset="0"/>
              <a:cs typeface="Arial" charset="0"/>
            </a:endParaRPr>
          </a:p>
        </p:txBody>
      </p:sp>
      <p:sp>
        <p:nvSpPr>
          <p:cNvPr id="78866" name="Oval 18"/>
          <p:cNvSpPr>
            <a:spLocks noChangeArrowheads="1"/>
          </p:cNvSpPr>
          <p:nvPr/>
        </p:nvSpPr>
        <p:spPr bwMode="auto">
          <a:xfrm>
            <a:off x="2051050" y="2133600"/>
            <a:ext cx="144463" cy="1587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67" name="Oval 19"/>
          <p:cNvSpPr>
            <a:spLocks noChangeArrowheads="1"/>
          </p:cNvSpPr>
          <p:nvPr/>
        </p:nvSpPr>
        <p:spPr bwMode="auto">
          <a:xfrm>
            <a:off x="3563938" y="2133600"/>
            <a:ext cx="144462" cy="1587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68" name="Oval 20"/>
          <p:cNvSpPr>
            <a:spLocks noChangeArrowheads="1"/>
          </p:cNvSpPr>
          <p:nvPr/>
        </p:nvSpPr>
        <p:spPr bwMode="auto">
          <a:xfrm>
            <a:off x="4787900" y="2133600"/>
            <a:ext cx="144463" cy="1587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69" name="Oval 21"/>
          <p:cNvSpPr>
            <a:spLocks noChangeArrowheads="1"/>
          </p:cNvSpPr>
          <p:nvPr/>
        </p:nvSpPr>
        <p:spPr bwMode="auto">
          <a:xfrm>
            <a:off x="6732588" y="2133600"/>
            <a:ext cx="144462" cy="1587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70" name="Rectangle 22"/>
          <p:cNvSpPr>
            <a:spLocks noChangeArrowheads="1"/>
          </p:cNvSpPr>
          <p:nvPr/>
        </p:nvSpPr>
        <p:spPr bwMode="auto">
          <a:xfrm>
            <a:off x="1979613" y="2366963"/>
            <a:ext cx="541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Arbat-Bold" pitchFamily="2" charset="0"/>
                <a:cs typeface="Arial" charset="0"/>
              </a:rPr>
              <a:t>A</a:t>
            </a:r>
            <a:endParaRPr lang="ru-RU" sz="2800" b="1" i="1">
              <a:latin typeface="Arbat-Bold" pitchFamily="2" charset="0"/>
              <a:cs typeface="Arial" charset="0"/>
            </a:endParaRPr>
          </a:p>
        </p:txBody>
      </p:sp>
      <p:sp>
        <p:nvSpPr>
          <p:cNvPr id="78871" name="Rectangle 23"/>
          <p:cNvSpPr>
            <a:spLocks noChangeArrowheads="1"/>
          </p:cNvSpPr>
          <p:nvPr/>
        </p:nvSpPr>
        <p:spPr bwMode="auto">
          <a:xfrm>
            <a:off x="3436938" y="2366963"/>
            <a:ext cx="41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Arbat-Bold" pitchFamily="2" charset="0"/>
                <a:cs typeface="Arial" charset="0"/>
              </a:rPr>
              <a:t>B</a:t>
            </a:r>
            <a:endParaRPr lang="ru-RU" sz="2800" b="1" i="1">
              <a:latin typeface="Arbat-Bold" pitchFamily="2" charset="0"/>
              <a:cs typeface="Arial" charset="0"/>
            </a:endParaRPr>
          </a:p>
        </p:txBody>
      </p:sp>
      <p:sp>
        <p:nvSpPr>
          <p:cNvPr id="78872" name="Rectangle 24"/>
          <p:cNvSpPr>
            <a:spLocks noChangeArrowheads="1"/>
          </p:cNvSpPr>
          <p:nvPr/>
        </p:nvSpPr>
        <p:spPr bwMode="auto">
          <a:xfrm>
            <a:off x="4506913" y="2349500"/>
            <a:ext cx="46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Arbat-Bold" pitchFamily="2" charset="0"/>
                <a:cs typeface="Arial" charset="0"/>
              </a:rPr>
              <a:t>C</a:t>
            </a:r>
            <a:endParaRPr lang="ru-RU" sz="2800" b="1" i="1">
              <a:latin typeface="Arbat-Bold" pitchFamily="2" charset="0"/>
              <a:cs typeface="Arial" charset="0"/>
            </a:endParaRPr>
          </a:p>
        </p:txBody>
      </p:sp>
      <p:sp>
        <p:nvSpPr>
          <p:cNvPr id="78873" name="Rectangle 25"/>
          <p:cNvSpPr>
            <a:spLocks noChangeArrowheads="1"/>
          </p:cNvSpPr>
          <p:nvPr/>
        </p:nvSpPr>
        <p:spPr bwMode="auto">
          <a:xfrm>
            <a:off x="6523038" y="2366963"/>
            <a:ext cx="474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Arbat-Bold" pitchFamily="2" charset="0"/>
                <a:cs typeface="Arial" charset="0"/>
              </a:rPr>
              <a:t>D</a:t>
            </a:r>
            <a:endParaRPr lang="ru-RU" sz="2800" b="1" i="1">
              <a:latin typeface="Arbat-Bold" pitchFamily="2" charset="0"/>
              <a:cs typeface="Arial" charset="0"/>
            </a:endParaRPr>
          </a:p>
        </p:txBody>
      </p:sp>
      <p:sp>
        <p:nvSpPr>
          <p:cNvPr id="78874" name="AutoShape 26"/>
          <p:cNvSpPr>
            <a:spLocks noChangeArrowheads="1"/>
          </p:cNvSpPr>
          <p:nvPr/>
        </p:nvSpPr>
        <p:spPr bwMode="auto">
          <a:xfrm>
            <a:off x="6931025" y="4997450"/>
            <a:ext cx="2105025" cy="519113"/>
          </a:xfrm>
          <a:prstGeom prst="wedgeRoundRectCallout">
            <a:avLst>
              <a:gd name="adj1" fmla="val -18551"/>
              <a:gd name="adj2" fmla="val -179051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</p:txBody>
      </p:sp>
      <p:sp>
        <p:nvSpPr>
          <p:cNvPr id="78875" name="AutoShape 27"/>
          <p:cNvSpPr>
            <a:spLocks noChangeArrowheads="1"/>
          </p:cNvSpPr>
          <p:nvPr/>
        </p:nvSpPr>
        <p:spPr bwMode="auto">
          <a:xfrm>
            <a:off x="4475163" y="4997450"/>
            <a:ext cx="2105025" cy="519113"/>
          </a:xfrm>
          <a:prstGeom prst="wedgeRoundRectCallout">
            <a:avLst>
              <a:gd name="adj1" fmla="val -15083"/>
              <a:gd name="adj2" fmla="val -191588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Верно</a:t>
            </a:r>
          </a:p>
        </p:txBody>
      </p:sp>
      <p:sp>
        <p:nvSpPr>
          <p:cNvPr id="78876" name="AutoShape 28"/>
          <p:cNvSpPr>
            <a:spLocks noChangeArrowheads="1"/>
          </p:cNvSpPr>
          <p:nvPr/>
        </p:nvSpPr>
        <p:spPr bwMode="auto">
          <a:xfrm>
            <a:off x="2179638" y="4997450"/>
            <a:ext cx="2105025" cy="519113"/>
          </a:xfrm>
          <a:prstGeom prst="wedgeRoundRectCallout">
            <a:avLst>
              <a:gd name="adj1" fmla="val -11088"/>
              <a:gd name="adj2" fmla="val -172630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  <a:p>
            <a:pPr algn="ctr"/>
            <a:endParaRPr lang="ru-RU" sz="2800" b="1" i="1">
              <a:solidFill>
                <a:schemeClr val="accent2"/>
              </a:solidFill>
              <a:latin typeface="Arbat-Bold" pitchFamily="2" charset="0"/>
            </a:endParaRPr>
          </a:p>
        </p:txBody>
      </p:sp>
      <p:sp>
        <p:nvSpPr>
          <p:cNvPr id="78877" name="AutoShape 29"/>
          <p:cNvSpPr>
            <a:spLocks noChangeArrowheads="1"/>
          </p:cNvSpPr>
          <p:nvPr/>
        </p:nvSpPr>
        <p:spPr bwMode="auto">
          <a:xfrm>
            <a:off x="138113" y="4916488"/>
            <a:ext cx="1744662" cy="519112"/>
          </a:xfrm>
          <a:prstGeom prst="wedgeRoundRectCallout">
            <a:avLst>
              <a:gd name="adj1" fmla="val -15694"/>
              <a:gd name="adj2" fmla="val -158565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Arbat-Bold" pitchFamily="2" charset="0"/>
              </a:rPr>
              <a:t>Подумай</a:t>
            </a:r>
          </a:p>
        </p:txBody>
      </p:sp>
      <p:sp>
        <p:nvSpPr>
          <p:cNvPr id="78878" name="Rectangle 30"/>
          <p:cNvSpPr>
            <a:spLocks noChangeArrowheads="1"/>
          </p:cNvSpPr>
          <p:nvPr/>
        </p:nvSpPr>
        <p:spPr bwMode="auto">
          <a:xfrm>
            <a:off x="868363" y="2922588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78879" name="Rectangle 31"/>
          <p:cNvSpPr>
            <a:spLocks noChangeArrowheads="1"/>
          </p:cNvSpPr>
          <p:nvPr/>
        </p:nvSpPr>
        <p:spPr bwMode="auto">
          <a:xfrm>
            <a:off x="2884488" y="2922588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78880" name="Rectangle 32"/>
          <p:cNvSpPr>
            <a:spLocks noChangeArrowheads="1"/>
          </p:cNvSpPr>
          <p:nvPr/>
        </p:nvSpPr>
        <p:spPr bwMode="auto">
          <a:xfrm>
            <a:off x="4973638" y="2922588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78881" name="Rectangle 33"/>
          <p:cNvSpPr>
            <a:spLocks noChangeArrowheads="1"/>
          </p:cNvSpPr>
          <p:nvPr/>
        </p:nvSpPr>
        <p:spPr bwMode="auto">
          <a:xfrm>
            <a:off x="7421563" y="2922588"/>
            <a:ext cx="3587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>
                  <a:alpha val="3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78882" name="Rectangle 34"/>
          <p:cNvSpPr>
            <a:spLocks noChangeArrowheads="1"/>
          </p:cNvSpPr>
          <p:nvPr/>
        </p:nvSpPr>
        <p:spPr bwMode="auto">
          <a:xfrm>
            <a:off x="339725" y="3843338"/>
            <a:ext cx="1597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amth7" pitchFamily="34" charset="0"/>
                <a:cs typeface="Times New Roman" pitchFamily="18" charset="0"/>
              </a:rPr>
              <a:t>Точка</a:t>
            </a:r>
            <a:r>
              <a:rPr lang="en-US" sz="2800" b="1" i="1">
                <a:solidFill>
                  <a:srgbClr val="008000"/>
                </a:solidFill>
                <a:latin typeface="amth7" pitchFamily="34" charset="0"/>
                <a:cs typeface="Times New Roman" pitchFamily="18" charset="0"/>
              </a:rPr>
              <a:t> A</a:t>
            </a:r>
            <a:r>
              <a:rPr lang="ru-RU" sz="2800" b="1" i="1">
                <a:solidFill>
                  <a:srgbClr val="008000"/>
                </a:solidFill>
                <a:latin typeface="amth7" pitchFamily="34" charset="0"/>
                <a:cs typeface="Times New Roman" pitchFamily="18" charset="0"/>
              </a:rPr>
              <a:t>  </a:t>
            </a:r>
          </a:p>
        </p:txBody>
      </p:sp>
      <p:sp>
        <p:nvSpPr>
          <p:cNvPr id="78883" name="Rectangle 35"/>
          <p:cNvSpPr>
            <a:spLocks noChangeArrowheads="1"/>
          </p:cNvSpPr>
          <p:nvPr/>
        </p:nvSpPr>
        <p:spPr bwMode="auto">
          <a:xfrm>
            <a:off x="2386013" y="3843338"/>
            <a:ext cx="1776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Точка</a:t>
            </a:r>
            <a:r>
              <a:rPr lang="en-US" sz="2800" b="1" i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 B </a:t>
            </a:r>
            <a:r>
              <a:rPr lang="ru-RU" sz="2800" b="1" i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  </a:t>
            </a:r>
          </a:p>
        </p:txBody>
      </p:sp>
      <p:sp>
        <p:nvSpPr>
          <p:cNvPr id="78884" name="Rectangle 36"/>
          <p:cNvSpPr>
            <a:spLocks noChangeArrowheads="1"/>
          </p:cNvSpPr>
          <p:nvPr/>
        </p:nvSpPr>
        <p:spPr bwMode="auto">
          <a:xfrm>
            <a:off x="4506913" y="3843338"/>
            <a:ext cx="1579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Точка</a:t>
            </a:r>
            <a:r>
              <a:rPr lang="en-US" sz="2800" b="1" i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 C</a:t>
            </a:r>
            <a:r>
              <a:rPr lang="ru-RU" sz="2800" b="1" i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 </a:t>
            </a:r>
          </a:p>
        </p:txBody>
      </p:sp>
      <p:sp>
        <p:nvSpPr>
          <p:cNvPr id="78885" name="Rectangle 37"/>
          <p:cNvSpPr>
            <a:spLocks noChangeArrowheads="1"/>
          </p:cNvSpPr>
          <p:nvPr/>
        </p:nvSpPr>
        <p:spPr bwMode="auto">
          <a:xfrm>
            <a:off x="7221538" y="3843338"/>
            <a:ext cx="1677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Точка</a:t>
            </a:r>
            <a:r>
              <a:rPr lang="en-US" sz="2800" b="1" i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 D</a:t>
            </a:r>
            <a:r>
              <a:rPr lang="ru-RU" sz="2800" b="1" i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  </a:t>
            </a:r>
          </a:p>
        </p:txBody>
      </p:sp>
      <p:sp>
        <p:nvSpPr>
          <p:cNvPr id="78886" name="AutoShape 3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86800" y="6005513"/>
            <a:ext cx="277813" cy="46037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FFFF">
                  <a:alpha val="63000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8892" name="Group 44"/>
          <p:cNvGrpSpPr>
            <a:grpSpLocks/>
          </p:cNvGrpSpPr>
          <p:nvPr/>
        </p:nvGrpSpPr>
        <p:grpSpPr bwMode="auto">
          <a:xfrm>
            <a:off x="90488" y="260350"/>
            <a:ext cx="9134475" cy="1373188"/>
            <a:chOff x="57" y="164"/>
            <a:chExt cx="5754" cy="865"/>
          </a:xfrm>
        </p:grpSpPr>
        <p:sp>
          <p:nvSpPr>
            <p:cNvPr id="78889" name="Rectangle 41"/>
            <p:cNvSpPr>
              <a:spLocks noChangeArrowheads="1"/>
            </p:cNvSpPr>
            <p:nvPr/>
          </p:nvSpPr>
          <p:spPr bwMode="auto">
            <a:xfrm>
              <a:off x="57" y="164"/>
              <a:ext cx="5754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ru-RU" sz="2800" b="1" i="1" dirty="0" smtClean="0">
                  <a:solidFill>
                    <a:srgbClr val="FF0000"/>
                  </a:solidFill>
                  <a:latin typeface="Georgia" pitchFamily="18" charset="0"/>
                  <a:cs typeface="Times New Roman" pitchFamily="18" charset="0"/>
                </a:rPr>
                <a:t>2.2</a:t>
              </a:r>
              <a:r>
                <a:rPr lang="ru-RU" sz="2800" b="1" i="1" dirty="0" smtClean="0">
                  <a:latin typeface="Georgia" pitchFamily="18" charset="0"/>
                  <a:cs typeface="Times New Roman" pitchFamily="18" charset="0"/>
                </a:rPr>
                <a:t> </a:t>
              </a:r>
              <a:r>
                <a:rPr lang="ru-RU" sz="2800" b="1" i="1" dirty="0">
                  <a:latin typeface="Georgia" pitchFamily="18" charset="0"/>
                  <a:cs typeface="Times New Roman" pitchFamily="18" charset="0"/>
                </a:rPr>
                <a:t>Одна из точек, отмеченных на координатной прямой соответствует числу            .Какая это точка?</a:t>
              </a:r>
              <a:endParaRPr lang="en-US" sz="2800" b="1" i="1" dirty="0">
                <a:latin typeface="Georgia" pitchFamily="18" charset="0"/>
              </a:endParaRPr>
            </a:p>
          </p:txBody>
        </p:sp>
        <p:pic>
          <p:nvPicPr>
            <p:cNvPr id="78890" name="Picture 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31" y="353"/>
              <a:ext cx="786" cy="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 advClick="0" advTm="1828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88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788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7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88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7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88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8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88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78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81"/>
                  </p:tgtEl>
                </p:cond>
              </p:nextCondLst>
            </p:seq>
          </p:childTnLst>
        </p:cTn>
      </p:par>
    </p:tnLst>
    <p:bldLst>
      <p:bldP spid="78874" grpId="0" animBg="1"/>
      <p:bldP spid="78874" grpId="1" animBg="1"/>
      <p:bldP spid="78875" grpId="0" animBg="1"/>
      <p:bldP spid="78876" grpId="0" animBg="1"/>
      <p:bldP spid="78876" grpId="1" animBg="1"/>
      <p:bldP spid="78877" grpId="0" animBg="1"/>
      <p:bldP spid="7887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813" y="836613"/>
            <a:ext cx="8686800" cy="541337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2.3.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Население Австрии составляет </a:t>
            </a:r>
            <a:endParaRPr lang="en-US" dirty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8,26 • 10</a:t>
            </a:r>
            <a:r>
              <a:rPr lang="en-US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baseline="300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6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человек. Чему</a:t>
            </a:r>
            <a:r>
              <a:rPr lang="en-US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равно население Австрии в миллионах человек?</a:t>
            </a:r>
            <a:b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Ответ:	</a:t>
            </a:r>
            <a:endParaRPr lang="en-US" dirty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2.4.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Какое из перечисленных чисел ближе к</a:t>
            </a:r>
            <a:r>
              <a:rPr lang="en-US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1,6•10</a:t>
            </a:r>
            <a:r>
              <a:rPr lang="en-US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baseline="300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9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: (8,3•10</a:t>
            </a:r>
            <a:r>
              <a:rPr lang="en-US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baseline="300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7</a:t>
            </a:r>
            <a:r>
              <a:rPr lang="en-US" baseline="300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) ?</a:t>
            </a:r>
            <a:b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</a:br>
            <a:r>
              <a:rPr lang="ru-RU" i="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1)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1,92	2) 51,8	3) 19,2	4) 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5,1</a:t>
            </a:r>
            <a:endParaRPr lang="ru-RU" dirty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79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260648"/>
            <a:ext cx="8280920" cy="111254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2.</a:t>
            </a:r>
            <a:r>
              <a:rPr lang="ru-RU" dirty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5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.           </a:t>
            </a:r>
            <a:r>
              <a:rPr lang="ru-RU" dirty="0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Найдите частное</a:t>
            </a:r>
            <a:r>
              <a:rPr lang="en-US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Ответ запишите в десятичной дроби.</a:t>
            </a:r>
            <a:r>
              <a:rPr lang="ru-RU" sz="8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800" dirty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8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800" dirty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6790" name="Rectangle 6"/>
          <p:cNvSpPr>
            <a:spLocks noChangeArrowheads="1"/>
          </p:cNvSpPr>
          <p:nvPr/>
        </p:nvSpPr>
        <p:spPr bwMode="auto">
          <a:xfrm>
            <a:off x="2339975" y="3429000"/>
            <a:ext cx="7191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4679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118620"/>
            <a:ext cx="3007765" cy="177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679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5058" y="1118620"/>
            <a:ext cx="2774854" cy="177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679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50549" y="3212976"/>
            <a:ext cx="3293311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6795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5058" y="2985611"/>
            <a:ext cx="2918870" cy="192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6796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4891261"/>
            <a:ext cx="3024336" cy="1625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advTm="75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6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4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467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6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46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6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467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6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9138"/>
            <a:ext cx="8229600" cy="836612"/>
          </a:xfrm>
        </p:spPr>
        <p:txBody>
          <a:bodyPr/>
          <a:lstStyle/>
          <a:p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sp>
        <p:nvSpPr>
          <p:cNvPr id="38916" name="WordArt 4"/>
          <p:cNvSpPr>
            <a:spLocks noChangeArrowheads="1" noChangeShapeType="1" noTextEdit="1"/>
          </p:cNvSpPr>
          <p:nvPr/>
        </p:nvSpPr>
        <p:spPr bwMode="auto">
          <a:xfrm rot="20738103">
            <a:off x="1835696" y="1268760"/>
            <a:ext cx="5832648" cy="15569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28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Задача 3</a:t>
            </a:r>
          </a:p>
        </p:txBody>
      </p:sp>
      <p:pic>
        <p:nvPicPr>
          <p:cNvPr id="38918" name="Picture 6" descr="F:\рисунки\i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6772" y="3212976"/>
            <a:ext cx="3033500" cy="3347768"/>
          </a:xfrm>
          <a:prstGeom prst="rect">
            <a:avLst/>
          </a:prstGeom>
          <a:noFill/>
        </p:spPr>
      </p:pic>
    </p:spTree>
  </p:cSld>
  <p:clrMapOvr>
    <a:masterClrMapping/>
  </p:clrMapOvr>
  <p:transition advTm="453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.7|0.8|0.5|0.7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7|1|0.9|0.6|0.5|0.6|0.5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4|0.5|0.5|0.8|0.7|0.4|0.7|1|0.5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9|0.4|0.5|0.7|0.5|0.6|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1|1.1|0.6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theme1.xml><?xml version="1.0" encoding="utf-8"?>
<a:theme xmlns:a="http://schemas.openxmlformats.org/drawingml/2006/main" name="тренировочные упражнения передать">
  <a:themeElements>
    <a:clrScheme name="тренировочные упражнения передат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ренировочные упражнения передать">
      <a:majorFont>
        <a:latin typeface="Arbat-Bold"/>
        <a:ea typeface=""/>
        <a:cs typeface=""/>
      </a:majorFont>
      <a:minorFont>
        <a:latin typeface="Arbat-Bol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енировочные упражнения передат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енировочные упражнения передать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енировочные упражнения передать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енировочные упражнения передать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енировочные упражнения передать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енировочные упражнения передать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енировочные упражнения передать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енировочные упражнения передать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енировочные упражнения передать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енировочные упражнения передать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енировочные упражнения передать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енировочные упражнения передать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тренировочные упражнения передать</Template>
  <TotalTime>970</TotalTime>
  <Words>1526</Words>
  <Application>Microsoft Office PowerPoint</Application>
  <PresentationFormat>Экран (4:3)</PresentationFormat>
  <Paragraphs>486</Paragraphs>
  <Slides>52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тренировочные упражнения передать</vt:lpstr>
      <vt:lpstr>Тренировочные упражнения   экзаменационной работы  ПО АЛГЕБРЕ  для 9 класса  в форме ГИА.</vt:lpstr>
      <vt:lpstr> </vt:lpstr>
      <vt:lpstr>Слайд 3</vt:lpstr>
      <vt:lpstr> </vt:lpstr>
      <vt:lpstr>Слайд 5</vt:lpstr>
      <vt:lpstr>Слайд 6</vt:lpstr>
      <vt:lpstr>Слайд 7</vt:lpstr>
      <vt:lpstr>Слайд 8</vt:lpstr>
      <vt:lpstr> </vt:lpstr>
      <vt:lpstr>Слайд 10</vt:lpstr>
      <vt:lpstr>3,6. Из объявления фирмы, проводящей обучающие семинары:  «Стоимость участия в семинаре — 3000 р. с человека. Группам от организаций предоставляются скидки: от 4 до 10 человек — 5%;более 10 человек — 8%».  Сколько должна заплатить организация, направившая на семинар группу из 4 человек?</vt:lpstr>
      <vt:lpstr>3,7. Из объявления фирмы, проводящей обучающие семинары:«Стоимость участия в семинаре — 2000 р. с человека. Группам от организаций предоставляются скидки: от 3 до 5 человек — 3%;более 5 человек — 5%».  Сколько должна заплатить организация, направившая на   семинар группу из 6 человек?</vt:lpstr>
      <vt:lpstr> </vt:lpstr>
      <vt:lpstr>Слайд 14</vt:lpstr>
      <vt:lpstr>Слайд 15</vt:lpstr>
      <vt:lpstr>Слайд 16</vt:lpstr>
      <vt:lpstr>Слайд 17</vt:lpstr>
      <vt:lpstr>Слайд 18</vt:lpstr>
      <vt:lpstr> </vt:lpstr>
      <vt:lpstr>5.1.       Упростите выражение               ( а² + а в ) в/(а² - в² )   и найти его           значение при а=√7- 1,  в=√7+ 1 </vt:lpstr>
      <vt:lpstr>      5.2.      Упростите выражение                   x /(  ²-y²)•(y²-x y)   и  найти его               значение при  x=1 - √5 , y=1+√5</vt:lpstr>
      <vt:lpstr> </vt:lpstr>
      <vt:lpstr>Слайд 23</vt:lpstr>
      <vt:lpstr>6.5.    Решите уравнение </vt:lpstr>
      <vt:lpstr>6.6  Решите уравнение </vt:lpstr>
      <vt:lpstr>6.7 . Решите уравнение </vt:lpstr>
      <vt:lpstr> </vt:lpstr>
      <vt:lpstr>Слайд 28</vt:lpstr>
      <vt:lpstr>Решите неравенство </vt:lpstr>
      <vt:lpstr> </vt:lpstr>
      <vt:lpstr>8.1.Один килограмм сыра стоит х рублей, составьте выражение для вычисления стоимости n г этого сыра.</vt:lpstr>
      <vt:lpstr>8.2. За m кг творога заплатили х рублей, составьте выражение для вычисления стоимости 1 кг этого творога.</vt:lpstr>
      <vt:lpstr>8.3. Цена  килограмма  орехов  a  рублей.  Сколько  рублей  надо  заплатить  за 300 граммов этих орехов?  </vt:lpstr>
      <vt:lpstr>8.4. От турбазы до станции турист проехал на велосипеде за 5 часов. На мопеде это расстояние он смог проехать за 3 часа. Известно, что на мопеде он едет со скоростью на 8 км/ч большей, чем на велосипеде. Какое расстояние ( в км) до станции? Выберите уравнение соответствующее условию задачи, если буквой x обозначено расстояние ( в км) до станции.</vt:lpstr>
      <vt:lpstr>8.5. Расстояние между двумя причалами по реке равно 12 км. На  путь между двумя причалами и обратно лодка потратила 8 часов. Найдите собственную скорость лодки, если скорость течения реки 4 км/ч.  Выберите уравнение соответствующее условию задачи, если буквой x обозначено ( в км/ч) собственную скорость лодки.</vt:lpstr>
      <vt:lpstr> </vt:lpstr>
      <vt:lpstr>9.1. Прямая y=2x-3 пересекает параболу   y=x2-x-7 в двух точках.  Вычислите координаты точки B.</vt:lpstr>
      <vt:lpstr>9.2. Прямая y=3x+2 пересекает параболу   y=x2+2x в двух точках.  Вычислите координаты точки B.</vt:lpstr>
      <vt:lpstr>9.3. Прямая y=2x+3 пересекает параболу   y=2x2+3x+2 в двух точках.  Вычислите координаты точки B.</vt:lpstr>
      <vt:lpstr> </vt:lpstr>
      <vt:lpstr>10.1.График какой квадратичной функции изображен на рисунке.</vt:lpstr>
      <vt:lpstr>10.2.График какой квадратичной функции изображен на рисунке.</vt:lpstr>
      <vt:lpstr>Слайд 43</vt:lpstr>
      <vt:lpstr> </vt:lpstr>
      <vt:lpstr>Слайд 45</vt:lpstr>
      <vt:lpstr>Слайд 46</vt:lpstr>
      <vt:lpstr>Слайд 47</vt:lpstr>
      <vt:lpstr> </vt:lpstr>
      <vt:lpstr>Слайд 49</vt:lpstr>
      <vt:lpstr>Слайд 50</vt:lpstr>
      <vt:lpstr>Слайд 51</vt:lpstr>
      <vt:lpstr>Слайд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Тренировочные упражнения   первой части  экзаменационной работы  ПО АЛГЕБРЕ  для 9 класса  в форме ГИА.</dc:title>
  <dc:creator>Мама</dc:creator>
  <cp:lastModifiedBy>Юра</cp:lastModifiedBy>
  <cp:revision>126</cp:revision>
  <dcterms:created xsi:type="dcterms:W3CDTF">2009-07-05T10:29:42Z</dcterms:created>
  <dcterms:modified xsi:type="dcterms:W3CDTF">2012-03-17T18:18:21Z</dcterms:modified>
</cp:coreProperties>
</file>