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DC2C95"/>
    <a:srgbClr val="72FAD6"/>
    <a:srgbClr val="0000CC"/>
    <a:srgbClr val="2ADEB3"/>
    <a:srgbClr val="0000FF"/>
    <a:srgbClr val="660066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07D1-D9AE-4FE2-9FFE-0B798A0FB7CF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F426-293D-4C90-A5B3-14FD2913B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07D1-D9AE-4FE2-9FFE-0B798A0FB7CF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F426-293D-4C90-A5B3-14FD2913B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07D1-D9AE-4FE2-9FFE-0B798A0FB7CF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F426-293D-4C90-A5B3-14FD2913B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07D1-D9AE-4FE2-9FFE-0B798A0FB7CF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F426-293D-4C90-A5B3-14FD2913B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07D1-D9AE-4FE2-9FFE-0B798A0FB7CF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F426-293D-4C90-A5B3-14FD2913B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07D1-D9AE-4FE2-9FFE-0B798A0FB7CF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F426-293D-4C90-A5B3-14FD2913B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07D1-D9AE-4FE2-9FFE-0B798A0FB7CF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F426-293D-4C90-A5B3-14FD2913B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07D1-D9AE-4FE2-9FFE-0B798A0FB7CF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F426-293D-4C90-A5B3-14FD2913B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07D1-D9AE-4FE2-9FFE-0B798A0FB7CF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F426-293D-4C90-A5B3-14FD2913B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07D1-D9AE-4FE2-9FFE-0B798A0FB7CF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F426-293D-4C90-A5B3-14FD2913B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07D1-D9AE-4FE2-9FFE-0B798A0FB7CF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F426-293D-4C90-A5B3-14FD2913B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07D1-D9AE-4FE2-9FFE-0B798A0FB7CF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4F426-293D-4C90-A5B3-14FD2913B8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0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36704" cy="4753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3356992"/>
            <a:ext cx="5184576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«ПЕДАГОГИЧЕСКИЙ КОНФЛИКТ 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 УЧИТЕЛЕМ И УЧЕНИКОМ»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1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988840"/>
            <a:ext cx="4392488" cy="4593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05406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ДОЛЖЕН СДЕЛАТЬ УЧЕНИК,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ПРОИЗОШЕЛ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КОНФЛИКТ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 УЧИТЕЛЕМ?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rem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16632"/>
            <a:ext cx="3810000" cy="2743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МНЕНИЕ ДЕТЕЙ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56937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FF"/>
                </a:solidFill>
              </a:rPr>
              <a:t>ВЫСЛУШАТЬ УЧИТЕЛЯ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FF"/>
                </a:solidFill>
              </a:rPr>
              <a:t>НЕ СПОРИТЬ С УЧИТЕЛЕМ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FF"/>
                </a:solidFill>
              </a:rPr>
              <a:t>ПРОМОЛЧАТЬ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FF"/>
                </a:solidFill>
              </a:rPr>
              <a:t>ЕСЛИ УЧИТЕЛЬ ПРАВ,ТО ИЗВИНИТЬСЯ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FF"/>
                </a:solidFill>
              </a:rPr>
              <a:t>В ОСТАЛЬНЫХ СЛУЧАЯХ – НЕ РЕАГИРОВАТЬ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FF"/>
                </a:solidFill>
              </a:rPr>
              <a:t>ИСКАТЬ КОМПРОМИСС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FF"/>
                </a:solidFill>
              </a:rPr>
              <a:t>КЛАСС ДОЛЖЕН ВСЁ ОБСУДИТЬ И ПРИНЯТЬ РЕШЕНИЕ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FF"/>
                </a:solidFill>
              </a:rPr>
              <a:t>ЕСЛИ УЧИТЕЛЬ ВИНОВАТ,ОБЪЯВИТЬ ЕМУ БАЙКОТ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7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48674"/>
            <a:ext cx="6768752" cy="41488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ДОЛЖЕН СДЕЛАТЬ УЧИТЕЛЬ,ЕСЛИ </a:t>
            </a:r>
            <a:br>
              <a:rPr lang="ru-RU" sz="5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ПРОИЗОШЕЛ КОНФЛИКТ</a:t>
            </a:r>
            <a:br>
              <a:rPr lang="ru-RU" sz="5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ДЕТЬМИ?</a:t>
            </a:r>
            <a:br>
              <a:rPr lang="ru-RU" sz="5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53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rem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0"/>
            <a:ext cx="3810000" cy="2743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ru-RU" dirty="0" smtClean="0"/>
              <a:t>МНЕНИЕ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ПЕРЕВЕСТИ РАЗГОВОР </a:t>
            </a:r>
          </a:p>
          <a:p>
            <a:pPr>
              <a:buNone/>
            </a:pPr>
            <a:r>
              <a:rPr lang="ru-RU" dirty="0" smtClean="0"/>
              <a:t>НА ДРУГУЮ ТЕМУ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ШУТИТЬ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ПРОАНАЛИЗИРОВАТЬ СВОИ ДЕЙСТВИЯ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ИСКАТЬ КОМПРОМИСС И СПОСОБ ПРИМИРЕНИЯ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ВСТАТЬ НА МЕСТО УЧЕНИКА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ПОГОВОРИТЬ С УЧЕНИКОМ ПОСЛЕ УРОКА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ИЗВИНИТЬСЯ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ЗАБЫТЬ ОБИДУ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НЕ ОБРАЩАТЬ ВНИМАНИЯ ИЛИ УВОЛИТЬСЯ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7425" y="116632"/>
            <a:ext cx="3076575" cy="3781425"/>
          </a:xfrm>
          <a:prstGeom prst="rect">
            <a:avLst/>
          </a:prstGeom>
          <a:scene3d>
            <a:camera prst="orthographicFront">
              <a:rot lat="0" lon="9000000" rev="0"/>
            </a:camera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3082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МНЕНИЕ ПСИХОЛОГОВ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00FF"/>
                </a:solidFill>
              </a:rPr>
              <a:t>ЗА РАЗВИТИЕ И СПОСОБ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РАЗРЕШЕНИЯ КОНФЛИКТА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ОТВЕЧАЕТ ПЕДАГОГ!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00FF"/>
                </a:solidFill>
              </a:rPr>
              <a:t>НЕОБХОДИМО ПОМНИТЬ,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ЧТО ДЕТИ УСВАИВАЮТ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СТРАТЕГИЮ И СТИЛЬ ПОВЕДЕНИЯ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УЧИТЕЛЯ, СПОСОБ РАЗРЕШЕНИЯ КОНФЛИКТА(Т.Е. НЕОБХОДИМО НЕ ЗАБЫВАТЬ О «ВОСПИТЫВАЮЩЕМ» ЭФФЕКТЕ КОНФЛИКТНОЙ СИТУАЦИИ)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00FF"/>
                </a:solidFill>
              </a:rPr>
              <a:t>СТИЛЬ ПОВЕДЕНИЯ – СОТРУДНИЧЕСТВО И КОМПРОМИСС</a:t>
            </a:r>
            <a:endParaRPr lang="ru-RU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ДОЛЖЕН СДЕЛАТЬ КЛАССНЫЙ РУКОВОДИТЕЛЬ,ЕСЛИ ПРОИЗОШЕЛ КОНФЛИКТ?</a:t>
            </a:r>
            <a:endParaRPr lang="ru-RU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76064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00CC"/>
                </a:solidFill>
              </a:rPr>
              <a:t>ДОЛЖЕН ПОГОВОРИТЬ И С УЧИТЕЛЕМ, И С КЛАССОМ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00CC"/>
                </a:solidFill>
              </a:rPr>
              <a:t>ДОЛЖЕН ВМЕШАТЬСЯ И ПОМОЧЬ НАЙТИ КОМПРОМИСС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00CC"/>
                </a:solidFill>
              </a:rPr>
              <a:t>РАЗОБРАТЬСЯ В СИТУАЦИИ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00CC"/>
                </a:solidFill>
              </a:rPr>
              <a:t>ПРИМИРИТЬ СТОРОНЫ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00CC"/>
                </a:solidFill>
              </a:rPr>
              <a:t>ПОДДЕРЖАТЬ И ЗАЩИТИТЬ УЧЕНИКОВ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00CC"/>
                </a:solidFill>
              </a:rPr>
              <a:t>ВЫСТУПИТЬ В РОЛИ СУДЬИ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00CC"/>
                </a:solidFill>
              </a:rPr>
              <a:t>ЕСЛИ НИЧЕГО НЕ МОЖЕТ СДЕЛАТЬ,ТО ЛУЧШЕ НЕ  УЧАСТВОВАТЬ</a:t>
            </a:r>
            <a:endParaRPr lang="ru-RU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043.jpg"/>
          <p:cNvPicPr>
            <a:picLocks noChangeAspect="1"/>
          </p:cNvPicPr>
          <p:nvPr/>
        </p:nvPicPr>
        <p:blipFill>
          <a:blip r:embed="rId2" cstate="print"/>
          <a:srcRect l="1099" r="2198" b="1701"/>
          <a:stretch>
            <a:fillRect/>
          </a:stretch>
        </p:blipFill>
        <p:spPr>
          <a:xfrm>
            <a:off x="1763688" y="0"/>
            <a:ext cx="6336704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7632848" cy="93610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ЖИЗНЬ</a:t>
            </a:r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5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ПРЕКРАСНА...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834089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068960"/>
            <a:ext cx="4104456" cy="3672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404664"/>
            <a:ext cx="777686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КОНФЛИКТ</a:t>
            </a:r>
          </a:p>
          <a:p>
            <a:endParaRPr lang="ru-RU" sz="4000" i="1" dirty="0"/>
          </a:p>
          <a:p>
            <a:r>
              <a:rPr lang="ru-RU" sz="4000" i="1" dirty="0" smtClean="0"/>
              <a:t>-</a:t>
            </a:r>
            <a:r>
              <a:rPr lang="ru-RU" sz="3200" b="1" i="1" dirty="0" smtClean="0"/>
              <a:t>ПРОЦЕСС РЕЗКОГО ОБОСТРЕНИЯ </a:t>
            </a:r>
          </a:p>
          <a:p>
            <a:r>
              <a:rPr lang="ru-RU" sz="3200" b="1" i="1" dirty="0" smtClean="0"/>
              <a:t>ПРОТИВОРЕЧИЯ И БОРЬБЫ ДВУХ ИЛИ БОЛЕЕ СТОРОН</a:t>
            </a:r>
          </a:p>
          <a:p>
            <a:r>
              <a:rPr lang="ru-RU" sz="3200" b="1" i="1" dirty="0" smtClean="0"/>
              <a:t>В РЕШЕНИИ ПРОБЛЕМЫ,</a:t>
            </a:r>
          </a:p>
          <a:p>
            <a:r>
              <a:rPr lang="ru-RU" sz="3200" b="1" i="1" dirty="0" smtClean="0"/>
              <a:t>ИМЕЮЩЕЙ ЛИЧНУЮ </a:t>
            </a:r>
          </a:p>
          <a:p>
            <a:r>
              <a:rPr lang="ru-RU" sz="3200" b="1" i="1" dirty="0" smtClean="0"/>
              <a:t>ЗНАЧИМОСТЬ</a:t>
            </a:r>
          </a:p>
          <a:p>
            <a:r>
              <a:rPr lang="ru-RU" sz="3200" b="1" i="1" dirty="0" smtClean="0"/>
              <a:t> ДЛЯ КАЖДОГО </a:t>
            </a:r>
          </a:p>
          <a:p>
            <a:r>
              <a:rPr lang="ru-RU" sz="3200" b="1" i="1" dirty="0" smtClean="0"/>
              <a:t>ИЗ УЧАСТНИКОВ</a:t>
            </a:r>
            <a:endParaRPr lang="ru-RU" sz="3200" b="1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8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2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КОНФЛИКТ ВОЗНИКАЕТ, 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ЕСЛИ ЕСТЬ: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УЧАСТНИКИ;</a:t>
            </a:r>
          </a:p>
          <a:p>
            <a:pPr>
              <a:buFont typeface="Wingdings" pitchFamily="2" charset="2"/>
              <a:buChar char="Ø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ПРОТИВОРЕЧИЯ (ПРОБЛЕМА)</a:t>
            </a:r>
          </a:p>
          <a:p>
            <a:pPr>
              <a:buFont typeface="Wingdings" pitchFamily="2" charset="2"/>
              <a:buChar char="Ø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ИНЦЕНДЕНТ(ДЕЙСТВИЕ,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ПРОВОЦИРУЮЩЕЕ ОБОСТРЕНИЕ ПРОТИВОРЕЧИЙ)</a:t>
            </a:r>
          </a:p>
          <a:p>
            <a:pPr>
              <a:buFont typeface="Wingdings" pitchFamily="2" charset="2"/>
              <a:buChar char="Ø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КОНФЛИКТНАЯ СИТУАЦИЯ (ПРОТИВОБОРСТВО СТОРОН)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rustrated_tea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6948264" cy="5400600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4067944" y="-459432"/>
            <a:ext cx="4392488" cy="3024336"/>
          </a:xfrm>
          <a:prstGeom prst="cloudCallout">
            <a:avLst>
              <a:gd name="adj1" fmla="val -82375"/>
              <a:gd name="adj2" fmla="val 1945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КАК УДЕРЖАТЬСЯ ОТ КОНФЛИКТА ,ЕСЛИ ВАС ЗАДЕЛИ ЗА ЖИВОЕ?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7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24744"/>
            <a:ext cx="3456384" cy="2985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СОВЕТЫ ДЕТЕЙ: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/>
              <a:t>надо успокоиться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/>
              <a:t>не обращать внимания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/>
              <a:t>обдумать ситуацию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/>
              <a:t>досчитать до 10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/>
              <a:t>съесть шоколадку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/>
              <a:t>выпить стакан воды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/>
              <a:t>«</a:t>
            </a:r>
            <a:r>
              <a:rPr lang="ru-RU" b="1" i="1" dirty="0" err="1" smtClean="0"/>
              <a:t>прокричаться</a:t>
            </a:r>
            <a:r>
              <a:rPr lang="ru-RU" b="1" i="1" dirty="0" smtClean="0"/>
              <a:t>» где-нибудь в другом месте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/>
              <a:t>не «нарываться»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/>
              <a:t>держать себя под контролем</a:t>
            </a:r>
            <a:endParaRPr lang="ru-RU" b="1" i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%d0%a1%d0%bb%d0%b0%d0%b9%d0%b423_%d0%90%d0%b7%d0%b8%d0%b7%d1%8f%d0%bd.jpg"/>
          <p:cNvPicPr>
            <a:picLocks noChangeAspect="1"/>
          </p:cNvPicPr>
          <p:nvPr/>
        </p:nvPicPr>
        <p:blipFill>
          <a:blip r:embed="rId3" cstate="print"/>
          <a:srcRect t="24800" r="41226" b="16401"/>
          <a:stretch>
            <a:fillRect/>
          </a:stretch>
        </p:blipFill>
        <p:spPr>
          <a:xfrm>
            <a:off x="6012160" y="-459432"/>
            <a:ext cx="2771800" cy="5184576"/>
          </a:xfrm>
          <a:prstGeom prst="rect">
            <a:avLst/>
          </a:prstGeom>
          <a:scene3d>
            <a:camera prst="orthographicFront">
              <a:rot lat="3600049" lon="10799999" rev="21599986"/>
            </a:camera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896448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00CC"/>
                </a:solidFill>
              </a:rPr>
              <a:t>будьте принципиальны, </a:t>
            </a:r>
          </a:p>
          <a:p>
            <a:r>
              <a:rPr lang="ru-RU" sz="2400" b="1" i="1" dirty="0" smtClean="0">
                <a:solidFill>
                  <a:srgbClr val="0000CC"/>
                </a:solidFill>
              </a:rPr>
              <a:t>  но не боритесь ради принципа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00CC"/>
                </a:solidFill>
              </a:rPr>
              <a:t>помните, что прямолинейность </a:t>
            </a:r>
          </a:p>
          <a:p>
            <a:r>
              <a:rPr lang="ru-RU" sz="2400" b="1" i="1" dirty="0" smtClean="0">
                <a:solidFill>
                  <a:srgbClr val="0000CC"/>
                </a:solidFill>
              </a:rPr>
              <a:t>хороша,  но не всегда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00CC"/>
                </a:solidFill>
              </a:rPr>
              <a:t>критикуйте ,но не критиканствуйте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00CC"/>
                </a:solidFill>
              </a:rPr>
              <a:t>чаще улыбайтесь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00CC"/>
                </a:solidFill>
              </a:rPr>
              <a:t>не будьте самонадеянны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00CC"/>
                </a:solidFill>
              </a:rPr>
              <a:t>будьте справедливы и терпимы к </a:t>
            </a:r>
          </a:p>
          <a:p>
            <a:r>
              <a:rPr lang="ru-RU" sz="2400" b="1" i="1" dirty="0" smtClean="0">
                <a:solidFill>
                  <a:srgbClr val="0000CC"/>
                </a:solidFill>
              </a:rPr>
              <a:t>людям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00CC"/>
                </a:solidFill>
              </a:rPr>
              <a:t>не переоценивайте свои способности и возможности, </a:t>
            </a:r>
          </a:p>
          <a:p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smtClean="0">
                <a:solidFill>
                  <a:srgbClr val="0000CC"/>
                </a:solidFill>
              </a:rPr>
              <a:t>  не умаляйте способности и возможности других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00CC"/>
                </a:solidFill>
              </a:rPr>
              <a:t>не проявляйте инициативу там, где в ней не нуждаются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00CC"/>
                </a:solidFill>
              </a:rPr>
              <a:t>реализуйте себя в творчестве, а не в конфликтах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00CC"/>
                </a:solidFill>
              </a:rPr>
              <a:t>проявляйте выдержку, овладейте умениями </a:t>
            </a:r>
          </a:p>
          <a:p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smtClean="0">
                <a:solidFill>
                  <a:srgbClr val="0000CC"/>
                </a:solidFill>
              </a:rPr>
              <a:t>   </a:t>
            </a:r>
            <a:r>
              <a:rPr lang="ru-RU" sz="2400" b="1" i="1" dirty="0" err="1" smtClean="0">
                <a:solidFill>
                  <a:srgbClr val="0000CC"/>
                </a:solidFill>
              </a:rPr>
              <a:t>саморегуляции</a:t>
            </a:r>
            <a:endParaRPr lang="ru-RU" sz="2400" b="1" i="1" dirty="0" smtClean="0">
              <a:solidFill>
                <a:srgbClr val="0000CC"/>
              </a:solidFill>
            </a:endParaRP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923928" y="116633"/>
            <a:ext cx="482453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СОВЕТЫ ПСИХОЛОГА</a:t>
            </a:r>
            <a:endParaRPr lang="ru-RU" sz="24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uliga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075668" cy="4680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013176"/>
            <a:ext cx="7848872" cy="156966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делать, если вы заходите в класс,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есть «раздражитель»?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Как подготовиться?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232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1348" y="0"/>
            <a:ext cx="3132652" cy="3212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не слушать его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не реагировать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не общаться с ним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избегать его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попробовать подружиться с ним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думать о приятном ,отвлечься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попытаться выслушать и понять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применить чувство юмора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отвечать ему в его стиле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не говорите сразу со взвинченным, </a:t>
            </a:r>
          </a:p>
          <a:p>
            <a:r>
              <a:rPr lang="ru-RU" sz="2800" b="1" i="1" dirty="0" smtClean="0"/>
              <a:t>возбужденным человеком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постарайтесь посмотреть на проблему глазами</a:t>
            </a:r>
          </a:p>
          <a:p>
            <a:r>
              <a:rPr lang="ru-RU" sz="2800" b="1" i="1" dirty="0" smtClean="0"/>
              <a:t> оппонента,  «встать на его место»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умейте заставить себя молчать, когда вас задевают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/>
              <a:t>в мелкой </a:t>
            </a:r>
            <a:r>
              <a:rPr lang="ru-RU" sz="2800" b="1" i="1" dirty="0" err="1" smtClean="0"/>
              <a:t>ссоре,будьте</a:t>
            </a:r>
            <a:r>
              <a:rPr lang="ru-RU" sz="2800" b="1" i="1" dirty="0" smtClean="0"/>
              <a:t> выше мелочных разборок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РАЗРЕШЕНИЕ КОНФЛИКТА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348880"/>
            <a:ext cx="71192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ПРОЦЕСС НАХОЖДЕНИЯ </a:t>
            </a:r>
          </a:p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ВЗАИМОПРИЕМЛИМОГО РЕШЕНИЯ </a:t>
            </a:r>
          </a:p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ПРОБЛЕМЫ,</a:t>
            </a:r>
          </a:p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ИМЕЮЩЕЙ ОБЩУЮ ЗНАЧИМОСТЬ </a:t>
            </a:r>
          </a:p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УЧАСТНИКОВ КОНФЛИКТА,</a:t>
            </a:r>
          </a:p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НА ЭТОЙ ОСНОВЕ</a:t>
            </a:r>
          </a:p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ГАРМОНИЗАЦИЯ ИХ ОТНОШЕНИЙ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445</Words>
  <Application>Microsoft Office PowerPoint</Application>
  <PresentationFormat>Экран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КОНФЛИКТ ВОЗНИКАЕТ,  ЕСЛИ ЕСТЬ:</vt:lpstr>
      <vt:lpstr>Слайд 4</vt:lpstr>
      <vt:lpstr>СОВЕТЫ ДЕТЕЙ:</vt:lpstr>
      <vt:lpstr>Слайд 6</vt:lpstr>
      <vt:lpstr>Слайд 7</vt:lpstr>
      <vt:lpstr>Слайд 8</vt:lpstr>
      <vt:lpstr>РАЗРЕШЕНИЕ КОНФЛИКТА</vt:lpstr>
      <vt:lpstr>Слайд 10</vt:lpstr>
      <vt:lpstr>МНЕНИЕ ДЕТЕЙ</vt:lpstr>
      <vt:lpstr>    ЧТО ДОЛЖЕН СДЕЛАТЬ УЧИТЕЛЬ,ЕСЛИ  ПРОИЗОШЕЛ КОНФЛИКТ С ДЕТЬМИ? </vt:lpstr>
      <vt:lpstr>МНЕНИЕ ДЕТЕЙ</vt:lpstr>
      <vt:lpstr>МНЕНИЕ ПСИХОЛОГОВ</vt:lpstr>
      <vt:lpstr>         ЧТО ДОЛЖЕН СДЕЛАТЬ КЛАССНЫЙ РУКОВОДИТЕЛЬ,ЕСЛИ ПРОИЗОШЕЛ КОНФЛИКТ?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2011-03-25T05:52:03Z</dcterms:created>
  <dcterms:modified xsi:type="dcterms:W3CDTF">2011-03-28T05:30:49Z</dcterms:modified>
</cp:coreProperties>
</file>