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7" r:id="rId6"/>
    <p:sldId id="268" r:id="rId7"/>
    <p:sldId id="261" r:id="rId8"/>
    <p:sldId id="270" r:id="rId9"/>
    <p:sldId id="266" r:id="rId10"/>
    <p:sldId id="262" r:id="rId11"/>
    <p:sldId id="263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8B63C5-35D9-46C8-B305-47F56730DF23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AE0993-AA4D-43F4-84F2-D37FE416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36B2E5-DF5C-49EF-8382-809A78135D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scene3d>
            <a:camera prst="orthographicFront"/>
            <a:lightRig rig="soft" dir="t">
              <a:rot lat="0" lon="0" rev="10800000"/>
            </a:lightRig>
          </a:scene3d>
          <a:sp3d extrusionH="76200" prstMaterial="matte">
            <a:bevelT prst="relaxedInset"/>
            <a:extrusionClr>
              <a:schemeClr val="bg2">
                <a:lumMod val="75000"/>
              </a:schemeClr>
            </a:extrusionClr>
          </a:sp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</a:bodyPr>
          <a:lstStyle>
            <a:lvl1pPr>
              <a:defRPr b="1" cap="none" spc="15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Constant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11064-A13C-48BB-9C85-EAE8A37674CC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2A44-C716-431A-A759-9A0B4C266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715D-1DB7-4926-8BF7-51CD14F60A98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15D1-5382-47A2-AC6E-D9C647FD5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B7E6-EEF0-4CAA-B2FA-9D19F36F070A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8FD3-CDAB-471C-B233-3D42EB1AC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C368-89C8-4ADF-B10B-C18ACB91AF21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2AF1-7E05-4D6A-8E8D-CBD2F3456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7306-0951-4C29-B9DD-17D64A5301A8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6C40-CA96-440C-8E9E-50B9F476F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3218-30E7-4577-BC36-A17BDD7C4BF1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F4E2-B66F-4B14-B163-77061D30C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55B2-CE0C-4D49-8FB0-8AF498DD940C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58D8-4362-4E26-AA30-1E02B4214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9143-86CD-4836-962D-459B7D7947CB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14C6-8FB8-45BD-9C32-875FDD93E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4C71-3C4A-43F5-86B3-1E37884EC7EB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59BD-8455-4392-A427-8F438D08B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50FB-888D-4DA9-A2E1-2ABC1EAB7D5F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3963-30A8-4968-BEBF-504668E2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C7E5-E993-418C-A35D-3A3E7BCE1EDB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75E2-2113-423B-B0BD-D7BDE1038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27BA43-8326-4AD7-B63B-801D23BB57B8}" type="datetimeFigureOut">
              <a:rPr lang="ru-RU"/>
              <a:pPr>
                <a:defRPr/>
              </a:pPr>
              <a:t>25.01.2011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AF484-B40A-4470-A2F2-BA097AAB3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150">
          <a:ln w="11430"/>
          <a:solidFill>
            <a:srgbClr val="948A54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48A54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48A54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48A54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48A54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48A54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48A54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48A54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48A54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C4BD97"/>
          </a:solidFill>
          <a:latin typeface="Constant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4BD97"/>
          </a:solidFill>
          <a:latin typeface="Constant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4BD97"/>
          </a:solidFill>
          <a:latin typeface="Constant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4BD97"/>
          </a:solidFill>
          <a:latin typeface="Constant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4BD97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1\Рабочий стол\Мои документы\Мои рисунки\Рисунки-анимация\люди\2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057525"/>
            <a:ext cx="27146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35745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</a:t>
            </a:r>
            <a:r>
              <a:rPr lang="ru-RU" sz="6000" dirty="0" err="1" smtClean="0">
                <a:solidFill>
                  <a:srgbClr val="FFFF00"/>
                </a:solidFill>
              </a:rPr>
              <a:t>Ошибкоопасные</a:t>
            </a:r>
            <a:r>
              <a:rPr lang="ru-RU" sz="6000" dirty="0" smtClean="0">
                <a:solidFill>
                  <a:srgbClr val="FFFF00"/>
                </a:solidFill>
              </a:rPr>
              <a:t>» орфограммы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\Рабочий стол\Мои документы\Мои рисунки\Рисунки-анимация\животные-анима\6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214688"/>
            <a:ext cx="25527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учебником.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Как обозначается орфограмма?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28588"/>
            <a:ext cx="8242300" cy="12985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72363" cy="49720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Записать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одним словом.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Артист </a:t>
            </a:r>
            <a:r>
              <a:rPr lang="ru-RU" b="1" dirty="0" smtClean="0">
                <a:solidFill>
                  <a:schemeClr val="bg1"/>
                </a:solidFill>
              </a:rPr>
              <a:t>цирка; устаревшее обозначение парикмахера;  апельсины, мандарины, лимоны;  большой резервуар для перевозки жидкостей;  отрывок из какого-либо произведения; знак, обозначающий количество; высокая твердая шляпа с небольшими полями;  стриженый и крашеный мех </a:t>
            </a:r>
            <a:r>
              <a:rPr lang="ru-RU" b="1" dirty="0" smtClean="0">
                <a:solidFill>
                  <a:schemeClr val="bg1"/>
                </a:solidFill>
              </a:rPr>
              <a:t>овцы, </a:t>
            </a:r>
            <a:r>
              <a:rPr lang="ru-RU" b="1" dirty="0" smtClean="0">
                <a:solidFill>
                  <a:schemeClr val="bg1"/>
                </a:solidFill>
              </a:rPr>
              <a:t>собрание каких-либо предметов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507" name="Picture 2" descr="C:\Documents and Settings\1\Рабочий стол\Мои документы\Мои рисунки\победа, успех\4de5308b8c2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"/>
            <a:ext cx="15716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Графический диктант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Составляем схему предложения с однородными </a:t>
            </a:r>
            <a:r>
              <a:rPr lang="ru-RU" dirty="0" smtClean="0">
                <a:solidFill>
                  <a:schemeClr val="bg1"/>
                </a:solidFill>
              </a:rPr>
              <a:t>членами.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Мы знаем и помним историю нашей улицы.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Вдруг в ветвях промелькнули </a:t>
            </a:r>
            <a:r>
              <a:rPr lang="ru-RU" b="1" dirty="0" err="1" smtClean="0">
                <a:solidFill>
                  <a:srgbClr val="FFFF00"/>
                </a:solidFill>
              </a:rPr>
              <a:t>синицыны</a:t>
            </a:r>
            <a:r>
              <a:rPr lang="ru-RU" b="1" dirty="0" smtClean="0">
                <a:solidFill>
                  <a:srgbClr val="FFFF00"/>
                </a:solidFill>
              </a:rPr>
              <a:t> хвост и голова.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Мы не ходим на представления, когда циркачи отдыхают и репетируют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28588"/>
            <a:ext cx="8266113" cy="1298575"/>
          </a:xfrm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/>
          <a:lstStyle/>
          <a:p>
            <a:r>
              <a:rPr lang="ru-RU" sz="6000" smtClean="0">
                <a:solidFill>
                  <a:schemeClr val="bg1"/>
                </a:solidFill>
              </a:rPr>
              <a:t>Птиц… - птиц…н, </a:t>
            </a:r>
          </a:p>
          <a:p>
            <a:r>
              <a:rPr lang="ru-RU" sz="6000" smtClean="0">
                <a:solidFill>
                  <a:schemeClr val="bg1"/>
                </a:solidFill>
              </a:rPr>
              <a:t>лисиц… - лисиц…н,</a:t>
            </a:r>
          </a:p>
          <a:p>
            <a:r>
              <a:rPr lang="ru-RU" sz="6000" smtClean="0">
                <a:solidFill>
                  <a:schemeClr val="bg1"/>
                </a:solidFill>
              </a:rPr>
              <a:t> сестриц… - сестриц…н.</a:t>
            </a:r>
          </a:p>
        </p:txBody>
      </p:sp>
      <p:pic>
        <p:nvPicPr>
          <p:cNvPr id="7170" name="Picture 2" descr="C:\Documents and Settings\1\Рабочий стол\Мои документы\Мои рисунки\победа, успех\28b1a611ead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643438"/>
            <a:ext cx="33956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§ 43.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Упражнение 432.</a:t>
            </a:r>
            <a:endParaRPr lang="ru-RU" sz="4400" b="1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C:\Documents and Settings\1\Мои документы\Мои рисунки\gaz_n_07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075" y="3425825"/>
            <a:ext cx="4400550" cy="3151188"/>
          </a:xfrm>
          <a:prstGeom prst="rect">
            <a:avLst/>
          </a:prstGeom>
          <a:noFill/>
        </p:spPr>
      </p:pic>
      <p:pic>
        <p:nvPicPr>
          <p:cNvPr id="23556" name="Picture 3" descr="C:\Documents and Settings\1\Рабочий стол\Мои документы\Мои рисунки\Рисунки-анимация\цветы\i08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6613" y="4286250"/>
            <a:ext cx="28368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Двадцать седьмое января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643050"/>
            <a:ext cx="3714776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Д..</a:t>
            </a:r>
            <a:r>
              <a:rPr lang="ru-RU" sz="2800" b="1" dirty="0" err="1" smtClean="0"/>
              <a:t>кабрь</a:t>
            </a:r>
            <a:r>
              <a:rPr lang="ru-RU" sz="2800" b="1" dirty="0" smtClean="0"/>
              <a:t> </a:t>
            </a:r>
            <a:r>
              <a:rPr lang="ru-RU" sz="2800" dirty="0" smtClean="0"/>
              <a:t>– «</a:t>
            </a:r>
            <a:r>
              <a:rPr lang="ru-RU" sz="2800" dirty="0" err="1" smtClean="0"/>
              <a:t>ветродуй</a:t>
            </a:r>
            <a:r>
              <a:rPr lang="ru-RU" sz="2800" dirty="0" smtClean="0"/>
              <a:t>» </a:t>
            </a:r>
            <a:r>
              <a:rPr lang="ru-RU" sz="2800" b="1" dirty="0" smtClean="0"/>
              <a:t>Год кончается, зима начинается.  </a:t>
            </a:r>
            <a:endParaRPr lang="ru-RU" sz="2800" b="1" dirty="0" smtClean="0"/>
          </a:p>
          <a:p>
            <a:r>
              <a:rPr lang="ru-RU" sz="2800" b="1" dirty="0" smtClean="0"/>
              <a:t>..</a:t>
            </a:r>
            <a:r>
              <a:rPr lang="ru-RU" sz="2800" b="1" dirty="0" err="1" smtClean="0"/>
              <a:t>нварь</a:t>
            </a:r>
            <a:r>
              <a:rPr lang="ru-RU" sz="2800" b="1" dirty="0" smtClean="0"/>
              <a:t> – </a:t>
            </a:r>
            <a:r>
              <a:rPr lang="ru-RU" sz="2800" dirty="0" smtClean="0"/>
              <a:t>«студеный», «</a:t>
            </a:r>
            <a:r>
              <a:rPr lang="ru-RU" sz="2800" dirty="0" err="1" smtClean="0"/>
              <a:t>просинец</a:t>
            </a:r>
            <a:r>
              <a:rPr lang="ru-RU" sz="2800" dirty="0" smtClean="0"/>
              <a:t>».</a:t>
            </a:r>
            <a:r>
              <a:rPr lang="ru-RU" sz="2800" b="1" dirty="0" smtClean="0"/>
              <a:t>Году </a:t>
            </a:r>
            <a:r>
              <a:rPr lang="ru-RU" sz="2800" b="1" dirty="0" smtClean="0"/>
              <a:t>начало, зиме </a:t>
            </a:r>
            <a:r>
              <a:rPr lang="ru-RU" sz="2800" b="1" dirty="0" smtClean="0"/>
              <a:t>середина.</a:t>
            </a:r>
          </a:p>
          <a:p>
            <a:r>
              <a:rPr lang="ru-RU" sz="2800" b="1" dirty="0" smtClean="0"/>
              <a:t>Ф..враль – </a:t>
            </a:r>
            <a:r>
              <a:rPr lang="ru-RU" sz="2800" dirty="0" smtClean="0"/>
              <a:t>«лютый». «</a:t>
            </a:r>
            <a:r>
              <a:rPr lang="ru-RU" sz="2800" dirty="0" smtClean="0"/>
              <a:t>В феврале </a:t>
            </a:r>
            <a:r>
              <a:rPr lang="ru-RU" sz="2800" dirty="0" smtClean="0"/>
              <a:t>зима </a:t>
            </a:r>
            <a:r>
              <a:rPr lang="ru-RU" sz="2800" dirty="0" smtClean="0"/>
              <a:t>с весной встретится»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4000" r="12999" b="2579"/>
          <a:stretch>
            <a:fillRect/>
          </a:stretch>
        </p:blipFill>
        <p:spPr bwMode="auto">
          <a:xfrm>
            <a:off x="3929026" y="1428736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Documents and Settings\1\Рабочий стол\Мои документы\Мои рисунки\Рисунки-анимация\знаки, символы\simbol0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35951">
            <a:off x="91313" y="-13168"/>
            <a:ext cx="13573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«</a:t>
            </a:r>
            <a:r>
              <a:rPr lang="ru-RU" sz="4800" dirty="0" err="1" smtClean="0">
                <a:solidFill>
                  <a:srgbClr val="FFFF00"/>
                </a:solidFill>
              </a:rPr>
              <a:t>Ошибкоопасное</a:t>
            </a:r>
            <a:r>
              <a:rPr lang="ru-RU" sz="4800" dirty="0" smtClean="0">
                <a:solidFill>
                  <a:srgbClr val="FFFF00"/>
                </a:solidFill>
              </a:rPr>
              <a:t>» место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108254"/>
            <a:ext cx="5286412" cy="57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1285860"/>
            <a:ext cx="31432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Ж</a:t>
            </a:r>
            <a:r>
              <a:rPr lang="ru-RU" sz="3200" b="1" i="1" dirty="0" smtClean="0">
                <a:solidFill>
                  <a:srgbClr val="FFFF00"/>
                </a:solidFill>
              </a:rPr>
              <a:t>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рдочка</a:t>
            </a:r>
            <a:r>
              <a:rPr lang="ru-RU" sz="3200" b="1" i="1" dirty="0" smtClean="0">
                <a:solidFill>
                  <a:srgbClr val="FFFF00"/>
                </a:solidFill>
              </a:rPr>
              <a:t>, крыж..вник,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ш</a:t>
            </a:r>
            <a:r>
              <a:rPr lang="ru-RU" sz="3200" b="1" i="1" dirty="0" smtClean="0">
                <a:solidFill>
                  <a:srgbClr val="FFFF00"/>
                </a:solidFill>
              </a:rPr>
              <a:t>..пот, ж..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лтый</a:t>
            </a:r>
            <a:r>
              <a:rPr lang="ru-RU" sz="3200" b="1" i="1" dirty="0" smtClean="0">
                <a:solidFill>
                  <a:srgbClr val="FFFF00"/>
                </a:solidFill>
              </a:rPr>
              <a:t>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ш</a:t>
            </a:r>
            <a:r>
              <a:rPr lang="ru-RU" sz="3200" b="1" i="1" dirty="0" smtClean="0">
                <a:solidFill>
                  <a:srgbClr val="FFFF00"/>
                </a:solidFill>
              </a:rPr>
              <a:t>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колад</a:t>
            </a:r>
            <a:r>
              <a:rPr lang="ru-RU" sz="3200" b="1" i="1" dirty="0" smtClean="0">
                <a:solidFill>
                  <a:srgbClr val="FFFF00"/>
                </a:solidFill>
              </a:rPr>
              <a:t>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прич</a:t>
            </a:r>
            <a:r>
              <a:rPr lang="ru-RU" sz="3200" b="1" i="1" dirty="0" smtClean="0">
                <a:solidFill>
                  <a:srgbClr val="FFFF00"/>
                </a:solidFill>
              </a:rPr>
              <a:t>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ска</a:t>
            </a:r>
            <a:r>
              <a:rPr lang="ru-RU" sz="3200" b="1" i="1" dirty="0" smtClean="0">
                <a:solidFill>
                  <a:srgbClr val="FFFF00"/>
                </a:solidFill>
              </a:rPr>
              <a:t>, ж..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знь</a:t>
            </a:r>
            <a:r>
              <a:rPr lang="ru-RU" sz="3200" b="1" i="1" dirty="0" smtClean="0">
                <a:solidFill>
                  <a:srgbClr val="FFFF00"/>
                </a:solidFill>
              </a:rPr>
              <a:t>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брош</a:t>
            </a:r>
            <a:r>
              <a:rPr lang="ru-RU" sz="3200" b="1" i="1" dirty="0" smtClean="0">
                <a:solidFill>
                  <a:srgbClr val="FFFF00"/>
                </a:solidFill>
              </a:rPr>
              <a:t>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ра</a:t>
            </a:r>
            <a:r>
              <a:rPr lang="ru-RU" sz="3200" b="1" i="1" dirty="0" smtClean="0">
                <a:solidFill>
                  <a:srgbClr val="FFFF00"/>
                </a:solidFill>
              </a:rPr>
              <a:t>, ч..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десный</a:t>
            </a:r>
            <a:r>
              <a:rPr lang="ru-RU" sz="3200" b="1" i="1" dirty="0" smtClean="0">
                <a:solidFill>
                  <a:srgbClr val="FFFF00"/>
                </a:solidFill>
              </a:rPr>
              <a:t>,  ч..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рный</a:t>
            </a:r>
            <a:r>
              <a:rPr lang="ru-RU" sz="3200" b="1" i="1" dirty="0" smtClean="0">
                <a:solidFill>
                  <a:srgbClr val="FFFF00"/>
                </a:solidFill>
              </a:rPr>
              <a:t>, ч..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рт</a:t>
            </a:r>
            <a:r>
              <a:rPr lang="ru-RU" sz="3200" b="1" i="1" dirty="0" smtClean="0">
                <a:solidFill>
                  <a:srgbClr val="FFFF00"/>
                </a:solidFill>
              </a:rPr>
              <a:t>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ш</a:t>
            </a:r>
            <a:r>
              <a:rPr lang="ru-RU" sz="3200" b="1" i="1" dirty="0" smtClean="0">
                <a:solidFill>
                  <a:srgbClr val="FFFF00"/>
                </a:solidFill>
              </a:rPr>
              <a:t>..лк, ж..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ри</a:t>
            </a:r>
            <a:r>
              <a:rPr lang="ru-RU" sz="3200" b="1" i="1" dirty="0" smtClean="0">
                <a:solidFill>
                  <a:srgbClr val="FFFF00"/>
                </a:solidFill>
              </a:rPr>
              <a:t>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49213"/>
            <a:ext cx="8242300" cy="14382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5400675" cy="44005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Цыпленок в цирке выступал,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Играл он на цимбалах,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 мотоциклах разъезжал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цифры </a:t>
            </a:r>
            <a:r>
              <a:rPr lang="ru-RU" b="1" dirty="0" smtClean="0">
                <a:solidFill>
                  <a:schemeClr val="bg1"/>
                </a:solidFill>
              </a:rPr>
              <a:t>знал немало.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Он из цилиндра доставал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Морковь и огурцы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 только одного не </a:t>
            </a:r>
            <a:r>
              <a:rPr lang="ru-RU" b="1" dirty="0" smtClean="0">
                <a:solidFill>
                  <a:schemeClr val="bg1"/>
                </a:solidFill>
              </a:rPr>
              <a:t>знал,</a:t>
            </a: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Где пишут </a:t>
            </a:r>
            <a:r>
              <a:rPr lang="ru-RU" b="1" dirty="0" smtClean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,  где </a:t>
            </a:r>
            <a:r>
              <a:rPr lang="ru-RU" b="1" dirty="0" smtClean="0">
                <a:solidFill>
                  <a:schemeClr val="bg1"/>
                </a:solidFill>
              </a:rPr>
              <a:t>Ы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86500" y="4643438"/>
            <a:ext cx="2500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C000"/>
                </a:solidFill>
                <a:latin typeface="Calibri" pitchFamily="34" charset="0"/>
              </a:rPr>
              <a:t>Цыплёнок не знал. А вы знаете?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5903913"/>
            <a:ext cx="5500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Выпишите слова с орфограммой «Гласные после Ц»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0187">
            <a:off x="5772429" y="920455"/>
            <a:ext cx="2714644" cy="3873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428604"/>
            <a:ext cx="5643602" cy="6143668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Стан</a:t>
            </a:r>
            <a:r>
              <a:rPr lang="ru-RU" sz="5400" b="1" dirty="0" smtClean="0">
                <a:solidFill>
                  <a:srgbClr val="FF0000"/>
                </a:solidFill>
              </a:rPr>
              <a:t>ц</a:t>
            </a:r>
            <a:r>
              <a:rPr lang="ru-RU" sz="5400" b="1" dirty="0" smtClean="0">
                <a:solidFill>
                  <a:srgbClr val="FFFF00"/>
                </a:solidFill>
              </a:rPr>
              <a:t>ия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Огур</a:t>
            </a:r>
            <a:r>
              <a:rPr lang="ru-RU" sz="5400" b="1" dirty="0" smtClean="0">
                <a:solidFill>
                  <a:srgbClr val="FF0000"/>
                </a:solidFill>
              </a:rPr>
              <a:t>ц</a:t>
            </a:r>
            <a:r>
              <a:rPr lang="ru-RU" sz="5400" b="1" dirty="0" smtClean="0">
                <a:solidFill>
                  <a:srgbClr val="FFFF00"/>
                </a:solidFill>
              </a:rPr>
              <a:t>ы</a:t>
            </a:r>
            <a:endParaRPr lang="ru-RU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Ц</a:t>
            </a:r>
            <a:r>
              <a:rPr lang="ru-RU" sz="5400" b="1" dirty="0" smtClean="0">
                <a:solidFill>
                  <a:srgbClr val="FFFF00"/>
                </a:solidFill>
              </a:rPr>
              <a:t>и</a:t>
            </a:r>
            <a:r>
              <a:rPr lang="ru-RU" sz="5400" b="1" dirty="0" smtClean="0">
                <a:solidFill>
                  <a:schemeClr val="bg1"/>
                </a:solidFill>
              </a:rPr>
              <a:t>рк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Сини</a:t>
            </a:r>
            <a:r>
              <a:rPr lang="ru-RU" sz="5400" b="1" dirty="0" smtClean="0">
                <a:solidFill>
                  <a:srgbClr val="FF0000"/>
                </a:solidFill>
              </a:rPr>
              <a:t>ц</a:t>
            </a:r>
            <a:r>
              <a:rPr lang="ru-RU" sz="5400" b="1" dirty="0" smtClean="0">
                <a:solidFill>
                  <a:srgbClr val="FFFF00"/>
                </a:solidFill>
              </a:rPr>
              <a:t>ын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К</a:t>
            </a:r>
            <a:r>
              <a:rPr lang="ru-RU" sz="5400" b="1" dirty="0" smtClean="0">
                <a:solidFill>
                  <a:schemeClr val="bg1"/>
                </a:solidFill>
              </a:rPr>
              <a:t>руглоли</a:t>
            </a:r>
            <a:r>
              <a:rPr lang="ru-RU" sz="5400" b="1" dirty="0" smtClean="0">
                <a:solidFill>
                  <a:srgbClr val="FF0000"/>
                </a:solidFill>
              </a:rPr>
              <a:t>ц</a:t>
            </a:r>
            <a:r>
              <a:rPr lang="ru-RU" sz="5400" b="1" dirty="0" smtClean="0">
                <a:solidFill>
                  <a:srgbClr val="FFFF00"/>
                </a:solidFill>
              </a:rPr>
              <a:t>ый</a:t>
            </a:r>
            <a:r>
              <a:rPr lang="ru-RU" sz="5400" b="1" dirty="0" smtClean="0">
                <a:solidFill>
                  <a:schemeClr val="bg1"/>
                </a:solidFill>
              </a:rPr>
              <a:t> 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Ц</a:t>
            </a:r>
            <a:r>
              <a:rPr lang="ru-RU" sz="5400" b="1" dirty="0" smtClean="0">
                <a:solidFill>
                  <a:srgbClr val="FFFF00"/>
                </a:solidFill>
              </a:rPr>
              <a:t>ы</a:t>
            </a:r>
            <a:r>
              <a:rPr lang="ru-RU" sz="5400" b="1" dirty="0" smtClean="0">
                <a:solidFill>
                  <a:schemeClr val="bg1"/>
                </a:solidFill>
              </a:rPr>
              <a:t>пленок</a:t>
            </a: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Гласные буквы И-Ы после Ц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Цель:</a:t>
            </a:r>
          </a:p>
          <a:p>
            <a:pPr lvl="0"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знать:</a:t>
            </a:r>
            <a:r>
              <a:rPr lang="ru-RU" sz="3600" b="1" dirty="0" smtClean="0">
                <a:solidFill>
                  <a:srgbClr val="FFFF00"/>
                </a:solidFill>
              </a:rPr>
              <a:t> правило написания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ы</a:t>
            </a:r>
            <a:r>
              <a:rPr lang="ru-RU" sz="3600" b="1" dirty="0" smtClean="0">
                <a:solidFill>
                  <a:srgbClr val="FFFF00"/>
                </a:solidFill>
              </a:rPr>
              <a:t> и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и</a:t>
            </a:r>
            <a:r>
              <a:rPr lang="ru-RU" sz="3600" b="1" dirty="0" smtClean="0">
                <a:solidFill>
                  <a:srgbClr val="FFFF00"/>
                </a:solidFill>
              </a:rPr>
              <a:t> после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ц</a:t>
            </a:r>
            <a:r>
              <a:rPr lang="ru-RU" sz="3600" b="1" dirty="0" smtClean="0">
                <a:solidFill>
                  <a:srgbClr val="FFFF00"/>
                </a:solidFill>
              </a:rPr>
              <a:t>;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уметь: </a:t>
            </a:r>
            <a:r>
              <a:rPr lang="ru-RU" sz="3600" b="1" dirty="0" smtClean="0">
                <a:solidFill>
                  <a:srgbClr val="FFFF00"/>
                </a:solidFill>
              </a:rPr>
              <a:t>применять данное правило на письме; графически обозначать орфограммы;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471858" cy="62865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Ы после Ц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окончаниях существительных </a:t>
            </a:r>
            <a:r>
              <a:rPr lang="ru-RU" sz="2400" b="1" dirty="0" smtClean="0">
                <a:solidFill>
                  <a:schemeClr val="bg1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лестниц  </a:t>
            </a:r>
            <a:r>
              <a:rPr lang="ru-RU" sz="2400" b="1" dirty="0" err="1" smtClean="0">
                <a:solidFill>
                  <a:schemeClr val="bg1"/>
                </a:solidFill>
              </a:rPr>
              <a:t>ы</a:t>
            </a:r>
            <a:r>
              <a:rPr lang="ru-RU" sz="2400" b="1" dirty="0" smtClean="0">
                <a:solidFill>
                  <a:schemeClr val="bg1"/>
                </a:solidFill>
              </a:rPr>
              <a:t> , </a:t>
            </a:r>
            <a:r>
              <a:rPr lang="ru-RU" sz="2400" b="1" dirty="0" err="1" smtClean="0">
                <a:solidFill>
                  <a:schemeClr val="bg1"/>
                </a:solidFill>
              </a:rPr>
              <a:t>огурц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ы</a:t>
            </a:r>
            <a:r>
              <a:rPr lang="ru-RU" sz="2400" b="1" dirty="0" smtClean="0">
                <a:solidFill>
                  <a:schemeClr val="bg1"/>
                </a:solidFill>
              </a:rPr>
              <a:t> 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 суффиксах прилагательных:  птиц </a:t>
            </a:r>
            <a:r>
              <a:rPr lang="ru-RU" sz="2400" b="1" dirty="0" err="1" smtClean="0">
                <a:solidFill>
                  <a:schemeClr val="bg1"/>
                </a:solidFill>
              </a:rPr>
              <a:t>ын</a:t>
            </a:r>
            <a:r>
              <a:rPr lang="ru-RU" sz="2400" b="1" dirty="0" smtClean="0">
                <a:solidFill>
                  <a:schemeClr val="bg1"/>
                </a:solidFill>
              </a:rPr>
              <a:t> , лисиц </a:t>
            </a:r>
            <a:r>
              <a:rPr lang="ru-RU" sz="2400" b="1" dirty="0" err="1" smtClean="0">
                <a:solidFill>
                  <a:schemeClr val="bg1"/>
                </a:solidFill>
              </a:rPr>
              <a:t>ын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 корнях слов: ц</a:t>
            </a:r>
            <a:r>
              <a:rPr 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sz="2400" b="1" dirty="0" smtClean="0">
                <a:solidFill>
                  <a:schemeClr val="bg1"/>
                </a:solidFill>
              </a:rPr>
              <a:t>ган, ц</a:t>
            </a:r>
            <a:r>
              <a:rPr 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sz="2400" b="1" dirty="0" smtClean="0">
                <a:solidFill>
                  <a:schemeClr val="bg1"/>
                </a:solidFill>
              </a:rPr>
              <a:t>ц, ц</a:t>
            </a:r>
            <a:r>
              <a:rPr 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sz="2400" b="1" dirty="0" smtClean="0">
                <a:solidFill>
                  <a:schemeClr val="bg1"/>
                </a:solidFill>
              </a:rPr>
              <a:t>кнуть, на ц</a:t>
            </a:r>
            <a:r>
              <a:rPr 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sz="2400" b="1" dirty="0" smtClean="0">
                <a:solidFill>
                  <a:schemeClr val="bg1"/>
                </a:solidFill>
              </a:rPr>
              <a:t>почках, ц</a:t>
            </a:r>
            <a:r>
              <a:rPr 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sz="2400" b="1" dirty="0" smtClean="0">
                <a:solidFill>
                  <a:schemeClr val="bg1"/>
                </a:solidFill>
              </a:rPr>
              <a:t>плёнок</a:t>
            </a:r>
            <a:r>
              <a:rPr lang="ru-RU" sz="24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окончаниях прилагательных: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куц  </a:t>
            </a:r>
            <a:r>
              <a:rPr lang="ru-RU" sz="2400" b="1" dirty="0" err="1" smtClean="0">
                <a:solidFill>
                  <a:schemeClr val="bg1"/>
                </a:solidFill>
              </a:rPr>
              <a:t>ый</a:t>
            </a:r>
            <a:r>
              <a:rPr lang="ru-RU" sz="2400" b="1" dirty="0" smtClean="0">
                <a:solidFill>
                  <a:schemeClr val="bg1"/>
                </a:solidFill>
              </a:rPr>
              <a:t> ,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бледнолиц </a:t>
            </a:r>
            <a:r>
              <a:rPr lang="ru-RU" sz="2400" b="1" dirty="0" err="1" smtClean="0">
                <a:solidFill>
                  <a:schemeClr val="bg1"/>
                </a:solidFill>
              </a:rPr>
              <a:t>ый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8442" name="Picture 2" descr="C:\Documents and Settings\1\Рабочий стол\Мои документы\Мои рисунки\Рисунки-анимация\знаки, символы\simbol0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2090">
            <a:off x="5530920" y="4464476"/>
            <a:ext cx="15621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43570" y="357166"/>
            <a:ext cx="3000396" cy="2954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 после Ц</a:t>
            </a:r>
          </a:p>
          <a:p>
            <a:r>
              <a:rPr lang="ru-RU" sz="2800" dirty="0" smtClean="0"/>
              <a:t>- </a:t>
            </a:r>
            <a:r>
              <a:rPr lang="ru-RU" sz="2800" b="1" dirty="0" smtClean="0"/>
              <a:t>в словах на -</a:t>
            </a:r>
            <a:r>
              <a:rPr lang="ru-RU" sz="2800" b="1" dirty="0" err="1" smtClean="0"/>
              <a:t>ция</a:t>
            </a:r>
            <a:r>
              <a:rPr lang="ru-RU" sz="2800" b="1" dirty="0" smtClean="0"/>
              <a:t>: лекция, секция, </a:t>
            </a:r>
            <a:r>
              <a:rPr lang="ru-RU" sz="2800" b="1" dirty="0" smtClean="0"/>
              <a:t>революция</a:t>
            </a:r>
            <a:r>
              <a:rPr lang="ru-RU" sz="2800" b="1" dirty="0" smtClean="0"/>
              <a:t>;</a:t>
            </a:r>
            <a:br>
              <a:rPr lang="ru-RU" sz="2800" b="1" dirty="0" smtClean="0"/>
            </a:br>
            <a:r>
              <a:rPr lang="ru-RU" sz="2800" b="1" dirty="0" smtClean="0"/>
              <a:t>- </a:t>
            </a:r>
            <a:r>
              <a:rPr lang="ru-RU" sz="2800" b="1" dirty="0" smtClean="0"/>
              <a:t>в корнях </a:t>
            </a:r>
            <a:r>
              <a:rPr lang="ru-RU" sz="2800" b="1" dirty="0" smtClean="0"/>
              <a:t>слов: циркуль</a:t>
            </a:r>
            <a:r>
              <a:rPr lang="ru-RU" sz="2800" b="1" dirty="0" smtClean="0"/>
              <a:t>, </a:t>
            </a:r>
            <a:r>
              <a:rPr lang="ru-RU" sz="2800" b="1" dirty="0" smtClean="0"/>
              <a:t>цирк.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1714488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1714488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785918" y="2786058"/>
            <a:ext cx="142876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1571604" y="2786058"/>
            <a:ext cx="214314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14678" y="2786058"/>
            <a:ext cx="285752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071802" y="2786058"/>
            <a:ext cx="142876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712708">
            <a:off x="2774058" y="3258518"/>
            <a:ext cx="1200152" cy="940757"/>
          </a:xfrm>
          <a:prstGeom prst="arc">
            <a:avLst>
              <a:gd name="adj1" fmla="val 12558128"/>
              <a:gd name="adj2" fmla="val 1754434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28728" y="5286388"/>
            <a:ext cx="50006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285984" y="571501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Цыган на цыпочках подошел к цыпленку и цыкнул: «Цыц, цып-цып!»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93499"/>
            <a:ext cx="2571768" cy="50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b="3985"/>
          <a:stretch>
            <a:fillRect/>
          </a:stretch>
        </p:blipFill>
        <p:spPr bwMode="auto">
          <a:xfrm>
            <a:off x="5000628" y="2714620"/>
            <a:ext cx="28575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В существительных на </a:t>
            </a:r>
            <a:r>
              <a:rPr lang="ru-RU" sz="4400" dirty="0" smtClean="0">
                <a:solidFill>
                  <a:srgbClr val="FF0000"/>
                </a:solidFill>
              </a:rPr>
              <a:t>- </a:t>
            </a:r>
            <a:r>
              <a:rPr lang="ru-RU" sz="4400" dirty="0" err="1" smtClean="0">
                <a:solidFill>
                  <a:srgbClr val="FF0000"/>
                </a:solidFill>
              </a:rPr>
              <a:t>ция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Мы всегда напишем </a:t>
            </a:r>
            <a:r>
              <a:rPr lang="ru-RU" sz="4400" dirty="0" smtClean="0">
                <a:solidFill>
                  <a:srgbClr val="FF0000"/>
                </a:solidFill>
              </a:rPr>
              <a:t>- </a:t>
            </a:r>
            <a:r>
              <a:rPr lang="ru-RU" sz="4400" dirty="0" err="1" smtClean="0">
                <a:solidFill>
                  <a:srgbClr val="FF0000"/>
                </a:solidFill>
              </a:rPr>
              <a:t>ия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И под корнем, посмотри,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Тоже пишем букву 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А в концовке </a:t>
            </a:r>
            <a:r>
              <a:rPr lang="ru-RU" sz="4400" dirty="0" smtClean="0">
                <a:solidFill>
                  <a:srgbClr val="FFFF00"/>
                </a:solidFill>
              </a:rPr>
              <a:t>- </a:t>
            </a:r>
            <a:r>
              <a:rPr lang="ru-RU" sz="4400" dirty="0" err="1" smtClean="0">
                <a:solidFill>
                  <a:srgbClr val="FFFF00"/>
                </a:solidFill>
              </a:rPr>
              <a:t>цын</a:t>
            </a:r>
            <a:r>
              <a:rPr lang="ru-RU" sz="4400" dirty="0" smtClean="0">
                <a:solidFill>
                  <a:srgbClr val="FFFF00"/>
                </a:solidFill>
              </a:rPr>
              <a:t>, -</a:t>
            </a:r>
            <a:r>
              <a:rPr lang="ru-RU" sz="4400" dirty="0" err="1" smtClean="0">
                <a:solidFill>
                  <a:srgbClr val="FFFF00"/>
                </a:solidFill>
              </a:rPr>
              <a:t>цый</a:t>
            </a:r>
            <a:r>
              <a:rPr lang="ru-RU" sz="4400" dirty="0" smtClean="0">
                <a:solidFill>
                  <a:srgbClr val="FFFF00"/>
                </a:solidFill>
              </a:rPr>
              <a:t>, -</a:t>
            </a:r>
            <a:r>
              <a:rPr lang="ru-RU" sz="4400" dirty="0" err="1" smtClean="0">
                <a:solidFill>
                  <a:srgbClr val="FFFF00"/>
                </a:solidFill>
              </a:rPr>
              <a:t>цы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Пишем только букву </a:t>
            </a:r>
            <a:r>
              <a:rPr lang="ru-RU" sz="4400" dirty="0" err="1" smtClean="0">
                <a:solidFill>
                  <a:srgbClr val="FFFF00"/>
                </a:solidFill>
              </a:rPr>
              <a:t>ы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</a:p>
          <a:p>
            <a:endParaRPr lang="ru-RU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Шаблон оформления 'Фокус'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'Фокус'</Template>
  <TotalTime>243</TotalTime>
  <Words>394</Words>
  <Application>Microsoft Office PowerPoint</Application>
  <PresentationFormat>Экран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оформления 'Фокус'</vt:lpstr>
      <vt:lpstr>«Ошибкоопасные» орфограммы</vt:lpstr>
      <vt:lpstr>Двадцать седьмое января</vt:lpstr>
      <vt:lpstr>«Ошибкоопасное» место</vt:lpstr>
      <vt:lpstr>Слайд 4</vt:lpstr>
      <vt:lpstr>Слайд 5</vt:lpstr>
      <vt:lpstr>Гласные буквы И-Ы после Ц</vt:lpstr>
      <vt:lpstr>Слайд 7</vt:lpstr>
      <vt:lpstr>Цыган на цыпочках подошел к цыпленку и цыкнул: «Цыц, цып-цып!»</vt:lpstr>
      <vt:lpstr>Слайд 9</vt:lpstr>
      <vt:lpstr>Работа с учебником. Как обозначается орфограмма? </vt:lpstr>
      <vt:lpstr>Слайд 11</vt:lpstr>
      <vt:lpstr>Графический диктант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1</dc:creator>
  <cp:keywords>Шаблон оформления</cp:keywords>
  <dc:description>Шаблон оформления</dc:description>
  <cp:lastModifiedBy>Admin</cp:lastModifiedBy>
  <cp:revision>29</cp:revision>
  <dcterms:created xsi:type="dcterms:W3CDTF">2009-11-01T17:31:35Z</dcterms:created>
  <dcterms:modified xsi:type="dcterms:W3CDTF">2011-01-25T22:56:50Z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TC300033331049</vt:lpwstr>
  </property>
</Properties>
</file>