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60" r:id="rId5"/>
    <p:sldId id="274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6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274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44408-61E3-4EB2-9DD1-34B8A4597F59}" type="datetimeFigureOut">
              <a:rPr lang="ru-RU" smtClean="0"/>
              <a:t>06.11.2012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5610-C76D-4A90-8EEC-0989CC79675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44408-61E3-4EB2-9DD1-34B8A4597F59}" type="datetimeFigureOut">
              <a:rPr lang="ru-RU" smtClean="0"/>
              <a:t>06.11.2012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5610-C76D-4A90-8EEC-0989CC7967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44408-61E3-4EB2-9DD1-34B8A4597F59}" type="datetimeFigureOut">
              <a:rPr lang="ru-RU" smtClean="0"/>
              <a:t>06.11.2012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5610-C76D-4A90-8EEC-0989CC7967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44408-61E3-4EB2-9DD1-34B8A4597F59}" type="datetimeFigureOut">
              <a:rPr lang="ru-RU" smtClean="0"/>
              <a:t>06.11.2012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5610-C76D-4A90-8EEC-0989CC7967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44408-61E3-4EB2-9DD1-34B8A4597F59}" type="datetimeFigureOut">
              <a:rPr lang="ru-RU" smtClean="0"/>
              <a:t>06.11.2012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5610-C76D-4A90-8EEC-0989CC79675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44408-61E3-4EB2-9DD1-34B8A4597F59}" type="datetimeFigureOut">
              <a:rPr lang="ru-RU" smtClean="0"/>
              <a:t>06.11.2012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5610-C76D-4A90-8EEC-0989CC7967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44408-61E3-4EB2-9DD1-34B8A4597F59}" type="datetimeFigureOut">
              <a:rPr lang="ru-RU" smtClean="0"/>
              <a:t>06.11.2012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5610-C76D-4A90-8EEC-0989CC79675D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44408-61E3-4EB2-9DD1-34B8A4597F59}" type="datetimeFigureOut">
              <a:rPr lang="ru-RU" smtClean="0"/>
              <a:t>06.11.2012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5610-C76D-4A90-8EEC-0989CC7967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44408-61E3-4EB2-9DD1-34B8A4597F59}" type="datetimeFigureOut">
              <a:rPr lang="ru-RU" smtClean="0"/>
              <a:t>06.11.2012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5610-C76D-4A90-8EEC-0989CC7967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44408-61E3-4EB2-9DD1-34B8A4597F59}" type="datetimeFigureOut">
              <a:rPr lang="ru-RU" smtClean="0"/>
              <a:t>06.11.2012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5610-C76D-4A90-8EEC-0989CC79675D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44408-61E3-4EB2-9DD1-34B8A4597F59}" type="datetimeFigureOut">
              <a:rPr lang="ru-RU" smtClean="0"/>
              <a:t>06.11.2012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5610-C76D-4A90-8EEC-0989CC7967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0444408-61E3-4EB2-9DD1-34B8A4597F59}" type="datetimeFigureOut">
              <a:rPr lang="ru-RU" smtClean="0"/>
              <a:t>06.11.2012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AB3E5610-C76D-4A90-8EEC-0989CC79675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16632"/>
            <a:ext cx="6768752" cy="1440160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17 января 1943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1700808"/>
            <a:ext cx="6408712" cy="1266527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70 лет со дня освобождения города Великие Луки от фашистских захватчиков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59832" y="4725144"/>
            <a:ext cx="5760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Подготовила: учитель математики МБОУ «Лицей №10» города Великие Луки</a:t>
            </a:r>
          </a:p>
          <a:p>
            <a:r>
              <a:rPr lang="ru-RU" dirty="0"/>
              <a:t>                                              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Никандрова Ирина Алексеевна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303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За несколько дней до начала операции в штаб 3-ей Ударной армии прибыл представитель Ставки генерал армии Г. К. Жуков. Он внес ряд предложений по усилению ударных группировок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399384"/>
          </a:xfrm>
        </p:spPr>
        <p:txBody>
          <a:bodyPr>
            <a:normAutofit/>
          </a:bodyPr>
          <a:lstStyle/>
          <a:p>
            <a:r>
              <a:rPr lang="ru-RU" dirty="0" smtClean="0"/>
              <a:t>Советское командование ставило пред армией ряд очень важных задач: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Разгромить великолукскую группировку противника, освободить город, овладеть всем Великолукским плацдармом и тем самым лишить противника благоприятных условий для маневра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Создать благоприятные возможности для освобождения республик Советской Прибалтики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Сковать резервы фашистских войск, лишить их возможности маневра и переброски на другие участки фронта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064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Операция началась 24 ноября в 11.00 утра. Уже в 12.00 27 ноября командование 83-й-пехотной дивизии сообщило в штаб корпуса, что Великие Луки окружены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4515" y="685800"/>
            <a:ext cx="5978769" cy="3886200"/>
          </a:xfrm>
        </p:spPr>
      </p:pic>
    </p:spTree>
    <p:extLst>
      <p:ext uri="{BB962C8B-B14F-4D97-AF65-F5344CB8AC3E}">
        <p14:creationId xmlns:p14="http://schemas.microsoft.com/office/powerpoint/2010/main" val="368250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Командование гарнизоном в Великих луках принял командор 277-го пехотного полка подполковник Эдуард Барон фон </a:t>
            </a:r>
            <a:r>
              <a:rPr lang="ru-RU" sz="2400" dirty="0" err="1" smtClean="0"/>
              <a:t>Засс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1575" y="1009595"/>
            <a:ext cx="4594225" cy="3010009"/>
          </a:xfrm>
          <a:ln w="76200">
            <a:solidFill>
              <a:schemeClr val="accent6">
                <a:lumMod val="75000"/>
              </a:schemeClr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5576" y="476672"/>
            <a:ext cx="2673657" cy="41148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В 1946 году фон </a:t>
            </a:r>
            <a:r>
              <a:rPr lang="ru-RU" dirty="0" err="1" smtClean="0">
                <a:solidFill>
                  <a:srgbClr val="FFFF00"/>
                </a:solidFill>
              </a:rPr>
              <a:t>Засс</a:t>
            </a:r>
            <a:r>
              <a:rPr lang="ru-RU" dirty="0" smtClean="0">
                <a:solidFill>
                  <a:srgbClr val="FFFF00"/>
                </a:solidFill>
              </a:rPr>
              <a:t> был осужден за военные преступления и публично повешен в Великих Луках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83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Итогом первого периода советского наступления (25 ноября-10 декабря) стало окружение противника в районе Великих Лук и отражение первых попыток деблокирования.</a:t>
            </a:r>
          </a:p>
          <a:p>
            <a:r>
              <a:rPr lang="ru-RU" dirty="0" smtClean="0"/>
              <a:t>В первые дни окружения гарнизон был достаточно силен и не испытывал проблем со снабжением. Общая численность немцев, оборонявшихся в « крепости Великие </a:t>
            </a:r>
            <a:r>
              <a:rPr lang="ru-RU" dirty="0" err="1" smtClean="0"/>
              <a:t>Луки»,была</a:t>
            </a:r>
            <a:r>
              <a:rPr lang="ru-RU" dirty="0" smtClean="0"/>
              <a:t> около 7500 человек. На 7 декабря продуктов у </a:t>
            </a:r>
            <a:r>
              <a:rPr lang="ru-RU" dirty="0" err="1" smtClean="0"/>
              <a:t>окруженцев</a:t>
            </a:r>
            <a:r>
              <a:rPr lang="ru-RU" dirty="0" smtClean="0"/>
              <a:t> было на 20 дней. Запас боеприпасов позволял немцам продержаться 20 дней, если боевые действия будут вестись с небольшой интенсивностью, и 10 дней в случае тяжелых боев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50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90344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 момента замыкания кольца окружения советское командование готовило наступление с целью расчленить и уничтожить по частям группировку немецких войск в районе Великих Лук.</a:t>
            </a:r>
          </a:p>
          <a:p>
            <a:r>
              <a:rPr lang="ru-RU" dirty="0" smtClean="0"/>
              <a:t>В 14.00 15 декабря к командующему гарнизоном были направлены советские парламентеры с предложением сдаться. Однако фон </a:t>
            </a:r>
            <a:r>
              <a:rPr lang="ru-RU" dirty="0" err="1" smtClean="0"/>
              <a:t>Засс</a:t>
            </a:r>
            <a:r>
              <a:rPr lang="ru-RU" dirty="0" smtClean="0"/>
              <a:t> отказался принимался пакет с ультиматумом, сославшись на приказ фюрера</a:t>
            </a:r>
          </a:p>
          <a:p>
            <a:r>
              <a:rPr lang="ru-RU" dirty="0" smtClean="0"/>
              <a:t>К 1 января большая часть города была в руках советских войск. Соединившиеся 257-ая ( полковник </a:t>
            </a:r>
            <a:r>
              <a:rPr lang="ru-RU" dirty="0" err="1" smtClean="0"/>
              <a:t>А.А.Дьяконов</a:t>
            </a:r>
            <a:r>
              <a:rPr lang="ru-RU" dirty="0" smtClean="0"/>
              <a:t>) стрелковая дивизия и 47-ая механизированная бригада захватили всю центральную часть города, разъединив гарнизон на две части-одна в районе железнодорожного вокзала, а вторая-в районе старой крепости.</a:t>
            </a:r>
          </a:p>
          <a:p>
            <a:r>
              <a:rPr lang="ru-RU" dirty="0" smtClean="0"/>
              <a:t>Первый штурм крепости был назначен на 3 января 1943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882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Кровопролитные бои происходили и в самом городе…..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1298734"/>
            <a:ext cx="3657600" cy="2388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1152049"/>
            <a:ext cx="3657600" cy="2682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416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301208"/>
            <a:ext cx="6781800" cy="87099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 smtClean="0"/>
              <a:t>Воины Красной Армии ведут бой на улице Пушкинской</a:t>
            </a:r>
            <a:endParaRPr lang="ru-RU" sz="14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25" y="1541145"/>
            <a:ext cx="3657600" cy="2623185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z="1200" dirty="0" smtClean="0"/>
              <a:t>Воины Красной Армии  ведут уличный бой</a:t>
            </a:r>
            <a:endParaRPr lang="ru-RU" sz="120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025" y="1503998"/>
            <a:ext cx="3657600" cy="2697480"/>
          </a:xfrm>
        </p:spPr>
      </p:pic>
    </p:spTree>
    <p:extLst>
      <p:ext uri="{BB962C8B-B14F-4D97-AF65-F5344CB8AC3E}">
        <p14:creationId xmlns:p14="http://schemas.microsoft.com/office/powerpoint/2010/main" val="220213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На первом отвоеванном доме на Коломенской улице сержант Г. А. </a:t>
            </a:r>
            <a:r>
              <a:rPr lang="ru-RU" sz="2400" dirty="0" err="1" smtClean="0"/>
              <a:t>Винатовский</a:t>
            </a:r>
            <a:r>
              <a:rPr lang="ru-RU" sz="2400" dirty="0" smtClean="0"/>
              <a:t> укрепил красный флаг.(Теперь эта улица носит его имя)</a:t>
            </a:r>
            <a:endParaRPr lang="ru-RU" sz="2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3628" y="609600"/>
            <a:ext cx="2554344" cy="37671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602800"/>
            <a:ext cx="2664296" cy="37716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406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Писатель А. Фадеев записал в своем дневнике: « Старший сержант </a:t>
            </a:r>
            <a:r>
              <a:rPr lang="ru-RU" dirty="0" err="1" smtClean="0"/>
              <a:t>Винатовский</a:t>
            </a:r>
            <a:r>
              <a:rPr lang="ru-RU" dirty="0" smtClean="0"/>
              <a:t> Генрих Александрович. Первый ворвался в оборону 13</a:t>
            </a:r>
            <a:r>
              <a:rPr lang="en-US" dirty="0" smtClean="0"/>
              <a:t>/XII</a:t>
            </a:r>
            <a:r>
              <a:rPr lang="ru-RU" dirty="0" smtClean="0"/>
              <a:t>. На дзоте водрузил знамя-разорванный кисет. Улица навечно останется советской».</a:t>
            </a:r>
          </a:p>
          <a:p>
            <a:r>
              <a:rPr lang="ru-RU" dirty="0" smtClean="0"/>
              <a:t>Г . А. </a:t>
            </a:r>
            <a:r>
              <a:rPr lang="ru-RU" dirty="0" err="1" smtClean="0"/>
              <a:t>Винатовский</a:t>
            </a:r>
            <a:r>
              <a:rPr lang="ru-RU" dirty="0" smtClean="0"/>
              <a:t> вместе с товарищами участвовал в штурме здания Пятницкой церкви и здания школы №1, уничтожив при этом 4 дзота,43 гитлеровца и взяв трофеи-10 автомашин с боеприпасами ,продовольствием и штабными документами. 17 декабря он был ранен , умер 26 декабря 1942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45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869160"/>
            <a:ext cx="6781800" cy="1368152"/>
          </a:xfrm>
        </p:spPr>
        <p:txBody>
          <a:bodyPr>
            <a:normAutofit/>
          </a:bodyPr>
          <a:lstStyle/>
          <a:p>
            <a:r>
              <a:rPr lang="ru-RU" sz="1400" dirty="0"/>
              <a:t>Параллельно разгрому основных сил гарнизона в районе железнодорожного вокзала и депо проводился штурм цитадели. Старую крепость обороняли на 31 декабря около 400 человек. К 7.00 16 января крепость пала. В цитадели было захвачено 235 пленных, 9 танков и большое количество разнообразного оружия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453275"/>
            <a:ext cx="4752527" cy="4862698"/>
          </a:xfrm>
        </p:spPr>
      </p:pic>
    </p:spTree>
    <p:extLst>
      <p:ext uri="{BB962C8B-B14F-4D97-AF65-F5344CB8AC3E}">
        <p14:creationId xmlns:p14="http://schemas.microsoft.com/office/powerpoint/2010/main" val="86948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Немецко-фашистские захватчики вступили в Великие Луки 25 августа 1941 года</a:t>
            </a:r>
          </a:p>
          <a:p>
            <a:r>
              <a:rPr lang="ru-RU" dirty="0" smtClean="0"/>
              <a:t>С целью устрашения </a:t>
            </a:r>
            <a:r>
              <a:rPr lang="ru-RU" dirty="0" err="1" smtClean="0"/>
              <a:t>великолучан</a:t>
            </a:r>
            <a:r>
              <a:rPr lang="ru-RU" dirty="0" smtClean="0"/>
              <a:t> на площади Ленина были установлены две виселицы, а между ними-доска с надписью: «За неподчинение германской власти»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586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Погибших в бою за освобождение Великих Лук советских воинов захоронили в центральной братской могиле на площади Ленина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1575" y="476672"/>
            <a:ext cx="4594225" cy="3685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Для </a:t>
            </a:r>
            <a:r>
              <a:rPr lang="ru-RU" sz="1200" dirty="0" err="1" smtClean="0"/>
              <a:t>великолучан</a:t>
            </a:r>
            <a:r>
              <a:rPr lang="ru-RU" sz="1200" dirty="0" smtClean="0"/>
              <a:t> наступил конец 16-месячной фашистской неволи, сопровождающейся зверствами, расстрелами. Пытками и унижениями. За время своего </a:t>
            </a:r>
            <a:r>
              <a:rPr lang="ru-RU" sz="1200" dirty="0" err="1" smtClean="0"/>
              <a:t>хозяйничья</a:t>
            </a:r>
            <a:r>
              <a:rPr lang="ru-RU" sz="1200" dirty="0" smtClean="0"/>
              <a:t> в городе гитлеровцы уничтожили около 7 тысяч мирных  граждан и военнопленных. Только на территории крепости они расстреляли 500 человек. Свыше 8 тысяч </a:t>
            </a:r>
            <a:r>
              <a:rPr lang="ru-RU" sz="1200" dirty="0" err="1" smtClean="0"/>
              <a:t>великолучан</a:t>
            </a:r>
            <a:r>
              <a:rPr lang="ru-RU" sz="1200" dirty="0" smtClean="0"/>
              <a:t> было угнано в фашистское рабство.</a:t>
            </a:r>
          </a:p>
          <a:p>
            <a:r>
              <a:rPr lang="ru-RU" sz="1200" dirty="0" smtClean="0"/>
              <a:t>Из строя выведено почти все городское хозяйство-жилой фонд, электростанция, бани, водоснабжение, больницы, школы.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15653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В подавляющем большинстве люди ютились в землянках и подвалах разрушенных домов, на скорую руку приспособив их для жилья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1575" y="859961"/>
            <a:ext cx="4594225" cy="330927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873895" cy="41148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Великолукский поэт </a:t>
            </a:r>
          </a:p>
          <a:p>
            <a:r>
              <a:rPr lang="ru-RU" dirty="0" smtClean="0"/>
              <a:t>В . Бондарь так написал о своем городе:</a:t>
            </a:r>
          </a:p>
          <a:p>
            <a:r>
              <a:rPr lang="ru-RU" i="1" dirty="0" smtClean="0"/>
              <a:t>Груды щебня,</a:t>
            </a:r>
          </a:p>
          <a:p>
            <a:r>
              <a:rPr lang="ru-RU" i="1" dirty="0" smtClean="0"/>
              <a:t>             язвы рытвин.</a:t>
            </a:r>
          </a:p>
          <a:p>
            <a:r>
              <a:rPr lang="ru-RU" i="1" dirty="0" smtClean="0"/>
              <a:t>Хмурый взор</a:t>
            </a:r>
          </a:p>
          <a:p>
            <a:r>
              <a:rPr lang="ru-RU" i="1" dirty="0" smtClean="0"/>
              <a:t>           пробитых окон.</a:t>
            </a:r>
          </a:p>
          <a:p>
            <a:r>
              <a:rPr lang="ru-RU" i="1" dirty="0" smtClean="0"/>
              <a:t>Это поле-</a:t>
            </a:r>
          </a:p>
          <a:p>
            <a:r>
              <a:rPr lang="ru-RU" i="1" dirty="0" smtClean="0"/>
              <a:t>          поле битвы,</a:t>
            </a:r>
          </a:p>
          <a:p>
            <a:r>
              <a:rPr lang="ru-RU" i="1" dirty="0" smtClean="0"/>
              <a:t>Небывалой и жестокой.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78459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В сквере перед нынешней детской музыкальной школой был погребен прах писателя В. </a:t>
            </a:r>
            <a:r>
              <a:rPr lang="ru-RU" sz="2000" dirty="0" err="1" smtClean="0"/>
              <a:t>Ставского</a:t>
            </a:r>
            <a:r>
              <a:rPr lang="ru-RU" sz="2000" dirty="0" smtClean="0"/>
              <a:t> и военных командиров, павших в сражении за город. В 1948 году останки воинов-освободителей были торжественно перезахоронены на Братском воинском кладбище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dirty="0" smtClean="0"/>
              <a:t>Могила писателя В.П. </a:t>
            </a:r>
            <a:r>
              <a:rPr lang="ru-RU" sz="1600" dirty="0" err="1" smtClean="0"/>
              <a:t>Ставского</a:t>
            </a:r>
            <a:endParaRPr lang="ru-RU" sz="16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25" y="1503998"/>
            <a:ext cx="3657600" cy="269748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z="1600" dirty="0" smtClean="0"/>
              <a:t>Александр Фадеев выступает на похоронах В.П. </a:t>
            </a:r>
            <a:r>
              <a:rPr lang="ru-RU" sz="1600" dirty="0" err="1" smtClean="0"/>
              <a:t>Ставского</a:t>
            </a:r>
            <a:endParaRPr lang="ru-RU" sz="16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025" y="1652588"/>
            <a:ext cx="3657600" cy="2400300"/>
          </a:xfrm>
        </p:spPr>
      </p:pic>
    </p:spTree>
    <p:extLst>
      <p:ext uri="{BB962C8B-B14F-4D97-AF65-F5344CB8AC3E}">
        <p14:creationId xmlns:p14="http://schemas.microsoft.com/office/powerpoint/2010/main" val="165412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 </a:t>
            </a:r>
            <a:r>
              <a:rPr lang="ru-RU" sz="2000" dirty="0"/>
              <a:t>Погиб во время вылазки за нейтральную полосу вместе со снайпером Клавдией Ивановой недалеко от Невеля.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6112" y="554701"/>
            <a:ext cx="3496208" cy="474650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Владимир Петрович </a:t>
            </a:r>
            <a:r>
              <a:rPr lang="ru-RU" dirty="0" err="1">
                <a:solidFill>
                  <a:srgbClr val="FFFF00"/>
                </a:solidFill>
              </a:rPr>
              <a:t>Ставский</a:t>
            </a:r>
            <a:r>
              <a:rPr lang="ru-RU" dirty="0">
                <a:solidFill>
                  <a:srgbClr val="FFFF00"/>
                </a:solidFill>
              </a:rPr>
              <a:t> — советский писатель, литературный функционер, генеральный секретарь Союза писателей СССР в 1936—1941.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35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/>
              <a:t>Основной ударной силой, освобождавшей Великие Луки, стала 257-я стрелковая дивизия под командованием Героя Советского Союза </a:t>
            </a:r>
            <a:r>
              <a:rPr lang="ru-RU" sz="2000" b="1" dirty="0" smtClean="0"/>
              <a:t> полковника </a:t>
            </a:r>
            <a:r>
              <a:rPr lang="ru-RU" sz="2000" b="1" dirty="0"/>
              <a:t>Дьяконова Анатолия </a:t>
            </a:r>
            <a:r>
              <a:rPr lang="ru-RU" sz="2000" b="1" dirty="0" smtClean="0"/>
              <a:t>Александровича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9116" y="457200"/>
            <a:ext cx="2939142" cy="4114800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Дьяконов</a:t>
            </a:r>
          </a:p>
          <a:p>
            <a:r>
              <a:rPr lang="ru-RU" sz="2800" dirty="0">
                <a:solidFill>
                  <a:srgbClr val="FFFF00"/>
                </a:solidFill>
              </a:rPr>
              <a:t> Анатолий Александрович </a:t>
            </a:r>
            <a:r>
              <a:rPr lang="ru-RU" dirty="0">
                <a:solidFill>
                  <a:srgbClr val="FFFF00"/>
                </a:solidFill>
              </a:rPr>
              <a:t/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sz="2000" b="1" dirty="0">
                <a:solidFill>
                  <a:srgbClr val="FFFF00"/>
                </a:solidFill>
              </a:rPr>
              <a:t>11.06.1907 - 08.08.1972 </a:t>
            </a:r>
            <a:br>
              <a:rPr lang="ru-RU" sz="2000" b="1" dirty="0">
                <a:solidFill>
                  <a:srgbClr val="FFFF00"/>
                </a:solidFill>
              </a:rPr>
            </a:br>
            <a:r>
              <a:rPr lang="ru-RU" sz="2000" b="1" dirty="0">
                <a:solidFill>
                  <a:srgbClr val="FFFF00"/>
                </a:solidFill>
              </a:rPr>
              <a:t>Герой Советского Союза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320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Общие потери немецких войск убитыми в ходе сражения вокруг Великих Лук составили около 17000 человек. Из этого числа примерно 5000 убиты в самом «котле», а 12000 убитых составили потери частей и соединений, пытавшихся пробиться к окруженным.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1281589"/>
            <a:ext cx="3657600" cy="242316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1307602"/>
            <a:ext cx="3657600" cy="2371133"/>
          </a:xfrm>
        </p:spPr>
      </p:pic>
    </p:spTree>
    <p:extLst>
      <p:ext uri="{BB962C8B-B14F-4D97-AF65-F5344CB8AC3E}">
        <p14:creationId xmlns:p14="http://schemas.microsoft.com/office/powerpoint/2010/main" val="115633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По советским данным, в Великих Луках было взято 3944 пленных, включая 54 офицеров. 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1202007"/>
            <a:ext cx="3657600" cy="2582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1194237"/>
            <a:ext cx="3657600" cy="2597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605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626424" cy="5479504"/>
          </a:xfrm>
        </p:spPr>
        <p:txBody>
          <a:bodyPr>
            <a:normAutofit fontScale="92500" lnSpcReduction="10000"/>
          </a:bodyPr>
          <a:lstStyle/>
          <a:p>
            <a:r>
              <a:rPr lang="ru-RU" sz="2200" b="1" dirty="0"/>
              <a:t>Итак, 17 января 1943 года город был освобожден. Впервые гитлеровские войска попали, практически одновременно, в два «котла» окружения - под Сталинградом и под Великими Луками. Окружённые соединения и части были уничтожены или сдались в плен, и под Сталинградом и в Великих Луках. Уличные бои за освобождение Великих Лук были настолько ожесточёнными, что город прозвали «Малым Сталинградом».</a:t>
            </a:r>
          </a:p>
          <a:p>
            <a:r>
              <a:rPr lang="ru-RU" sz="2200" b="1" dirty="0"/>
              <a:t>Г. К. Жуков о Великолукской операции сказал так: «Сражение в районе Великих Лук, которое иногда не без основания называют Сталинградской битвой в миниатюре, вошло в летопись Великой Отечественной войны как одна из успешных операций. Своими действиями части и соединения 3-ей Ударной армии притянули на себя и сковали на довольно узком 50-километровом фронте в общей сложности до 10 дивизий противника, не позволив использовать их на других направлениях</a:t>
            </a:r>
            <a:r>
              <a:rPr lang="ru-RU" sz="2200" b="1" dirty="0" smtClean="0"/>
              <a:t>».</a:t>
            </a:r>
          </a:p>
          <a:p>
            <a:r>
              <a:rPr lang="ru-RU" sz="3500" b="1" dirty="0" smtClean="0"/>
              <a:t>Спасибо за внимание!</a:t>
            </a:r>
            <a:endParaRPr lang="ru-RU" sz="35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668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На втором и третьем этажах четырехэтажного дома на площади Ленина разместилась </a:t>
            </a:r>
            <a:r>
              <a:rPr lang="ru-RU" sz="2400" dirty="0" err="1" smtClean="0"/>
              <a:t>фельджандармерия</a:t>
            </a:r>
            <a:r>
              <a:rPr lang="ru-RU" sz="2400" dirty="0" smtClean="0"/>
              <a:t>, имевшая штат до 30 человек.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5103" y="685800"/>
            <a:ext cx="5797594" cy="3886200"/>
          </a:xfrm>
        </p:spPr>
      </p:pic>
    </p:spTree>
    <p:extLst>
      <p:ext uri="{BB962C8B-B14F-4D97-AF65-F5344CB8AC3E}">
        <p14:creationId xmlns:p14="http://schemas.microsoft.com/office/powerpoint/2010/main" val="32955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 здании гостиницы Москва разместилось гестапо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7573" y="685800"/>
            <a:ext cx="5652654" cy="3886200"/>
          </a:xfrm>
        </p:spPr>
      </p:pic>
    </p:spTree>
    <p:extLst>
      <p:ext uri="{BB962C8B-B14F-4D97-AF65-F5344CB8AC3E}">
        <p14:creationId xmlns:p14="http://schemas.microsoft.com/office/powerpoint/2010/main" val="63483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1187291"/>
            <a:ext cx="3657600" cy="2611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1235869"/>
            <a:ext cx="3657600" cy="2514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718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Помимо перечисленных в городе были созданы еще два лагеря военнопленных-в казармах военного городка и в здании городского отдела НКВД. В каждом из них содержалось до 200 человек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В конце августа 1941 года возле поселка Кунья гитлеровцами был организован лагерь, в котором содержалось до 4000 советских бойцов и командиров.</a:t>
            </a:r>
          </a:p>
          <a:p>
            <a:r>
              <a:rPr lang="ru-RU" dirty="0" smtClean="0"/>
              <a:t>18 дней просуществовал лагерь , его прозвали «долиной смерти». Ликвидировав этот лагерь, фашисты перегнали военнопленных в Великие Луки.</a:t>
            </a:r>
          </a:p>
          <a:p>
            <a:r>
              <a:rPr lang="ru-RU" dirty="0" smtClean="0"/>
              <a:t>В Великих Луках лагерь был расположен под открытым небом. За 10-12 дней в нем погибло свыше 500 человек</a:t>
            </a:r>
          </a:p>
          <a:p>
            <a:r>
              <a:rPr lang="ru-RU" dirty="0" smtClean="0"/>
              <a:t>Лагерь в </a:t>
            </a:r>
            <a:r>
              <a:rPr lang="ru-RU" dirty="0" err="1" smtClean="0"/>
              <a:t>Рябиках</a:t>
            </a:r>
            <a:r>
              <a:rPr lang="ru-RU" dirty="0" smtClean="0"/>
              <a:t> просуществовал до 1 ноября 1941 года, за месяц в нем погибло свыше 1000 человек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071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68572"/>
            <a:ext cx="7056784" cy="67894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825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759424"/>
          </a:xfrm>
        </p:spPr>
        <p:txBody>
          <a:bodyPr>
            <a:normAutofit/>
          </a:bodyPr>
          <a:lstStyle/>
          <a:p>
            <a:r>
              <a:rPr lang="ru-RU" dirty="0" smtClean="0"/>
              <a:t>Подготовка к Великолукской операции началась задолго до ее проведения. По направлению к городу происходило сосредоточение войск. Развернулась подготовка к наступательным боям. Штаб армии переехал ближе к городу и расположился в 15-18 км от Великих Лук, в </a:t>
            </a:r>
            <a:r>
              <a:rPr lang="ru-RU" dirty="0" err="1" smtClean="0"/>
              <a:t>Сенчитском</a:t>
            </a:r>
            <a:r>
              <a:rPr lang="ru-RU" dirty="0" smtClean="0"/>
              <a:t> бору.</a:t>
            </a:r>
          </a:p>
          <a:p>
            <a:r>
              <a:rPr lang="ru-RU" dirty="0" smtClean="0"/>
              <a:t>В середине ноября командующий 3-ей Ударной армией генерал-лейтенант К.Н. Галицкий выехал в штаб фронта с докладом о предварительном плане Великолукской операции.</a:t>
            </a:r>
          </a:p>
          <a:p>
            <a:r>
              <a:rPr lang="ru-RU" dirty="0" smtClean="0"/>
              <a:t>План был принят за основу.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546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Галицкий Кузьма Никитович </a:t>
            </a:r>
            <a:br>
              <a:rPr lang="ru-RU" sz="2800" dirty="0" smtClean="0"/>
            </a:br>
            <a:r>
              <a:rPr lang="ru-RU" sz="2000" dirty="0" smtClean="0"/>
              <a:t>24.10.1897-14.03.1973</a:t>
            </a:r>
            <a:br>
              <a:rPr lang="ru-RU" sz="2000" dirty="0" smtClean="0"/>
            </a:br>
            <a:r>
              <a:rPr lang="ru-RU" sz="2000" dirty="0" smtClean="0"/>
              <a:t>Герой Советского Союза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4925" y="457200"/>
            <a:ext cx="2667525" cy="41148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rgbClr val="FFFF00"/>
                </a:solidFill>
              </a:rPr>
              <a:t>Во время Великой Отечественной войны – командир стрелковой дивизии, корпуса, заместитель командующего армией на Западном и Северо-Западном фронтах (июнь 1941– март 1942 годов). В сентябре 1942 года назначен командующим 3-й ударной армией, с ноября 1943 года и до конца войны – командующий 11-й гвардейской армией, входившими в состав войск Калининского, Прибалтийского, 2-го и 1-го Прибалтийского, 3-го Белорусского, фронтов.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596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369</TotalTime>
  <Words>1304</Words>
  <Application>Microsoft Office PowerPoint</Application>
  <PresentationFormat>Экран (4:3)</PresentationFormat>
  <Paragraphs>66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NewsPrint</vt:lpstr>
      <vt:lpstr>17 января 1943</vt:lpstr>
      <vt:lpstr>Презентация PowerPoint</vt:lpstr>
      <vt:lpstr>На втором и третьем этажах четырехэтажного дома на площади Ленина разместилась фельджандармерия, имевшая штат до 30 человек.</vt:lpstr>
      <vt:lpstr>В здании гостиницы Москва разместилось гестапо</vt:lpstr>
      <vt:lpstr>Презентация PowerPoint</vt:lpstr>
      <vt:lpstr>Помимо перечисленных в городе были созданы еще два лагеря военнопленных-в казармах военного городка и в здании городского отдела НКВД. В каждом из них содержалось до 200 человек</vt:lpstr>
      <vt:lpstr>Презентация PowerPoint</vt:lpstr>
      <vt:lpstr>Презентация PowerPoint</vt:lpstr>
      <vt:lpstr>Галицкий Кузьма Никитович  24.10.1897-14.03.1973 Герой Советского Союза</vt:lpstr>
      <vt:lpstr>За несколько дней до начала операции в штаб 3-ей Ударной армии прибыл представитель Ставки генерал армии Г. К. Жуков. Он внес ряд предложений по усилению ударных группировок</vt:lpstr>
      <vt:lpstr>Операция началась 24 ноября в 11.00 утра. Уже в 12.00 27 ноября командование 83-й-пехотной дивизии сообщило в штаб корпуса, что Великие Луки окружены</vt:lpstr>
      <vt:lpstr>Командование гарнизоном в Великих луках принял командор 277-го пехотного полка подполковник Эдуард Барон фон Засс</vt:lpstr>
      <vt:lpstr>Презентация PowerPoint</vt:lpstr>
      <vt:lpstr>Презентация PowerPoint</vt:lpstr>
      <vt:lpstr>Кровопролитные бои происходили и в самом городе…..</vt:lpstr>
      <vt:lpstr>Презентация PowerPoint</vt:lpstr>
      <vt:lpstr>На первом отвоеванном доме на Коломенской улице сержант Г. А. Винатовский укрепил красный флаг.(Теперь эта улица носит его имя)</vt:lpstr>
      <vt:lpstr>Презентация PowerPoint</vt:lpstr>
      <vt:lpstr>Параллельно разгрому основных сил гарнизона в районе железнодорожного вокзала и депо проводился штурм цитадели. Старую крепость обороняли на 31 декабря около 400 человек. К 7.00 16 января крепость пала. В цитадели было захвачено 235 пленных, 9 танков и большое количество разнообразного оружия</vt:lpstr>
      <vt:lpstr>Погибших в бою за освобождение Великих Лук советских воинов захоронили в центральной братской могиле на площади Ленина</vt:lpstr>
      <vt:lpstr>В подавляющем большинстве люди ютились в землянках и подвалах разрушенных домов, на скорую руку приспособив их для жилья</vt:lpstr>
      <vt:lpstr>В сквере перед нынешней детской музыкальной школой был погребен прах писателя В. Ставского и военных командиров, павших в сражении за город. В 1948 году останки воинов-освободителей были торжественно перезахоронены на Братском воинском кладбище</vt:lpstr>
      <vt:lpstr> Погиб во время вылазки за нейтральную полосу вместе со снайпером Клавдией Ивановой недалеко от Невеля.</vt:lpstr>
      <vt:lpstr>Основной ударной силой, освобождавшей Великие Луки, стала 257-я стрелковая дивизия под командованием Героя Советского Союза  полковника Дьяконова Анатолия Александровича</vt:lpstr>
      <vt:lpstr>Общие потери немецких войск убитыми в ходе сражения вокруг Великих Лук составили около 17000 человек. Из этого числа примерно 5000 убиты в самом «котле», а 12000 убитых составили потери частей и соединений, пытавшихся пробиться к окруженным.</vt:lpstr>
      <vt:lpstr>По советским данным, в Великих Луках было взято 3944 пленных, включая 54 офицеров.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17 января 1943</dc:title>
  <dc:creator>Ирина Никандрова</dc:creator>
  <cp:lastModifiedBy>Ирина Никандрова</cp:lastModifiedBy>
  <cp:revision>36</cp:revision>
  <dcterms:created xsi:type="dcterms:W3CDTF">2012-10-30T11:04:17Z</dcterms:created>
  <dcterms:modified xsi:type="dcterms:W3CDTF">2012-11-06T08:02:27Z</dcterms:modified>
</cp:coreProperties>
</file>