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FC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6CA2-7411-4FBE-A4A3-890AC67CA1E6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B869-9662-4178-BD1E-AEB0A6AF3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26.gi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image" Target="../media/image39.gif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gif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C:\Documents and Settings\ADMIN\Рабочий стол\Анимации 1\1.gif"/>
          <p:cNvPicPr>
            <a:picLocks noChangeAspect="1" noChangeArrowheads="1"/>
          </p:cNvPicPr>
          <p:nvPr/>
        </p:nvPicPr>
        <p:blipFill>
          <a:blip r:embed="rId3"/>
          <a:srcRect t="53192" r="34000"/>
          <a:stretch>
            <a:fillRect/>
          </a:stretch>
        </p:blipFill>
        <p:spPr bwMode="auto">
          <a:xfrm>
            <a:off x="6858016" y="4429132"/>
            <a:ext cx="1928826" cy="12858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0"/>
            <a:ext cx="72080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Глава 9.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Действия с дробями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71612"/>
            <a:ext cx="5334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П.1. Сложение дробей.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Documents and Settings\ADMIN\Рабочий стол\Анимации 1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643182"/>
            <a:ext cx="3299542" cy="2815610"/>
          </a:xfrm>
          <a:prstGeom prst="rect">
            <a:avLst/>
          </a:prstGeom>
          <a:noFill/>
        </p:spPr>
      </p:pic>
      <p:sp>
        <p:nvSpPr>
          <p:cNvPr id="9" name="Полилиния 8"/>
          <p:cNvSpPr/>
          <p:nvPr/>
        </p:nvSpPr>
        <p:spPr>
          <a:xfrm>
            <a:off x="1285852" y="3143248"/>
            <a:ext cx="2587752" cy="1211580"/>
          </a:xfrm>
          <a:custGeom>
            <a:avLst/>
            <a:gdLst>
              <a:gd name="connsiteX0" fmla="*/ 0 w 2587752"/>
              <a:gd name="connsiteY0" fmla="*/ 1211580 h 1211580"/>
              <a:gd name="connsiteX1" fmla="*/ 402336 w 2587752"/>
              <a:gd name="connsiteY1" fmla="*/ 928116 h 1211580"/>
              <a:gd name="connsiteX2" fmla="*/ 896112 w 2587752"/>
              <a:gd name="connsiteY2" fmla="*/ 626364 h 1211580"/>
              <a:gd name="connsiteX3" fmla="*/ 1499616 w 2587752"/>
              <a:gd name="connsiteY3" fmla="*/ 342900 h 1211580"/>
              <a:gd name="connsiteX4" fmla="*/ 2350008 w 2587752"/>
              <a:gd name="connsiteY4" fmla="*/ 50292 h 1211580"/>
              <a:gd name="connsiteX5" fmla="*/ 2587752 w 2587752"/>
              <a:gd name="connsiteY5" fmla="*/ 41148 h 1211580"/>
              <a:gd name="connsiteX6" fmla="*/ 2587752 w 2587752"/>
              <a:gd name="connsiteY6" fmla="*/ 41148 h 121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752" h="1211580">
                <a:moveTo>
                  <a:pt x="0" y="1211580"/>
                </a:moveTo>
                <a:cubicBezTo>
                  <a:pt x="126492" y="1118616"/>
                  <a:pt x="252984" y="1025652"/>
                  <a:pt x="402336" y="928116"/>
                </a:cubicBezTo>
                <a:cubicBezTo>
                  <a:pt x="551688" y="830580"/>
                  <a:pt x="713232" y="723900"/>
                  <a:pt x="896112" y="626364"/>
                </a:cubicBezTo>
                <a:cubicBezTo>
                  <a:pt x="1078992" y="528828"/>
                  <a:pt x="1257300" y="438912"/>
                  <a:pt x="1499616" y="342900"/>
                </a:cubicBezTo>
                <a:cubicBezTo>
                  <a:pt x="1741932" y="246888"/>
                  <a:pt x="2168652" y="100584"/>
                  <a:pt x="2350008" y="50292"/>
                </a:cubicBezTo>
                <a:cubicBezTo>
                  <a:pt x="2531364" y="0"/>
                  <a:pt x="2587752" y="41148"/>
                  <a:pt x="2587752" y="41148"/>
                </a:cubicBezTo>
                <a:lnTo>
                  <a:pt x="2587752" y="41148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307592" y="2644140"/>
            <a:ext cx="1972056" cy="1635252"/>
          </a:xfrm>
          <a:custGeom>
            <a:avLst/>
            <a:gdLst>
              <a:gd name="connsiteX0" fmla="*/ 0 w 1972056"/>
              <a:gd name="connsiteY0" fmla="*/ 1635252 h 1635252"/>
              <a:gd name="connsiteX1" fmla="*/ 128016 w 1972056"/>
              <a:gd name="connsiteY1" fmla="*/ 1196340 h 1635252"/>
              <a:gd name="connsiteX2" fmla="*/ 484632 w 1972056"/>
              <a:gd name="connsiteY2" fmla="*/ 693420 h 1635252"/>
              <a:gd name="connsiteX3" fmla="*/ 859536 w 1972056"/>
              <a:gd name="connsiteY3" fmla="*/ 345948 h 1635252"/>
              <a:gd name="connsiteX4" fmla="*/ 1792224 w 1972056"/>
              <a:gd name="connsiteY4" fmla="*/ 53340 h 1635252"/>
              <a:gd name="connsiteX5" fmla="*/ 1938528 w 1972056"/>
              <a:gd name="connsiteY5" fmla="*/ 25908 h 163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056" h="1635252">
                <a:moveTo>
                  <a:pt x="0" y="1635252"/>
                </a:moveTo>
                <a:cubicBezTo>
                  <a:pt x="23622" y="1494282"/>
                  <a:pt x="47244" y="1353312"/>
                  <a:pt x="128016" y="1196340"/>
                </a:cubicBezTo>
                <a:cubicBezTo>
                  <a:pt x="208788" y="1039368"/>
                  <a:pt x="362712" y="835152"/>
                  <a:pt x="484632" y="693420"/>
                </a:cubicBezTo>
                <a:cubicBezTo>
                  <a:pt x="606552" y="551688"/>
                  <a:pt x="641604" y="452628"/>
                  <a:pt x="859536" y="345948"/>
                </a:cubicBezTo>
                <a:cubicBezTo>
                  <a:pt x="1077468" y="239268"/>
                  <a:pt x="1612392" y="106680"/>
                  <a:pt x="1792224" y="53340"/>
                </a:cubicBezTo>
                <a:cubicBezTo>
                  <a:pt x="1972056" y="0"/>
                  <a:pt x="1955292" y="12954"/>
                  <a:pt x="1938528" y="25908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463040" y="3694176"/>
            <a:ext cx="2715768" cy="851916"/>
          </a:xfrm>
          <a:custGeom>
            <a:avLst/>
            <a:gdLst>
              <a:gd name="connsiteX0" fmla="*/ 0 w 2715768"/>
              <a:gd name="connsiteY0" fmla="*/ 786384 h 851916"/>
              <a:gd name="connsiteX1" fmla="*/ 640080 w 2715768"/>
              <a:gd name="connsiteY1" fmla="*/ 841248 h 851916"/>
              <a:gd name="connsiteX2" fmla="*/ 1380744 w 2715768"/>
              <a:gd name="connsiteY2" fmla="*/ 722376 h 851916"/>
              <a:gd name="connsiteX3" fmla="*/ 1837944 w 2715768"/>
              <a:gd name="connsiteY3" fmla="*/ 566928 h 851916"/>
              <a:gd name="connsiteX4" fmla="*/ 2331720 w 2715768"/>
              <a:gd name="connsiteY4" fmla="*/ 356616 h 851916"/>
              <a:gd name="connsiteX5" fmla="*/ 2715768 w 2715768"/>
              <a:gd name="connsiteY5" fmla="*/ 0 h 851916"/>
              <a:gd name="connsiteX6" fmla="*/ 2715768 w 2715768"/>
              <a:gd name="connsiteY6" fmla="*/ 0 h 85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5768" h="851916">
                <a:moveTo>
                  <a:pt x="0" y="786384"/>
                </a:moveTo>
                <a:cubicBezTo>
                  <a:pt x="204978" y="819150"/>
                  <a:pt x="409956" y="851916"/>
                  <a:pt x="640080" y="841248"/>
                </a:cubicBezTo>
                <a:cubicBezTo>
                  <a:pt x="870204" y="830580"/>
                  <a:pt x="1181100" y="768096"/>
                  <a:pt x="1380744" y="722376"/>
                </a:cubicBezTo>
                <a:cubicBezTo>
                  <a:pt x="1580388" y="676656"/>
                  <a:pt x="1679448" y="627888"/>
                  <a:pt x="1837944" y="566928"/>
                </a:cubicBezTo>
                <a:cubicBezTo>
                  <a:pt x="1996440" y="505968"/>
                  <a:pt x="2185416" y="451104"/>
                  <a:pt x="2331720" y="356616"/>
                </a:cubicBezTo>
                <a:cubicBezTo>
                  <a:pt x="2478024" y="262128"/>
                  <a:pt x="2715768" y="0"/>
                  <a:pt x="2715768" y="0"/>
                </a:cubicBezTo>
                <a:lnTo>
                  <a:pt x="2715768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435608" y="4626864"/>
            <a:ext cx="2267712" cy="598932"/>
          </a:xfrm>
          <a:custGeom>
            <a:avLst/>
            <a:gdLst>
              <a:gd name="connsiteX0" fmla="*/ 0 w 2267712"/>
              <a:gd name="connsiteY0" fmla="*/ 0 h 598932"/>
              <a:gd name="connsiteX1" fmla="*/ 347472 w 2267712"/>
              <a:gd name="connsiteY1" fmla="*/ 338328 h 598932"/>
              <a:gd name="connsiteX2" fmla="*/ 813816 w 2267712"/>
              <a:gd name="connsiteY2" fmla="*/ 539496 h 598932"/>
              <a:gd name="connsiteX3" fmla="*/ 1664208 w 2267712"/>
              <a:gd name="connsiteY3" fmla="*/ 566928 h 598932"/>
              <a:gd name="connsiteX4" fmla="*/ 2267712 w 2267712"/>
              <a:gd name="connsiteY4" fmla="*/ 347472 h 598932"/>
              <a:gd name="connsiteX5" fmla="*/ 2267712 w 2267712"/>
              <a:gd name="connsiteY5" fmla="*/ 347472 h 59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712" h="598932">
                <a:moveTo>
                  <a:pt x="0" y="0"/>
                </a:moveTo>
                <a:cubicBezTo>
                  <a:pt x="105918" y="124206"/>
                  <a:pt x="211836" y="248412"/>
                  <a:pt x="347472" y="338328"/>
                </a:cubicBezTo>
                <a:cubicBezTo>
                  <a:pt x="483108" y="428244"/>
                  <a:pt x="594360" y="501396"/>
                  <a:pt x="813816" y="539496"/>
                </a:cubicBezTo>
                <a:cubicBezTo>
                  <a:pt x="1033272" y="577596"/>
                  <a:pt x="1421892" y="598932"/>
                  <a:pt x="1664208" y="566928"/>
                </a:cubicBezTo>
                <a:cubicBezTo>
                  <a:pt x="1906524" y="534924"/>
                  <a:pt x="2267712" y="347472"/>
                  <a:pt x="2267712" y="347472"/>
                </a:cubicBezTo>
                <a:lnTo>
                  <a:pt x="2267712" y="347472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Documents and Settings\ADMIN\Рабочий стол\Анимации 1\1.gif"/>
          <p:cNvPicPr>
            <a:picLocks noChangeAspect="1" noChangeArrowheads="1"/>
          </p:cNvPicPr>
          <p:nvPr/>
        </p:nvPicPr>
        <p:blipFill>
          <a:blip r:embed="rId3"/>
          <a:srcRect t="53192"/>
          <a:stretch>
            <a:fillRect/>
          </a:stretch>
        </p:blipFill>
        <p:spPr bwMode="auto">
          <a:xfrm>
            <a:off x="4786314" y="2928934"/>
            <a:ext cx="2922487" cy="128588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357554" y="2143116"/>
            <a:ext cx="4710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Разрезали дыню на 10 частей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571744"/>
            <a:ext cx="3054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Съели  три кусочка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76" y="4143380"/>
            <a:ext cx="3075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Съели  два кусочка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5357826"/>
            <a:ext cx="4069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Какую часть дыни съели?</a:t>
            </a:r>
            <a:endParaRPr lang="ru-RU" sz="2800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786182" y="5572140"/>
          <a:ext cx="2032489" cy="1285860"/>
        </p:xfrm>
        <a:graphic>
          <a:graphicData uri="http://schemas.openxmlformats.org/presentationml/2006/ole">
            <p:oleObj spid="_x0000_s1029" name="Формула" r:id="rId5" imgW="62208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86446" y="5572125"/>
          <a:ext cx="1077912" cy="1285875"/>
        </p:xfrm>
        <a:graphic>
          <a:graphicData uri="http://schemas.openxmlformats.org/presentationml/2006/ole">
            <p:oleObj spid="_x0000_s1030" name="Формула" r:id="rId6" imgW="33012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858016" y="5572125"/>
          <a:ext cx="496888" cy="1285875"/>
        </p:xfrm>
        <a:graphic>
          <a:graphicData uri="http://schemas.openxmlformats.org/presentationml/2006/ole">
            <p:oleObj spid="_x0000_s1031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ADMIN\Рабочий стол\Анимации 1\ramka-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2"/>
            <a:ext cx="8572528" cy="314324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Анимации 1\jemocii_3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0"/>
            <a:ext cx="2753604" cy="264318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2202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Правило.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30568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Чтобы сложить дроби с одинаковыми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 знаменателями, надо сложить их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числители, а знаменатель оставить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прежним.</a:t>
            </a:r>
            <a:endParaRPr lang="ru-RU" sz="4400" dirty="0">
              <a:solidFill>
                <a:srgbClr val="C000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0166" y="3786190"/>
          <a:ext cx="5867488" cy="2714644"/>
        </p:xfrm>
        <a:graphic>
          <a:graphicData uri="http://schemas.openxmlformats.org/presentationml/2006/ole">
            <p:oleObj spid="_x0000_s2050" name="Формула" r:id="rId5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734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№ 875.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785794"/>
            <a:ext cx="77335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Укажите дробь, которая дополняет </a:t>
            </a:r>
          </a:p>
          <a:p>
            <a:endParaRPr lang="ru-RU" sz="3600" i="1" dirty="0" smtClean="0"/>
          </a:p>
          <a:p>
            <a:r>
              <a:rPr lang="ru-RU" sz="3600" i="1" dirty="0" smtClean="0"/>
              <a:t>данную дробь до </a:t>
            </a:r>
            <a:endParaRPr lang="ru-RU" sz="3600" i="1" dirty="0"/>
          </a:p>
        </p:txBody>
      </p:sp>
      <p:pic>
        <p:nvPicPr>
          <p:cNvPr id="15362" name="Picture 2" descr="C:\Documents and Settings\ADMIN\Рабочий стол\Анимации\Новая папка\8VOGQECALS8O0QCAE0MY0DCARNA35NCABWP1O0CA1TPVPICALA16U0CAT4VSV9CAY2AQZMCA13G9GQCAE43Q9RCAN597KHCATL7TI7CALVFEWNCAVB4GTUCA8T8V1RCAQA8C0HCAH0OGCQCA49ITFVCAQWMUG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357298"/>
            <a:ext cx="1428750" cy="1428750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57158" y="2571744"/>
          <a:ext cx="1011237" cy="1444625"/>
        </p:xfrm>
        <a:graphic>
          <a:graphicData uri="http://schemas.openxmlformats.org/presentationml/2006/ole">
            <p:oleObj spid="_x0000_s15363" name="Формула" r:id="rId4" imgW="355320" imgH="50796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500166" y="2643182"/>
          <a:ext cx="479409" cy="1351934"/>
        </p:xfrm>
        <a:graphic>
          <a:graphicData uri="http://schemas.openxmlformats.org/presentationml/2006/ole">
            <p:oleObj spid="_x0000_s15364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85720" y="4000504"/>
          <a:ext cx="1011237" cy="1444625"/>
        </p:xfrm>
        <a:graphic>
          <a:graphicData uri="http://schemas.openxmlformats.org/presentationml/2006/ole">
            <p:oleObj spid="_x0000_s15365" name="Формула" r:id="rId6" imgW="355320" imgH="50796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692275" y="4143375"/>
          <a:ext cx="523875" cy="1352550"/>
        </p:xfrm>
        <a:graphic>
          <a:graphicData uri="http://schemas.openxmlformats.org/presentationml/2006/ole">
            <p:oleObj spid="_x0000_s1536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14282" y="5413375"/>
          <a:ext cx="1011237" cy="1444625"/>
        </p:xfrm>
        <a:graphic>
          <a:graphicData uri="http://schemas.openxmlformats.org/presentationml/2006/ole">
            <p:oleObj spid="_x0000_s15367" name="Формула" r:id="rId8" imgW="355320" imgH="50796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620838" y="5505450"/>
          <a:ext cx="523875" cy="1352550"/>
        </p:xfrm>
        <a:graphic>
          <a:graphicData uri="http://schemas.openxmlformats.org/presentationml/2006/ole">
            <p:oleObj spid="_x0000_s1536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428992" y="2786058"/>
          <a:ext cx="1011237" cy="1444625"/>
        </p:xfrm>
        <a:graphic>
          <a:graphicData uri="http://schemas.openxmlformats.org/presentationml/2006/ole">
            <p:oleObj spid="_x0000_s15369" name="Формула" r:id="rId10" imgW="355320" imgH="50796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551363" y="2857500"/>
          <a:ext cx="522287" cy="1352550"/>
        </p:xfrm>
        <a:graphic>
          <a:graphicData uri="http://schemas.openxmlformats.org/presentationml/2006/ole">
            <p:oleObj spid="_x0000_s15370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3357554" y="4143380"/>
          <a:ext cx="1011237" cy="1444625"/>
        </p:xfrm>
        <a:graphic>
          <a:graphicData uri="http://schemas.openxmlformats.org/presentationml/2006/ole">
            <p:oleObj spid="_x0000_s15371" name="Формула" r:id="rId12" imgW="355320" imgH="50796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479925" y="4214813"/>
          <a:ext cx="522288" cy="1352550"/>
        </p:xfrm>
        <a:graphic>
          <a:graphicData uri="http://schemas.openxmlformats.org/presentationml/2006/ole">
            <p:oleObj spid="_x0000_s15372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286116" y="5413375"/>
          <a:ext cx="1011237" cy="1444625"/>
        </p:xfrm>
        <a:graphic>
          <a:graphicData uri="http://schemas.openxmlformats.org/presentationml/2006/ole">
            <p:oleObj spid="_x0000_s15373" name="Формула" r:id="rId14" imgW="355320" imgH="507960" progId="Equation.3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4429116" y="5484813"/>
          <a:ext cx="479425" cy="1352550"/>
        </p:xfrm>
        <a:graphic>
          <a:graphicData uri="http://schemas.openxmlformats.org/presentationml/2006/ole">
            <p:oleObj spid="_x0000_s15374" name="Формула" r:id="rId15" imgW="139680" imgH="393480" progId="Equation.3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481763" y="2643188"/>
          <a:ext cx="1192212" cy="1444625"/>
        </p:xfrm>
        <a:graphic>
          <a:graphicData uri="http://schemas.openxmlformats.org/presentationml/2006/ole">
            <p:oleObj spid="_x0000_s15375" name="Формула" r:id="rId16" imgW="419040" imgH="507960" progId="Equation.3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7607300" y="2714625"/>
          <a:ext cx="696913" cy="1352550"/>
        </p:xfrm>
        <a:graphic>
          <a:graphicData uri="http://schemas.openxmlformats.org/presentationml/2006/ole">
            <p:oleObj spid="_x0000_s15376" name="Формула" r:id="rId17" imgW="203040" imgH="393480" progId="Equation.3">
              <p:embed/>
            </p:oleObj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6572264" y="4143380"/>
          <a:ext cx="1011237" cy="1444625"/>
        </p:xfrm>
        <a:graphic>
          <a:graphicData uri="http://schemas.openxmlformats.org/presentationml/2006/ole">
            <p:oleObj spid="_x0000_s15377" name="Формула" r:id="rId18" imgW="355320" imgH="507960" progId="Equation.3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7694613" y="4214813"/>
          <a:ext cx="522287" cy="1352550"/>
        </p:xfrm>
        <a:graphic>
          <a:graphicData uri="http://schemas.openxmlformats.org/presentationml/2006/ole">
            <p:oleObj spid="_x0000_s15378" name="Формула" r:id="rId19" imgW="152280" imgH="393480" progId="Equation.3">
              <p:embed/>
            </p:oleObj>
          </a:graphicData>
        </a:graphic>
      </p:graphicFrame>
      <p:pic>
        <p:nvPicPr>
          <p:cNvPr id="15379" name="Picture 19" descr="C:\Documents and Settings\ADMIN\Рабочий стол\Анимации\Новая папка\trumb_20185924[1]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714612" y="2690784"/>
            <a:ext cx="3214710" cy="4167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8" name="Picture 14" descr="C:\Documents and Settings\ADMIN\Рабочий стол\Анимации\Новая папка\trumb_14133841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85926"/>
            <a:ext cx="3247367" cy="473574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1734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№ 876.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2918"/>
            <a:ext cx="7154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Впишите в рамочку нужное число:</a:t>
            </a:r>
            <a:endParaRPr lang="ru-RU" sz="3600" i="1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14282" y="1142984"/>
          <a:ext cx="3535318" cy="1571636"/>
        </p:xfrm>
        <a:graphic>
          <a:graphicData uri="http://schemas.openxmlformats.org/presentationml/2006/ole">
            <p:oleObj spid="_x0000_s16386" name="Формула" r:id="rId4" imgW="1143000" imgH="50796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406650" y="1285875"/>
          <a:ext cx="523875" cy="1352550"/>
        </p:xfrm>
        <a:graphic>
          <a:graphicData uri="http://schemas.openxmlformats.org/presentationml/2006/ole">
            <p:oleObj spid="_x0000_s16387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5263" y="2786063"/>
          <a:ext cx="3573462" cy="1571625"/>
        </p:xfrm>
        <a:graphic>
          <a:graphicData uri="http://schemas.openxmlformats.org/presentationml/2006/ole">
            <p:oleObj spid="_x0000_s16388" name="Формула" r:id="rId6" imgW="1155600" imgH="50796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428875" y="2928938"/>
          <a:ext cx="479425" cy="1352550"/>
        </p:xfrm>
        <a:graphic>
          <a:graphicData uri="http://schemas.openxmlformats.org/presentationml/2006/ole">
            <p:oleObj spid="_x0000_s16389" name="Формула" r:id="rId7" imgW="139680" imgH="393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42844" y="4357694"/>
          <a:ext cx="3535362" cy="1571625"/>
        </p:xfrm>
        <a:graphic>
          <a:graphicData uri="http://schemas.openxmlformats.org/presentationml/2006/ole">
            <p:oleObj spid="_x0000_s16390" name="Формула" r:id="rId8" imgW="1143000" imgH="50796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335181" y="4500569"/>
          <a:ext cx="523875" cy="1352550"/>
        </p:xfrm>
        <a:graphic>
          <a:graphicData uri="http://schemas.openxmlformats.org/presentationml/2006/ole">
            <p:oleObj spid="_x0000_s16391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929190" y="1285860"/>
          <a:ext cx="3652837" cy="1571625"/>
        </p:xfrm>
        <a:graphic>
          <a:graphicData uri="http://schemas.openxmlformats.org/presentationml/2006/ole">
            <p:oleObj spid="_x0000_s16392" name="Формула" r:id="rId10" imgW="1180800" imgH="50796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7215206" y="1428736"/>
          <a:ext cx="654050" cy="1352550"/>
        </p:xfrm>
        <a:graphic>
          <a:graphicData uri="http://schemas.openxmlformats.org/presentationml/2006/ole">
            <p:oleObj spid="_x0000_s16393" name="Формула" r:id="rId11" imgW="190440" imgH="39348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832350" y="2928938"/>
          <a:ext cx="3730625" cy="1571625"/>
        </p:xfrm>
        <a:graphic>
          <a:graphicData uri="http://schemas.openxmlformats.org/presentationml/2006/ole">
            <p:oleObj spid="_x0000_s16394" name="Формула" r:id="rId12" imgW="1206360" imgH="50796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7143768" y="3071810"/>
          <a:ext cx="698500" cy="1352550"/>
        </p:xfrm>
        <a:graphic>
          <a:graphicData uri="http://schemas.openxmlformats.org/presentationml/2006/ole">
            <p:oleObj spid="_x0000_s16395" name="Формула" r:id="rId13" imgW="203040" imgH="39348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4948238" y="4572000"/>
          <a:ext cx="3495675" cy="1571625"/>
        </p:xfrm>
        <a:graphic>
          <a:graphicData uri="http://schemas.openxmlformats.org/presentationml/2006/ole">
            <p:oleObj spid="_x0000_s16396" name="Формула" r:id="rId14" imgW="1130040" imgH="507960" progId="Equation.3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7142163" y="4714875"/>
          <a:ext cx="481012" cy="1352550"/>
        </p:xfrm>
        <a:graphic>
          <a:graphicData uri="http://schemas.openxmlformats.org/presentationml/2006/ole">
            <p:oleObj spid="_x0000_s16397" name="Формула" r:id="rId15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Documents and Settings\ADMIN\Рабочий стол\Анимации 1\ramka-2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2"/>
            <a:ext cx="9144000" cy="385762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Анимации 1\jemocii_3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0"/>
            <a:ext cx="2753604" cy="264318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2202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Правило.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896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Чтобы сложить дроби с разными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 знаменателями, надо  их привести к 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общему  знаменателю.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14481" y="3714752"/>
          <a:ext cx="5786478" cy="2571749"/>
        </p:xfrm>
        <a:graphic>
          <a:graphicData uri="http://schemas.openxmlformats.org/presentationml/2006/ole">
            <p:oleObj spid="_x0000_s17410" name="Формула" r:id="rId5" imgW="1028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734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№ 879.</a:t>
            </a:r>
            <a:endParaRPr lang="ru-RU" sz="40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0" y="714356"/>
          <a:ext cx="3843894" cy="2286016"/>
        </p:xfrm>
        <a:graphic>
          <a:graphicData uri="http://schemas.openxmlformats.org/presentationml/2006/ole">
            <p:oleObj spid="_x0000_s18435" name="Формула" r:id="rId3" imgW="927000" imgH="507960" progId="Equation.3">
              <p:embed/>
            </p:oleObj>
          </a:graphicData>
        </a:graphic>
      </p:graphicFrame>
      <p:sp>
        <p:nvSpPr>
          <p:cNvPr id="6" name="Дуга 5"/>
          <p:cNvSpPr/>
          <p:nvPr/>
        </p:nvSpPr>
        <p:spPr>
          <a:xfrm rot="5400000">
            <a:off x="500034" y="500042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5400000">
            <a:off x="2000232" y="500042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28662" y="8572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3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8572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7</a:t>
            </a:r>
            <a:endParaRPr lang="ru-RU" sz="3200" b="1" dirty="0">
              <a:solidFill>
                <a:srgbClr val="00B0F0"/>
              </a:solidFill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857620" y="714356"/>
          <a:ext cx="3106737" cy="2286000"/>
        </p:xfrm>
        <a:graphic>
          <a:graphicData uri="http://schemas.openxmlformats.org/presentationml/2006/ole">
            <p:oleObj spid="_x0000_s18437" name="Формула" r:id="rId4" imgW="749160" imgH="50796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786578" y="857232"/>
          <a:ext cx="1063636" cy="1988306"/>
        </p:xfrm>
        <a:graphic>
          <a:graphicData uri="http://schemas.openxmlformats.org/presentationml/2006/ole">
            <p:oleObj spid="_x0000_s18438" name="Формула" r:id="rId5" imgW="228600" imgH="393480" progId="Equation.3">
              <p:embed/>
            </p:oleObj>
          </a:graphicData>
        </a:graphic>
      </p:graphicFrame>
      <p:pic>
        <p:nvPicPr>
          <p:cNvPr id="18439" name="Picture 7" descr="C:\Documents and Settings\ADMIN\Рабочий стол\Анимации 1\nasekomoe-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50354"/>
            <a:ext cx="3286116" cy="4107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60382 -0.00092 " pathEditMode="relative" rAng="0" ptsTypes="AA">
                                      <p:cBhvr>
                                        <p:cTn id="89" dur="5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Documents and Settings\ADMIN\Рабочий стол\Анимации\Новая папка\J9LSDWCA2DXA4DCAG27W20CA1UAIGFCAFNNBP3CAQ3N2KOCA06LWY4CAYPNH4ECA524109CAQCN0T1CASBDSGGCAHEWOEMCAXV8HDMCA637GWUCA5V2XP4CACO608OCAB0MECICACAB4YZCAUJUY1UCA3JZFS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786058"/>
            <a:ext cx="3929090" cy="39290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80951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П.2.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Сложение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смешанных дробей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59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428736"/>
            <a:ext cx="857250" cy="857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714356"/>
            <a:ext cx="7288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Разделите восемь карандашей на троих:</a:t>
            </a:r>
            <a:endParaRPr lang="ru-RU" sz="3200" dirty="0"/>
          </a:p>
        </p:txBody>
      </p:sp>
      <p:pic>
        <p:nvPicPr>
          <p:cNvPr id="6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357298"/>
            <a:ext cx="857250" cy="857250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357298"/>
            <a:ext cx="857250" cy="857250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357298"/>
            <a:ext cx="857250" cy="857250"/>
          </a:xfrm>
          <a:prstGeom prst="rect">
            <a:avLst/>
          </a:prstGeom>
          <a:noFill/>
        </p:spPr>
      </p:pic>
      <p:pic>
        <p:nvPicPr>
          <p:cNvPr id="9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428736"/>
            <a:ext cx="857250" cy="857250"/>
          </a:xfrm>
          <a:prstGeom prst="rect">
            <a:avLst/>
          </a:prstGeom>
          <a:noFill/>
        </p:spPr>
      </p:pic>
      <p:pic>
        <p:nvPicPr>
          <p:cNvPr id="10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428736"/>
            <a:ext cx="857250" cy="857250"/>
          </a:xfrm>
          <a:prstGeom prst="rect">
            <a:avLst/>
          </a:prstGeom>
          <a:noFill/>
        </p:spPr>
      </p:pic>
      <p:pic>
        <p:nvPicPr>
          <p:cNvPr id="11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428736"/>
            <a:ext cx="857250" cy="857250"/>
          </a:xfrm>
          <a:prstGeom prst="rect">
            <a:avLst/>
          </a:prstGeom>
          <a:noFill/>
        </p:spPr>
      </p:pic>
      <p:pic>
        <p:nvPicPr>
          <p:cNvPr id="12" name="Picture 3" descr="C:\Documents and Settings\ADMIN\Рабочий стол\Анимации\Новая папка\654666-d26acf2c3429e92a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428736"/>
            <a:ext cx="857250" cy="857250"/>
          </a:xfrm>
          <a:prstGeom prst="rect">
            <a:avLst/>
          </a:prstGeom>
          <a:noFill/>
        </p:spPr>
      </p:pic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000760" y="3500438"/>
          <a:ext cx="763734" cy="2337887"/>
        </p:xfrm>
        <a:graphic>
          <a:graphicData uri="http://schemas.openxmlformats.org/presentationml/2006/ole">
            <p:oleObj spid="_x0000_s19461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715140" y="3714752"/>
          <a:ext cx="2244725" cy="1987550"/>
        </p:xfrm>
        <a:graphic>
          <a:graphicData uri="http://schemas.openxmlformats.org/presentationml/2006/ole">
            <p:oleObj spid="_x0000_s19462" name="Формула" r:id="rId6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4393 0.38657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93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243 0.3655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4566 0.44953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22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3229 0.42871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8663 0.3551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78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3229 0.3446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0"/>
            <a:ext cx="1571636" cy="221460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4282" y="0"/>
          <a:ext cx="1654175" cy="1987550"/>
        </p:xfrm>
        <a:graphic>
          <a:graphicData uri="http://schemas.openxmlformats.org/presentationml/2006/ole">
            <p:oleObj spid="_x0000_s20482" name="Формула" r:id="rId4" imgW="355320" imgH="393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043113" y="0"/>
          <a:ext cx="1712912" cy="1987550"/>
        </p:xfrm>
        <a:graphic>
          <a:graphicData uri="http://schemas.openxmlformats.org/presentationml/2006/ole">
            <p:oleObj spid="_x0000_s20483" name="Формула" r:id="rId5" imgW="3682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248" y="785794"/>
            <a:ext cx="4424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(смешанная дробь)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428604"/>
            <a:ext cx="5741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285992"/>
            <a:ext cx="2783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целая часть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28596" y="3000372"/>
          <a:ext cx="708025" cy="1987550"/>
        </p:xfrm>
        <a:graphic>
          <a:graphicData uri="http://schemas.openxmlformats.org/presentationml/2006/ole">
            <p:oleObj spid="_x0000_s20484" name="Формула" r:id="rId6" imgW="1522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85852" y="3571876"/>
            <a:ext cx="3382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дробная часть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C -0.01059 0.07061 -0.02101 0.14144 -0.04271 0.18311 C -0.06441 0.22454 -0.09775 0.23959 -0.13039 0.24885 C -0.16285 0.25834 -0.22014 0.24028 -0.23785 0.23843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2012-03-11T12:09:20Z</dcterms:created>
  <dcterms:modified xsi:type="dcterms:W3CDTF">2004-01-01T23:24:51Z</dcterms:modified>
</cp:coreProperties>
</file>