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17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60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D84E2C-C018-4C55-95D3-7FE7187B3A3D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AEEF5-640B-400D-8AFA-CDD8957AA30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78E2BB-9A78-46C4-9C13-1A2751F31303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F961CC-996B-4F94-8C85-649B485EE3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78E2BB-9A78-46C4-9C13-1A2751F31303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F961CC-996B-4F94-8C85-649B485EE3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78E2BB-9A78-46C4-9C13-1A2751F31303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F961CC-996B-4F94-8C85-649B485EE3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78E2BB-9A78-46C4-9C13-1A2751F31303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F961CC-996B-4F94-8C85-649B485EE3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78E2BB-9A78-46C4-9C13-1A2751F31303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F961CC-996B-4F94-8C85-649B485EE3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78E2BB-9A78-46C4-9C13-1A2751F31303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F961CC-996B-4F94-8C85-649B485EE3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78E2BB-9A78-46C4-9C13-1A2751F31303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F961CC-996B-4F94-8C85-649B485EE3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78E2BB-9A78-46C4-9C13-1A2751F31303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F961CC-996B-4F94-8C85-649B485EE3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78E2BB-9A78-46C4-9C13-1A2751F31303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F961CC-996B-4F94-8C85-649B485EE3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78E2BB-9A78-46C4-9C13-1A2751F31303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F961CC-996B-4F94-8C85-649B485EE3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78E2BB-9A78-46C4-9C13-1A2751F31303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F961CC-996B-4F94-8C85-649B485EE3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178E2BB-9A78-46C4-9C13-1A2751F31303}" type="datetimeFigureOut">
              <a:rPr lang="ru-RU" smtClean="0"/>
              <a:pPr/>
              <a:t>01.01.2003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7F961CC-996B-4F94-8C85-649B485EE3C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5" Type="http://schemas.openxmlformats.org/officeDocument/2006/relationships/image" Target="../media/image27.gif"/><Relationship Id="rId4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gif"/><Relationship Id="rId5" Type="http://schemas.openxmlformats.org/officeDocument/2006/relationships/image" Target="../media/image8.gif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gif"/><Relationship Id="rId4" Type="http://schemas.openxmlformats.org/officeDocument/2006/relationships/image" Target="../media/image12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gi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642918"/>
            <a:ext cx="7406640" cy="1643074"/>
          </a:xfrm>
        </p:spPr>
        <p:txBody>
          <a:bodyPr/>
          <a:lstStyle/>
          <a:p>
            <a:r>
              <a:rPr lang="ru-RU" dirty="0" smtClean="0"/>
              <a:t>«КВН» по русскому языку</a:t>
            </a:r>
            <a:br>
              <a:rPr lang="ru-RU" dirty="0" smtClean="0"/>
            </a:br>
            <a:r>
              <a:rPr lang="ru-RU" dirty="0" smtClean="0"/>
              <a:t>                  в 4 «Б» классе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43504" y="4500570"/>
            <a:ext cx="3695696" cy="178595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Учитель начальных классов </a:t>
            </a:r>
          </a:p>
          <a:p>
            <a:r>
              <a:rPr lang="ru-RU" dirty="0" smtClean="0"/>
              <a:t>МОУ «СОШ № 13 с. Надежда</a:t>
            </a:r>
          </a:p>
          <a:p>
            <a:r>
              <a:rPr lang="ru-RU" dirty="0" smtClean="0"/>
              <a:t> Сотникова Ирина Викторовна.</a:t>
            </a:r>
            <a:endParaRPr lang="ru-RU" dirty="0"/>
          </a:p>
        </p:txBody>
      </p:sp>
      <p:pic>
        <p:nvPicPr>
          <p:cNvPr id="4" name="Picture 5" descr="интеллект, одаренный ребенок, способност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0" y="2786058"/>
            <a:ext cx="3421062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0" y="28572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8 конкурс:    «Закончи  пословицу»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pic>
        <p:nvPicPr>
          <p:cNvPr id="4" name="Picture 5" descr="9f4c7997cd1195b82c39bba72c7e0bbd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285860"/>
            <a:ext cx="5000660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14290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9 конкурс:    «Загадки - шутки»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96646" indent="-514350">
              <a:buNone/>
            </a:pPr>
            <a:r>
              <a:rPr lang="ru-RU" dirty="0" smtClean="0"/>
              <a:t>1) Мама пришла с работы и, увидев на столе стопку посуды, спросила:</a:t>
            </a:r>
          </a:p>
          <a:p>
            <a:pPr>
              <a:buNone/>
            </a:pPr>
            <a:r>
              <a:rPr lang="ru-RU" dirty="0" smtClean="0"/>
              <a:t>«Эти тарелки и чашки чистые?»</a:t>
            </a:r>
          </a:p>
          <a:p>
            <a:pPr>
              <a:buNone/>
            </a:pPr>
            <a:r>
              <a:rPr lang="ru-RU" dirty="0" smtClean="0"/>
              <a:t>Таня ответила маме четырьмя местоимениями. Какими?</a:t>
            </a:r>
          </a:p>
          <a:p>
            <a:pPr>
              <a:buNone/>
            </a:pPr>
            <a:r>
              <a:rPr lang="ru-RU" dirty="0" smtClean="0"/>
              <a:t>2) Какое местоимение нужно добавить и к какому местоимению, чтобы  получились самые крупные овощи? </a:t>
            </a:r>
          </a:p>
          <a:p>
            <a:pPr>
              <a:buNone/>
            </a:pPr>
            <a:r>
              <a:rPr lang="ru-RU" dirty="0" smtClean="0"/>
              <a:t>3) Какое местоимение состоит из двух предлогов?</a:t>
            </a:r>
          </a:p>
          <a:p>
            <a:pPr>
              <a:buNone/>
            </a:pPr>
            <a:endParaRPr lang="ru-RU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4) Какое местоимение превращается в союз, если его прочитать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справа налево?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5) Какую букву и за какое местоимение надо спрятать, чтобы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Получилось название животного?</a:t>
            </a:r>
          </a:p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6) В названии какого из родственников две гласные, которые являются   местоимениями 1 лица единственного числа? </a:t>
            </a:r>
          </a:p>
          <a:p>
            <a:endParaRPr lang="ru-RU" dirty="0"/>
          </a:p>
        </p:txBody>
      </p:sp>
      <p:pic>
        <p:nvPicPr>
          <p:cNvPr id="4" name="Picture 6" descr="Рисунок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358082" y="5786454"/>
            <a:ext cx="1500198" cy="10715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 smtClean="0"/>
              <a:t>10 конкурс:    «Восстанови справедливость»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624406"/>
          </a:xfrm>
        </p:spPr>
        <p:txBody>
          <a:bodyPr>
            <a:normAutofit fontScale="92500" lnSpcReduction="10000"/>
          </a:bodyPr>
          <a:lstStyle/>
          <a:p>
            <a:pPr marL="609600" indent="-609600">
              <a:lnSpc>
                <a:spcPct val="90000"/>
              </a:lnSpc>
            </a:pPr>
            <a:r>
              <a:rPr lang="ru-RU" altLang="ko-K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Неуклюжий как крот                             </a:t>
            </a:r>
          </a:p>
          <a:p>
            <a:pPr marL="609600" indent="-609600">
              <a:lnSpc>
                <a:spcPct val="90000"/>
              </a:lnSpc>
            </a:pPr>
            <a:r>
              <a:rPr lang="ru-RU" altLang="ko-KR" dirty="0" smtClean="0">
                <a:solidFill>
                  <a:schemeClr val="accent2"/>
                </a:solidFill>
              </a:rPr>
              <a:t>Верный как слон</a:t>
            </a:r>
          </a:p>
          <a:p>
            <a:pPr marL="609600" indent="-609600">
              <a:lnSpc>
                <a:spcPct val="90000"/>
              </a:lnSpc>
            </a:pPr>
            <a:r>
              <a:rPr lang="ru-RU" altLang="ko-KR" dirty="0" smtClean="0">
                <a:solidFill>
                  <a:srgbClr val="000099"/>
                </a:solidFill>
              </a:rPr>
              <a:t>Неповоротливый как собака</a:t>
            </a:r>
            <a:r>
              <a:rPr lang="ru-RU" altLang="ko-KR" dirty="0" smtClean="0"/>
              <a:t>               </a:t>
            </a:r>
          </a:p>
          <a:p>
            <a:pPr marL="609600" indent="-609600">
              <a:lnSpc>
                <a:spcPct val="90000"/>
              </a:lnSpc>
            </a:pPr>
            <a:r>
              <a:rPr lang="ru-RU" altLang="ko-KR" dirty="0" smtClean="0">
                <a:solidFill>
                  <a:srgbClr val="FF9900"/>
                </a:solidFill>
              </a:rPr>
              <a:t>Хитрый как бык</a:t>
            </a:r>
          </a:p>
          <a:p>
            <a:pPr marL="609600" indent="-609600">
              <a:lnSpc>
                <a:spcPct val="90000"/>
              </a:lnSpc>
            </a:pPr>
            <a:r>
              <a:rPr lang="ru-RU" altLang="ko-KR" dirty="0" smtClean="0">
                <a:solidFill>
                  <a:srgbClr val="FF0000"/>
                </a:solidFill>
              </a:rPr>
              <a:t>Слепой как пёс</a:t>
            </a:r>
            <a:r>
              <a:rPr lang="ru-RU" altLang="ko-KR" dirty="0" smtClean="0"/>
              <a:t>                                     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ko-KR" dirty="0" smtClean="0">
                <a:solidFill>
                  <a:srgbClr val="0066FF"/>
                </a:solidFill>
              </a:rPr>
              <a:t>Длинный как заяц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ko-KR" dirty="0" smtClean="0">
                <a:solidFill>
                  <a:schemeClr val="accent2"/>
                </a:solidFill>
              </a:rPr>
              <a:t>Трусливый как медведь</a:t>
            </a:r>
            <a:r>
              <a:rPr lang="ru-RU" altLang="ko-KR" dirty="0" smtClean="0"/>
              <a:t>                       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ko-K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Вороватый как жираф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ko-KR" dirty="0" smtClean="0">
                <a:solidFill>
                  <a:srgbClr val="FF9900"/>
                </a:solidFill>
              </a:rPr>
              <a:t>Злой как лиса</a:t>
            </a:r>
            <a:r>
              <a:rPr lang="ru-RU" altLang="ko-KR" dirty="0" smtClean="0"/>
              <a:t>                                        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Ø"/>
            </a:pPr>
            <a:r>
              <a:rPr lang="ru-RU" altLang="ko-KR" dirty="0" smtClean="0">
                <a:solidFill>
                  <a:srgbClr val="6600FF"/>
                </a:solidFill>
              </a:rPr>
              <a:t> Упрямый </a:t>
            </a:r>
            <a:r>
              <a:rPr lang="ru-RU" altLang="ko-KR" dirty="0" smtClean="0">
                <a:solidFill>
                  <a:srgbClr val="6600FF"/>
                </a:solidFill>
              </a:rPr>
              <a:t>как сорока</a:t>
            </a:r>
          </a:p>
          <a:p>
            <a:endParaRPr lang="ru-RU" dirty="0"/>
          </a:p>
        </p:txBody>
      </p:sp>
      <p:pic>
        <p:nvPicPr>
          <p:cNvPr id="4" name="Picture 6" descr="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4076701"/>
            <a:ext cx="2286016" cy="235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>11 конкурс:    «Из мужского в женский»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 </a:t>
            </a:r>
            <a:r>
              <a:rPr lang="ru-RU" altLang="ko-KR" dirty="0" smtClean="0">
                <a:solidFill>
                  <a:srgbClr val="9933FF"/>
                </a:solidFill>
              </a:rPr>
              <a:t>Гость</a:t>
            </a:r>
            <a:r>
              <a:rPr lang="ru-RU" altLang="ko-KR" dirty="0" smtClean="0">
                <a:solidFill>
                  <a:srgbClr val="FF0000"/>
                </a:solidFill>
              </a:rPr>
              <a:t> - …                           шах - …</a:t>
            </a:r>
          </a:p>
          <a:p>
            <a:pPr>
              <a:lnSpc>
                <a:spcPct val="80000"/>
              </a:lnSpc>
            </a:pPr>
            <a:r>
              <a:rPr lang="ru-RU" altLang="ko-KR" dirty="0" smtClean="0">
                <a:solidFill>
                  <a:srgbClr val="9933FF"/>
                </a:solidFill>
              </a:rPr>
              <a:t>   Клуб</a:t>
            </a:r>
            <a:r>
              <a:rPr lang="ru-RU" altLang="ko-KR" dirty="0" smtClean="0">
                <a:solidFill>
                  <a:srgbClr val="FF0000"/>
                </a:solidFill>
              </a:rPr>
              <a:t> - …                         жест – …</a:t>
            </a:r>
          </a:p>
          <a:p>
            <a:pPr>
              <a:lnSpc>
                <a:spcPct val="80000"/>
              </a:lnSpc>
            </a:pPr>
            <a:r>
              <a:rPr lang="ru-RU" altLang="ko-KR" dirty="0" smtClean="0">
                <a:solidFill>
                  <a:srgbClr val="FF0000"/>
                </a:solidFill>
              </a:rPr>
              <a:t>   </a:t>
            </a:r>
            <a:r>
              <a:rPr lang="ru-RU" altLang="ko-KR" dirty="0" smtClean="0">
                <a:solidFill>
                  <a:srgbClr val="9933FF"/>
                </a:solidFill>
              </a:rPr>
              <a:t>Шест</a:t>
            </a:r>
            <a:r>
              <a:rPr lang="ru-RU" altLang="ko-KR" dirty="0" smtClean="0">
                <a:solidFill>
                  <a:srgbClr val="FF0000"/>
                </a:solidFill>
              </a:rPr>
              <a:t> - …                        ход - …</a:t>
            </a:r>
          </a:p>
          <a:p>
            <a:pPr>
              <a:lnSpc>
                <a:spcPct val="80000"/>
              </a:lnSpc>
            </a:pPr>
            <a:r>
              <a:rPr lang="ru-RU" altLang="ko-KR" dirty="0" smtClean="0">
                <a:solidFill>
                  <a:srgbClr val="9933FF"/>
                </a:solidFill>
              </a:rPr>
              <a:t>   Пол</a:t>
            </a:r>
            <a:r>
              <a:rPr lang="ru-RU" altLang="ko-KR" dirty="0" smtClean="0">
                <a:solidFill>
                  <a:srgbClr val="FF0000"/>
                </a:solidFill>
              </a:rPr>
              <a:t> – …                            рак - …</a:t>
            </a:r>
          </a:p>
          <a:p>
            <a:pPr>
              <a:lnSpc>
                <a:spcPct val="80000"/>
              </a:lnSpc>
            </a:pPr>
            <a:r>
              <a:rPr lang="ru-RU" altLang="ko-KR" dirty="0" smtClean="0">
                <a:solidFill>
                  <a:srgbClr val="FF0000"/>
                </a:solidFill>
              </a:rPr>
              <a:t>   </a:t>
            </a:r>
            <a:r>
              <a:rPr lang="ru-RU" altLang="ko-KR" dirty="0" smtClean="0">
                <a:solidFill>
                  <a:srgbClr val="9933FF"/>
                </a:solidFill>
              </a:rPr>
              <a:t>Полк </a:t>
            </a:r>
            <a:r>
              <a:rPr lang="ru-RU" altLang="ko-KR" dirty="0" smtClean="0">
                <a:solidFill>
                  <a:srgbClr val="FF0000"/>
                </a:solidFill>
              </a:rPr>
              <a:t>- …                          рост - …</a:t>
            </a:r>
          </a:p>
          <a:p>
            <a:pPr>
              <a:lnSpc>
                <a:spcPct val="80000"/>
              </a:lnSpc>
            </a:pPr>
            <a:r>
              <a:rPr lang="ru-RU" altLang="ko-KR" dirty="0" smtClean="0">
                <a:solidFill>
                  <a:srgbClr val="FF0000"/>
                </a:solidFill>
              </a:rPr>
              <a:t>   </a:t>
            </a:r>
            <a:r>
              <a:rPr lang="ru-RU" altLang="ko-KR" dirty="0" smtClean="0">
                <a:solidFill>
                  <a:srgbClr val="9933FF"/>
                </a:solidFill>
              </a:rPr>
              <a:t>Хлор</a:t>
            </a:r>
            <a:r>
              <a:rPr lang="ru-RU" altLang="ko-KR" dirty="0" smtClean="0">
                <a:solidFill>
                  <a:srgbClr val="FF0000"/>
                </a:solidFill>
              </a:rPr>
              <a:t> - …                         вол - …  </a:t>
            </a:r>
          </a:p>
          <a:p>
            <a:pPr>
              <a:lnSpc>
                <a:spcPct val="80000"/>
              </a:lnSpc>
            </a:pPr>
            <a:r>
              <a:rPr lang="ru-RU" altLang="ko-KR" dirty="0" smtClean="0">
                <a:solidFill>
                  <a:srgbClr val="FF0000"/>
                </a:solidFill>
              </a:rPr>
              <a:t>   </a:t>
            </a:r>
            <a:r>
              <a:rPr lang="ru-RU" altLang="ko-KR" dirty="0" smtClean="0">
                <a:solidFill>
                  <a:srgbClr val="9933FF"/>
                </a:solidFill>
              </a:rPr>
              <a:t>Лак</a:t>
            </a:r>
            <a:r>
              <a:rPr lang="ru-RU" altLang="ko-KR" dirty="0" smtClean="0">
                <a:solidFill>
                  <a:srgbClr val="FF0000"/>
                </a:solidFill>
              </a:rPr>
              <a:t> - …                             мел - …</a:t>
            </a:r>
          </a:p>
          <a:p>
            <a:pPr>
              <a:lnSpc>
                <a:spcPct val="80000"/>
              </a:lnSpc>
            </a:pPr>
            <a:r>
              <a:rPr lang="ru-RU" altLang="ko-KR" dirty="0" smtClean="0">
                <a:solidFill>
                  <a:srgbClr val="FF0000"/>
                </a:solidFill>
              </a:rPr>
              <a:t>   </a:t>
            </a:r>
            <a:r>
              <a:rPr lang="ru-RU" altLang="ko-KR" dirty="0" smtClean="0">
                <a:solidFill>
                  <a:srgbClr val="9933FF"/>
                </a:solidFill>
              </a:rPr>
              <a:t>Сор</a:t>
            </a:r>
            <a:r>
              <a:rPr lang="ru-RU" altLang="ko-KR" dirty="0" smtClean="0">
                <a:solidFill>
                  <a:srgbClr val="FF0000"/>
                </a:solidFill>
              </a:rPr>
              <a:t> - …                             мак - …</a:t>
            </a:r>
          </a:p>
          <a:p>
            <a:pPr>
              <a:lnSpc>
                <a:spcPct val="80000"/>
              </a:lnSpc>
            </a:pPr>
            <a:r>
              <a:rPr lang="ru-RU" altLang="ko-KR" dirty="0" smtClean="0">
                <a:solidFill>
                  <a:srgbClr val="9933FF"/>
                </a:solidFill>
              </a:rPr>
              <a:t>   Чай</a:t>
            </a:r>
            <a:r>
              <a:rPr lang="ru-RU" altLang="ko-KR" dirty="0" smtClean="0">
                <a:solidFill>
                  <a:srgbClr val="FF0000"/>
                </a:solidFill>
              </a:rPr>
              <a:t> - …                             док - …</a:t>
            </a:r>
          </a:p>
          <a:p>
            <a:pPr>
              <a:lnSpc>
                <a:spcPct val="80000"/>
              </a:lnSpc>
            </a:pPr>
            <a:r>
              <a:rPr lang="ru-RU" altLang="ko-KR" dirty="0" smtClean="0">
                <a:solidFill>
                  <a:srgbClr val="FF0000"/>
                </a:solidFill>
              </a:rPr>
              <a:t>   </a:t>
            </a:r>
            <a:r>
              <a:rPr lang="ru-RU" altLang="ko-KR" dirty="0" smtClean="0">
                <a:solidFill>
                  <a:srgbClr val="9933FF"/>
                </a:solidFill>
              </a:rPr>
              <a:t>Душ</a:t>
            </a:r>
            <a:r>
              <a:rPr lang="ru-RU" altLang="ko-KR" dirty="0" smtClean="0">
                <a:solidFill>
                  <a:srgbClr val="FF0000"/>
                </a:solidFill>
              </a:rPr>
              <a:t> - …                              маг - …</a:t>
            </a:r>
            <a:endParaRPr lang="ru-RU" dirty="0" smtClean="0">
              <a:solidFill>
                <a:srgbClr val="FF0000"/>
              </a:solidFill>
            </a:endParaRPr>
          </a:p>
          <a:p>
            <a:pPr lvl="0"/>
            <a:endParaRPr lang="ru-RU" dirty="0"/>
          </a:p>
        </p:txBody>
      </p:sp>
      <p:pic>
        <p:nvPicPr>
          <p:cNvPr id="2050" name="Picture 2" descr="G:\Папка Иры\рисунки\photo1560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5072074"/>
            <a:ext cx="3071834" cy="2143116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>12 конкурс:    «Расшифруй слова»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None/>
            </a:pPr>
            <a:r>
              <a:rPr lang="ru-RU" altLang="ko-KR" dirty="0" smtClean="0">
                <a:solidFill>
                  <a:srgbClr val="FF0000"/>
                </a:solidFill>
              </a:rPr>
              <a:t>           </a:t>
            </a:r>
            <a:r>
              <a:rPr lang="ru-RU" altLang="ko-KR" u="sng" dirty="0" smtClean="0">
                <a:solidFill>
                  <a:srgbClr val="FF0000"/>
                </a:solidFill>
              </a:rPr>
              <a:t>1команда  </a:t>
            </a:r>
            <a:r>
              <a:rPr lang="ru-RU" altLang="ko-KR" dirty="0" smtClean="0">
                <a:solidFill>
                  <a:srgbClr val="FF0000"/>
                </a:solidFill>
              </a:rPr>
              <a:t>                          </a:t>
            </a:r>
            <a:r>
              <a:rPr lang="ru-RU" altLang="ko-KR" u="sng" dirty="0" smtClean="0">
                <a:solidFill>
                  <a:srgbClr val="0070C0"/>
                </a:solidFill>
              </a:rPr>
              <a:t>2 команда</a:t>
            </a:r>
          </a:p>
          <a:p>
            <a:pPr marL="609600" indent="-609600"/>
            <a:r>
              <a:rPr lang="ru-RU" altLang="ko-KR" dirty="0" smtClean="0">
                <a:solidFill>
                  <a:srgbClr val="FF0000"/>
                </a:solidFill>
              </a:rPr>
              <a:t>      </a:t>
            </a:r>
            <a:r>
              <a:rPr lang="ru-RU" altLang="ko-KR" dirty="0" err="1" smtClean="0">
                <a:solidFill>
                  <a:srgbClr val="FF0000"/>
                </a:solidFill>
              </a:rPr>
              <a:t>Пеакль</a:t>
            </a:r>
            <a:r>
              <a:rPr lang="ru-RU" altLang="ko-KR" dirty="0" smtClean="0">
                <a:solidFill>
                  <a:srgbClr val="000099"/>
                </a:solidFill>
              </a:rPr>
              <a:t>                     </a:t>
            </a:r>
            <a:r>
              <a:rPr lang="ru-RU" altLang="ko-KR" dirty="0" smtClean="0">
                <a:solidFill>
                  <a:srgbClr val="FF0000"/>
                </a:solidFill>
              </a:rPr>
              <a:t>   </a:t>
            </a:r>
            <a:r>
              <a:rPr lang="ru-RU" altLang="ko-KR" dirty="0" err="1" smtClean="0">
                <a:solidFill>
                  <a:srgbClr val="0070C0"/>
                </a:solidFill>
              </a:rPr>
              <a:t>Нытапроли</a:t>
            </a:r>
            <a:endParaRPr lang="ru-RU" altLang="ko-KR" dirty="0" smtClean="0">
              <a:solidFill>
                <a:srgbClr val="0070C0"/>
              </a:solidFill>
            </a:endParaRPr>
          </a:p>
          <a:p>
            <a:pPr marL="609600" indent="-609600"/>
            <a:r>
              <a:rPr lang="ru-RU" altLang="ko-KR" dirty="0" smtClean="0">
                <a:solidFill>
                  <a:srgbClr val="FF0000"/>
                </a:solidFill>
              </a:rPr>
              <a:t>      </a:t>
            </a:r>
            <a:r>
              <a:rPr lang="ru-RU" altLang="ko-KR" dirty="0" err="1" smtClean="0">
                <a:solidFill>
                  <a:srgbClr val="FF0000"/>
                </a:solidFill>
              </a:rPr>
              <a:t>Чагр</a:t>
            </a:r>
            <a:r>
              <a:rPr lang="ru-RU" altLang="ko-KR" dirty="0" smtClean="0">
                <a:solidFill>
                  <a:srgbClr val="000099"/>
                </a:solidFill>
              </a:rPr>
              <a:t>                             </a:t>
            </a:r>
            <a:r>
              <a:rPr lang="ru-RU" altLang="ko-KR" dirty="0" smtClean="0">
                <a:solidFill>
                  <a:srgbClr val="FF0000"/>
                </a:solidFill>
              </a:rPr>
              <a:t> </a:t>
            </a:r>
            <a:r>
              <a:rPr lang="ru-RU" altLang="ko-KR" dirty="0" err="1" smtClean="0">
                <a:solidFill>
                  <a:srgbClr val="0070C0"/>
                </a:solidFill>
              </a:rPr>
              <a:t>Снижкнепод</a:t>
            </a:r>
            <a:endParaRPr lang="ru-RU" altLang="ko-KR" dirty="0" smtClean="0">
              <a:solidFill>
                <a:srgbClr val="0070C0"/>
              </a:solidFill>
            </a:endParaRPr>
          </a:p>
          <a:p>
            <a:pPr marL="609600" indent="-609600"/>
            <a:r>
              <a:rPr lang="ru-RU" altLang="ko-KR" dirty="0" smtClean="0">
                <a:solidFill>
                  <a:srgbClr val="FF0000"/>
                </a:solidFill>
              </a:rPr>
              <a:t>      </a:t>
            </a:r>
            <a:r>
              <a:rPr lang="ru-RU" altLang="ko-KR" dirty="0" err="1" smtClean="0">
                <a:solidFill>
                  <a:srgbClr val="FF0000"/>
                </a:solidFill>
              </a:rPr>
              <a:t>Сокласуь</a:t>
            </a:r>
            <a:r>
              <a:rPr lang="ru-RU" altLang="ko-KR" dirty="0" smtClean="0">
                <a:solidFill>
                  <a:srgbClr val="000099"/>
                </a:solidFill>
              </a:rPr>
              <a:t>                  </a:t>
            </a:r>
            <a:r>
              <a:rPr lang="ru-RU" altLang="ko-KR" dirty="0" smtClean="0">
                <a:solidFill>
                  <a:srgbClr val="FF0000"/>
                </a:solidFill>
              </a:rPr>
              <a:t>  </a:t>
            </a:r>
            <a:r>
              <a:rPr lang="ru-RU" altLang="ko-KR" dirty="0" err="1" smtClean="0">
                <a:solidFill>
                  <a:srgbClr val="0070C0"/>
                </a:solidFill>
              </a:rPr>
              <a:t>Чуйре</a:t>
            </a:r>
            <a:endParaRPr lang="ru-RU" altLang="ko-KR" dirty="0" smtClean="0">
              <a:solidFill>
                <a:srgbClr val="0070C0"/>
              </a:solidFill>
            </a:endParaRPr>
          </a:p>
          <a:p>
            <a:pPr marL="609600" indent="-609600"/>
            <a:r>
              <a:rPr lang="ru-RU" altLang="ko-KR" dirty="0" smtClean="0">
                <a:solidFill>
                  <a:srgbClr val="FF0000"/>
                </a:solidFill>
              </a:rPr>
              <a:t>      </a:t>
            </a:r>
            <a:r>
              <a:rPr lang="ru-RU" altLang="ko-KR" dirty="0" err="1" smtClean="0">
                <a:solidFill>
                  <a:srgbClr val="FF0000"/>
                </a:solidFill>
              </a:rPr>
              <a:t>Жулы</a:t>
            </a:r>
            <a:r>
              <a:rPr lang="ru-RU" altLang="ko-KR" dirty="0" smtClean="0">
                <a:solidFill>
                  <a:srgbClr val="000099"/>
                </a:solidFill>
              </a:rPr>
              <a:t>                           </a:t>
            </a:r>
            <a:r>
              <a:rPr lang="ru-RU" altLang="ko-KR" dirty="0" err="1" smtClean="0">
                <a:solidFill>
                  <a:srgbClr val="0070C0"/>
                </a:solidFill>
              </a:rPr>
              <a:t>Льреал</a:t>
            </a:r>
            <a:endParaRPr lang="ru-RU" dirty="0" smtClean="0">
              <a:solidFill>
                <a:srgbClr val="0070C0"/>
              </a:solidFill>
            </a:endParaRPr>
          </a:p>
          <a:p>
            <a:endParaRPr lang="ru-RU" dirty="0"/>
          </a:p>
        </p:txBody>
      </p:sp>
      <p:pic>
        <p:nvPicPr>
          <p:cNvPr id="4" name="Picture 4" descr="Рисунок7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072198" y="4286256"/>
            <a:ext cx="2852727" cy="2389182"/>
          </a:xfrm>
          <a:prstGeom prst="rect">
            <a:avLst/>
          </a:prstGeom>
          <a:noFill/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9" name="Picture 5">
            <a:hlinkClick r:id="" action="ppaction://media"/>
          </p:cNvPr>
          <p:cNvPicPr>
            <a:picLocks noRot="1" noChangeAspect="1" noChangeArrowheads="1"/>
          </p:cNvPicPr>
          <p:nvPr>
            <a:wavAudioFile r:embed="rId1" name="j0214098.wav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8243888" y="6308725"/>
            <a:ext cx="304800" cy="304800"/>
          </a:xfrm>
          <a:prstGeom prst="rect">
            <a:avLst/>
          </a:prstGeom>
          <a:noFill/>
        </p:spPr>
      </p:pic>
      <p:pic>
        <p:nvPicPr>
          <p:cNvPr id="6" name="Picture 17" descr="35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57884" y="0"/>
            <a:ext cx="2940050" cy="2057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4745" fill="hold"/>
                                        <p:tgtEl>
                                          <p:spTgt spid="1126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269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14290"/>
            <a:ext cx="7498080" cy="1214446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«Мой верный друг!.. Мой царь! Мой раб! Родной язык»</a:t>
            </a:r>
            <a:r>
              <a:rPr lang="ru-RU" dirty="0" smtClean="0"/>
              <a:t> -  </a:t>
            </a:r>
            <a:r>
              <a:rPr lang="ru-RU" sz="2000" dirty="0" smtClean="0"/>
              <a:t>Валерий Брюсов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err="1" smtClean="0"/>
              <a:t>Этебор</a:t>
            </a:r>
            <a:r>
              <a:rPr lang="ru-RU" b="1" dirty="0" smtClean="0"/>
              <a:t> Ахунова пишет: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«На столе моём – книги,</a:t>
            </a:r>
            <a:br>
              <a:rPr lang="ru-RU" dirty="0" smtClean="0"/>
            </a:br>
            <a:r>
              <a:rPr lang="ru-RU" dirty="0" smtClean="0"/>
              <a:t> Много радостных книг!</a:t>
            </a:r>
            <a:br>
              <a:rPr lang="ru-RU" dirty="0" smtClean="0"/>
            </a:br>
            <a:r>
              <a:rPr lang="ru-RU" dirty="0" smtClean="0"/>
              <a:t> Их открыл мне учитель –</a:t>
            </a:r>
            <a:br>
              <a:rPr lang="ru-RU" dirty="0" smtClean="0"/>
            </a:br>
            <a:r>
              <a:rPr lang="ru-RU" dirty="0" smtClean="0"/>
              <a:t> Мудрый русский язык!</a:t>
            </a:r>
            <a:br>
              <a:rPr lang="ru-RU" dirty="0" smtClean="0"/>
            </a:br>
            <a:r>
              <a:rPr lang="ru-RU" dirty="0" smtClean="0"/>
              <a:t> Он к сокровищам знаний – </a:t>
            </a:r>
            <a:br>
              <a:rPr lang="ru-RU" dirty="0" smtClean="0"/>
            </a:br>
            <a:r>
              <a:rPr lang="ru-RU" dirty="0" smtClean="0"/>
              <a:t> Ключ волшебный в руке.</a:t>
            </a:r>
            <a:br>
              <a:rPr lang="ru-RU" dirty="0" smtClean="0"/>
            </a:br>
            <a:r>
              <a:rPr lang="ru-RU" dirty="0" smtClean="0"/>
              <a:t> Говорю я с целым миром</a:t>
            </a:r>
            <a:br>
              <a:rPr lang="ru-RU" dirty="0" smtClean="0"/>
            </a:br>
            <a:r>
              <a:rPr lang="ru-RU" dirty="0" smtClean="0"/>
              <a:t> на этом языке».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1 Конкурс «Один – много».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    </a:t>
            </a:r>
            <a:r>
              <a:rPr lang="ru-RU" sz="2800" dirty="0" smtClean="0"/>
              <a:t>Нога -                                              </a:t>
            </a:r>
          </a:p>
          <a:p>
            <a:r>
              <a:rPr lang="ru-RU" sz="2800" dirty="0" smtClean="0"/>
              <a:t>    Рука -</a:t>
            </a:r>
          </a:p>
          <a:p>
            <a:r>
              <a:rPr lang="ru-RU" sz="2800" dirty="0" smtClean="0"/>
              <a:t>    Дуга -                                             </a:t>
            </a:r>
          </a:p>
          <a:p>
            <a:r>
              <a:rPr lang="ru-RU" sz="2800" dirty="0" smtClean="0"/>
              <a:t>    Мука -</a:t>
            </a:r>
          </a:p>
          <a:p>
            <a:r>
              <a:rPr lang="ru-RU" sz="2800" dirty="0" smtClean="0"/>
              <a:t>    Ведро -                                        </a:t>
            </a:r>
          </a:p>
          <a:p>
            <a:r>
              <a:rPr lang="ru-RU" sz="2800" dirty="0" smtClean="0"/>
              <a:t>    Бедро -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    Метро -                                         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    День -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   Пень -                                           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   Лень </a:t>
            </a:r>
            <a:r>
              <a:rPr lang="ru-RU" sz="2800" dirty="0" smtClean="0"/>
              <a:t>–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Цыплёнок</a:t>
            </a:r>
            <a:endParaRPr lang="ru-RU" sz="2800" dirty="0" smtClean="0"/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   Козлёнок -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Picture 6" descr="j04344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643438" y="2500306"/>
            <a:ext cx="3714776" cy="23574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2 .Конкурс «Четырнадцать </a:t>
            </a:r>
            <a:r>
              <a:rPr lang="ru-RU" b="1" dirty="0" err="1" smtClean="0"/>
              <a:t>ква</a:t>
            </a:r>
            <a:r>
              <a:rPr lang="ru-RU" b="1" dirty="0" smtClean="0"/>
              <a:t>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928670"/>
            <a:ext cx="8072462" cy="5319730"/>
          </a:xfrm>
        </p:spPr>
        <p:txBody>
          <a:bodyPr>
            <a:normAutofit/>
          </a:bodyPr>
          <a:lstStyle/>
          <a:p>
            <a:r>
              <a:rPr lang="ru-RU" sz="1800" dirty="0" smtClean="0"/>
              <a:t>   (</a:t>
            </a:r>
            <a:r>
              <a:rPr lang="ru-RU" sz="1800" dirty="0" err="1" smtClean="0"/>
              <a:t>буКВАрь</a:t>
            </a:r>
            <a:r>
              <a:rPr lang="ru-RU" sz="1800" dirty="0" smtClean="0"/>
              <a:t>)</a:t>
            </a:r>
          </a:p>
          <a:p>
            <a:r>
              <a:rPr lang="ru-RU" sz="1800" dirty="0" smtClean="0"/>
              <a:t>  (</a:t>
            </a:r>
            <a:r>
              <a:rPr lang="ru-RU" sz="1800" dirty="0" err="1" smtClean="0"/>
              <a:t>КаВАлерия</a:t>
            </a:r>
            <a:r>
              <a:rPr lang="ru-RU" sz="1800" dirty="0" smtClean="0"/>
              <a:t>)</a:t>
            </a:r>
          </a:p>
          <a:p>
            <a:r>
              <a:rPr lang="ru-RU" sz="1800" dirty="0" smtClean="0"/>
              <a:t>  (</a:t>
            </a:r>
            <a:r>
              <a:rPr lang="ru-RU" sz="1800" dirty="0" err="1" smtClean="0"/>
              <a:t>КВАс</a:t>
            </a:r>
            <a:r>
              <a:rPr lang="ru-RU" sz="1800" dirty="0" smtClean="0"/>
              <a:t>)</a:t>
            </a:r>
          </a:p>
          <a:p>
            <a:r>
              <a:rPr lang="ru-RU" sz="1800" dirty="0" smtClean="0"/>
              <a:t>  (</a:t>
            </a:r>
            <a:r>
              <a:rPr lang="ru-RU" sz="1800" dirty="0" err="1" smtClean="0"/>
              <a:t>КараВАн</a:t>
            </a:r>
            <a:r>
              <a:rPr lang="ru-RU" sz="1800" dirty="0" smtClean="0"/>
              <a:t>)</a:t>
            </a:r>
          </a:p>
          <a:p>
            <a:r>
              <a:rPr lang="ru-RU" sz="1800" dirty="0" smtClean="0"/>
              <a:t>  (</a:t>
            </a:r>
            <a:r>
              <a:rPr lang="ru-RU" sz="1800" dirty="0" err="1" smtClean="0"/>
              <a:t>подКоВА</a:t>
            </a:r>
            <a:r>
              <a:rPr lang="ru-RU" sz="1800" dirty="0" smtClean="0"/>
              <a:t>)</a:t>
            </a:r>
          </a:p>
          <a:p>
            <a:r>
              <a:rPr lang="ru-RU" sz="1800" dirty="0" smtClean="0"/>
              <a:t>(</a:t>
            </a:r>
            <a:r>
              <a:rPr lang="ru-RU" sz="1800" dirty="0" err="1" smtClean="0"/>
              <a:t>аКВАриум</a:t>
            </a:r>
            <a:r>
              <a:rPr lang="ru-RU" sz="1800" dirty="0" smtClean="0"/>
              <a:t>)</a:t>
            </a:r>
          </a:p>
          <a:p>
            <a:r>
              <a:rPr lang="ru-RU" sz="1800" dirty="0" smtClean="0"/>
              <a:t>  (</a:t>
            </a:r>
            <a:r>
              <a:rPr lang="ru-RU" sz="1800" dirty="0" err="1" smtClean="0"/>
              <a:t>КоролеВА</a:t>
            </a:r>
            <a:r>
              <a:rPr lang="ru-RU" sz="1800" dirty="0" smtClean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  (</a:t>
            </a:r>
            <a:r>
              <a:rPr lang="ru-RU" sz="1800" dirty="0" err="1" smtClean="0"/>
              <a:t>КараВеллА</a:t>
            </a:r>
            <a:r>
              <a:rPr lang="ru-RU" sz="1800" dirty="0" smtClean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(</a:t>
            </a:r>
            <a:r>
              <a:rPr lang="ru-RU" sz="1800" dirty="0" err="1" smtClean="0"/>
              <a:t>буКВА</a:t>
            </a:r>
            <a:r>
              <a:rPr lang="ru-RU" sz="1800" dirty="0" smtClean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(</a:t>
            </a:r>
            <a:r>
              <a:rPr lang="ru-RU" sz="1800" dirty="0" err="1" smtClean="0"/>
              <a:t>КороВА</a:t>
            </a:r>
            <a:r>
              <a:rPr lang="ru-RU" sz="1800" dirty="0" smtClean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(</a:t>
            </a:r>
            <a:r>
              <a:rPr lang="ru-RU" sz="1800" dirty="0" err="1" smtClean="0"/>
              <a:t>КВАдрат</a:t>
            </a:r>
            <a:r>
              <a:rPr lang="ru-RU" sz="1800" dirty="0" smtClean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  (</a:t>
            </a:r>
            <a:r>
              <a:rPr lang="ru-RU" sz="1800" dirty="0" err="1" smtClean="0"/>
              <a:t>тыКВА</a:t>
            </a:r>
            <a:r>
              <a:rPr lang="ru-RU" sz="1800" dirty="0" smtClean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(</a:t>
            </a:r>
            <a:r>
              <a:rPr lang="ru-RU" sz="1800" dirty="0" err="1" smtClean="0"/>
              <a:t>КедроВкА</a:t>
            </a:r>
            <a:r>
              <a:rPr lang="ru-RU" sz="1800" dirty="0" smtClean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  (</a:t>
            </a:r>
            <a:r>
              <a:rPr lang="ru-RU" sz="1800" dirty="0" err="1" smtClean="0"/>
              <a:t>КВАлификация</a:t>
            </a:r>
            <a:r>
              <a:rPr lang="ru-RU" sz="2100" dirty="0" smtClean="0"/>
              <a:t>)</a:t>
            </a:r>
          </a:p>
          <a:p>
            <a:endParaRPr lang="ru-RU" dirty="0"/>
          </a:p>
        </p:txBody>
      </p:sp>
      <p:pic>
        <p:nvPicPr>
          <p:cNvPr id="1027" name="Picture 3" descr="42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1214422"/>
            <a:ext cx="3500462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14290"/>
            <a:ext cx="7498080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3. Конкурс «Про многозначные слова.»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6" name="Picture 4" descr="Рисунок125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572001" y="3071811"/>
            <a:ext cx="1571636" cy="1500198"/>
          </a:xfrm>
          <a:noFill/>
        </p:spPr>
      </p:pic>
      <p:pic>
        <p:nvPicPr>
          <p:cNvPr id="10" name="Picture 51" descr="BD07339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2800" y="4838700"/>
            <a:ext cx="2362200" cy="1765300"/>
          </a:xfrm>
          <a:prstGeom prst="rect">
            <a:avLst/>
          </a:prstGeom>
          <a:noFill/>
        </p:spPr>
      </p:pic>
      <p:pic>
        <p:nvPicPr>
          <p:cNvPr id="11" name="Picture 52" descr="T02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16" y="1428736"/>
            <a:ext cx="1785951" cy="2071702"/>
          </a:xfrm>
          <a:prstGeom prst="rect">
            <a:avLst/>
          </a:prstGeom>
          <a:noFill/>
        </p:spPr>
      </p:pic>
      <p:pic>
        <p:nvPicPr>
          <p:cNvPr id="7" name="Picture 17" descr="5dacfd824d63b97e31b59394d030c467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85852" y="2857496"/>
            <a:ext cx="1928826" cy="2143139"/>
          </a:xfrm>
          <a:prstGeom prst="rect">
            <a:avLst/>
          </a:prstGeom>
          <a:noFill/>
        </p:spPr>
      </p:pic>
      <p:pic>
        <p:nvPicPr>
          <p:cNvPr id="3074" name="Picture 2" descr="STAR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71802" y="1500174"/>
            <a:ext cx="2071702" cy="1585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AutoShape 5"/>
          <p:cNvSpPr>
            <a:spLocks noChangeArrowheads="1"/>
          </p:cNvSpPr>
          <p:nvPr/>
        </p:nvSpPr>
        <p:spPr bwMode="auto">
          <a:xfrm flipH="1">
            <a:off x="6215074" y="4286256"/>
            <a:ext cx="2419350" cy="1038225"/>
          </a:xfrm>
          <a:prstGeom prst="lightningBol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6572264" y="5715016"/>
            <a:ext cx="24432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u="sng" dirty="0" smtClean="0">
                <a:solidFill>
                  <a:srgbClr val="FF0000"/>
                </a:solidFill>
              </a:rPr>
              <a:t>Омонимы</a:t>
            </a:r>
            <a:endParaRPr lang="ru-RU" sz="4000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29" grpId="0" animBg="1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714488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4. Конкурс  «Загадки-кроссворды на словарные слова»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48" descr="J021516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984437" y="2705855"/>
            <a:ext cx="1730572" cy="1437526"/>
          </a:xfrm>
          <a:prstGeom prst="rect">
            <a:avLst/>
          </a:prstGeom>
          <a:noFill/>
        </p:spPr>
      </p:pic>
      <p:grpSp>
        <p:nvGrpSpPr>
          <p:cNvPr id="5" name="Group 45"/>
          <p:cNvGrpSpPr>
            <a:grpSpLocks/>
          </p:cNvGrpSpPr>
          <p:nvPr/>
        </p:nvGrpSpPr>
        <p:grpSpPr bwMode="auto">
          <a:xfrm>
            <a:off x="6400800" y="1524000"/>
            <a:ext cx="1528786" cy="1190620"/>
            <a:chOff x="4128" y="624"/>
            <a:chExt cx="1200" cy="1176"/>
          </a:xfrm>
        </p:grpSpPr>
        <p:sp>
          <p:nvSpPr>
            <p:cNvPr id="6" name="Oval 46"/>
            <p:cNvSpPr>
              <a:spLocks noChangeArrowheads="1"/>
            </p:cNvSpPr>
            <p:nvPr/>
          </p:nvSpPr>
          <p:spPr bwMode="auto">
            <a:xfrm>
              <a:off x="4128" y="624"/>
              <a:ext cx="1200" cy="1176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8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7" name="Picture 47" descr="B1_31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176" y="864"/>
              <a:ext cx="1104" cy="799"/>
            </a:xfrm>
            <a:prstGeom prst="rect">
              <a:avLst/>
            </a:prstGeom>
            <a:noFill/>
          </p:spPr>
        </p:pic>
      </p:grpSp>
      <p:pic>
        <p:nvPicPr>
          <p:cNvPr id="8" name="Picture 16" descr="AN347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35713" y="4797425"/>
            <a:ext cx="2808287" cy="1879600"/>
          </a:xfrm>
          <a:prstGeom prst="rect">
            <a:avLst/>
          </a:prstGeom>
          <a:noFill/>
        </p:spPr>
      </p:pic>
      <p:pic>
        <p:nvPicPr>
          <p:cNvPr id="2051" name="Picture 3" descr="0076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71670" y="1714488"/>
            <a:ext cx="857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9" descr="БЕРЁЗА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3" b="2"/>
          <a:stretch>
            <a:fillRect/>
          </a:stretch>
        </p:blipFill>
        <p:spPr bwMode="auto">
          <a:xfrm>
            <a:off x="1000100" y="4429132"/>
            <a:ext cx="2514600" cy="2428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4500562" y="5000636"/>
            <a:ext cx="1143008" cy="16430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rgbClr val="002060"/>
                  </a:solidFill>
                </a:ln>
              </a:rPr>
              <a:t>Мо-</a:t>
            </a:r>
          </a:p>
          <a:p>
            <a:pPr algn="ctr"/>
            <a:r>
              <a:rPr lang="ru-RU" dirty="0" err="1" smtClean="0">
                <a:ln>
                  <a:solidFill>
                    <a:srgbClr val="002060"/>
                  </a:solidFill>
                </a:ln>
              </a:rPr>
              <a:t>ло-ко</a:t>
            </a:r>
            <a:endParaRPr lang="ru-RU" dirty="0">
              <a:ln>
                <a:solidFill>
                  <a:srgbClr val="002060"/>
                </a:solidFill>
              </a:ln>
            </a:endParaRPr>
          </a:p>
        </p:txBody>
      </p:sp>
      <p:sp>
        <p:nvSpPr>
          <p:cNvPr id="13" name="Блок-схема: документ 12"/>
          <p:cNvSpPr/>
          <p:nvPr/>
        </p:nvSpPr>
        <p:spPr>
          <a:xfrm>
            <a:off x="1785918" y="3071810"/>
            <a:ext cx="428628" cy="500066"/>
          </a:xfrm>
          <a:prstGeom prst="flowChartDocumen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Диагональная полоса 13"/>
          <p:cNvSpPr/>
          <p:nvPr/>
        </p:nvSpPr>
        <p:spPr>
          <a:xfrm>
            <a:off x="1785918" y="2786058"/>
            <a:ext cx="2428892" cy="357190"/>
          </a:xfrm>
          <a:prstGeom prst="diagStrip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Прямоугольник с двумя скругленными противолежащими углами 14"/>
          <p:cNvSpPr/>
          <p:nvPr/>
        </p:nvSpPr>
        <p:spPr>
          <a:xfrm>
            <a:off x="6572264" y="3357562"/>
            <a:ext cx="1928826" cy="571504"/>
          </a:xfrm>
          <a:prstGeom prst="round2Diag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n>
                  <a:solidFill>
                    <a:schemeClr val="tx2"/>
                  </a:solidFill>
                </a:ln>
              </a:rPr>
              <a:t>Пальто</a:t>
            </a:r>
            <a:endParaRPr lang="ru-RU" sz="2800" dirty="0">
              <a:ln>
                <a:solidFill>
                  <a:schemeClr val="tx2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5. Конкурс «Подбери пару»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Крупные капли дождя                          торчали на косогоре </a:t>
            </a:r>
          </a:p>
          <a:p>
            <a:r>
              <a:rPr lang="ru-RU" sz="1800" dirty="0" smtClean="0"/>
              <a:t>  Последние  снежинки                            весело катались с горки</a:t>
            </a:r>
          </a:p>
          <a:p>
            <a:r>
              <a:rPr lang="ru-RU" sz="1800" dirty="0" smtClean="0"/>
              <a:t>  Маленькая собачонка                         летела в тёплые страны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  Голые кусты                                             барабанили по крыше дома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  Деревенские ребята                           порхали в холодном воздухе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  Большая стая лебедей                       громко лаяла на прохожих</a:t>
            </a:r>
          </a:p>
          <a:p>
            <a:endParaRPr lang="ru-RU" dirty="0"/>
          </a:p>
        </p:txBody>
      </p:sp>
      <p:pic>
        <p:nvPicPr>
          <p:cNvPr id="4" name="Picture 8" descr="j034336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3857628"/>
            <a:ext cx="3071834" cy="2786082"/>
          </a:xfrm>
          <a:prstGeom prst="rect">
            <a:avLst/>
          </a:prstGeom>
          <a:noFill/>
        </p:spPr>
      </p:pic>
      <p:cxnSp>
        <p:nvCxnSpPr>
          <p:cNvPr id="9" name="Прямая со стрелкой 8"/>
          <p:cNvCxnSpPr/>
          <p:nvPr/>
        </p:nvCxnSpPr>
        <p:spPr>
          <a:xfrm rot="16200000" flipH="1">
            <a:off x="4179091" y="1678769"/>
            <a:ext cx="1071570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16200000" flipH="1">
            <a:off x="4143372" y="2000240"/>
            <a:ext cx="1143008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6200000" flipH="1">
            <a:off x="4214810" y="2428868"/>
            <a:ext cx="1071570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3857620" y="1714488"/>
            <a:ext cx="1357322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 flipH="1" flipV="1">
            <a:off x="4214810" y="2071678"/>
            <a:ext cx="1000132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5400000" flipH="1" flipV="1">
            <a:off x="4250529" y="2464587"/>
            <a:ext cx="1071570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>6. Конкурс «Будь внимателен мой друг»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9" descr="j0283653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0167" y="1214422"/>
            <a:ext cx="2714644" cy="2357454"/>
          </a:xfrm>
          <a:prstGeom prst="rect">
            <a:avLst/>
          </a:prstGeom>
          <a:noFill/>
        </p:spPr>
      </p:pic>
      <p:pic>
        <p:nvPicPr>
          <p:cNvPr id="5" name="Picture 13" descr="j028365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64" y="1285859"/>
            <a:ext cx="1857387" cy="2428893"/>
          </a:xfrm>
          <a:prstGeom prst="rect">
            <a:avLst/>
          </a:prstGeom>
          <a:noFill/>
        </p:spPr>
      </p:pic>
      <p:pic>
        <p:nvPicPr>
          <p:cNvPr id="6" name="Picture 8" descr="j0234727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29058" y="4000504"/>
            <a:ext cx="2143140" cy="264320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7.  Конкурс «Блиц-опрос»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435608" y="1142984"/>
            <a:ext cx="7498080" cy="5105416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4" name="Picture 8" descr="44431acf4de133bcf3daf5da5a9b6120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1214422"/>
            <a:ext cx="4286280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291</TotalTime>
  <Words>365</Words>
  <Application>Microsoft Office PowerPoint</Application>
  <PresentationFormat>Экран (4:3)</PresentationFormat>
  <Paragraphs>90</Paragraphs>
  <Slides>15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Солнцестояние</vt:lpstr>
      <vt:lpstr>«КВН» по русскому языку                   в 4 «Б» классе</vt:lpstr>
      <vt:lpstr>«Мой верный друг!.. Мой царь! Мой раб! Родной язык» -  Валерий Брюсов</vt:lpstr>
      <vt:lpstr>1 Конкурс «Один – много». </vt:lpstr>
      <vt:lpstr>2 .Конкурс «Четырнадцать ква» </vt:lpstr>
      <vt:lpstr>3. Конкурс «Про многозначные слова.» </vt:lpstr>
      <vt:lpstr>4. Конкурс  «Загадки-кроссворды на словарные слова» </vt:lpstr>
      <vt:lpstr>5. Конкурс «Подбери пару» </vt:lpstr>
      <vt:lpstr>6. Конкурс «Будь внимателен мой друг» </vt:lpstr>
      <vt:lpstr>7.  Конкурс «Блиц-опрос» </vt:lpstr>
      <vt:lpstr>8 конкурс:    «Закончи  пословицу» </vt:lpstr>
      <vt:lpstr>9 конкурс:    «Загадки - шутки» </vt:lpstr>
      <vt:lpstr>10 конкурс:    «Восстанови справедливость» </vt:lpstr>
      <vt:lpstr>11 конкурс:    «Из мужского в женский» </vt:lpstr>
      <vt:lpstr>12 конкурс:    «Расшифруй слова» 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«КВН» по русскому языку                   в 4 «Б» классе</dc:title>
  <dc:creator>User</dc:creator>
  <cp:lastModifiedBy>User</cp:lastModifiedBy>
  <cp:revision>31</cp:revision>
  <dcterms:created xsi:type="dcterms:W3CDTF">2002-12-31T23:46:51Z</dcterms:created>
  <dcterms:modified xsi:type="dcterms:W3CDTF">2002-12-31T23:13:00Z</dcterms:modified>
</cp:coreProperties>
</file>