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5" r:id="rId4"/>
    <p:sldId id="302" r:id="rId5"/>
    <p:sldId id="296" r:id="rId6"/>
    <p:sldId id="264" r:id="rId7"/>
    <p:sldId id="267" r:id="rId8"/>
    <p:sldId id="268" r:id="rId9"/>
    <p:sldId id="299" r:id="rId10"/>
    <p:sldId id="294" r:id="rId11"/>
    <p:sldId id="295" r:id="rId12"/>
    <p:sldId id="261" r:id="rId13"/>
    <p:sldId id="300" r:id="rId14"/>
    <p:sldId id="275" r:id="rId15"/>
    <p:sldId id="282" r:id="rId16"/>
    <p:sldId id="276" r:id="rId17"/>
    <p:sldId id="287" r:id="rId18"/>
    <p:sldId id="288" r:id="rId19"/>
    <p:sldId id="277" r:id="rId20"/>
    <p:sldId id="290" r:id="rId21"/>
    <p:sldId id="278" r:id="rId22"/>
    <p:sldId id="301" r:id="rId23"/>
    <p:sldId id="279"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3739" autoAdjust="0"/>
    <p:restoredTop sz="91570" autoAdjust="0"/>
  </p:normalViewPr>
  <p:slideViewPr>
    <p:cSldViewPr>
      <p:cViewPr>
        <p:scale>
          <a:sx n="75" d="100"/>
          <a:sy n="75" d="100"/>
        </p:scale>
        <p:origin x="-9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054F118-3C0A-44C2-B7A3-7CEC78FBE520}" type="datetimeFigureOut">
              <a:rPr lang="ru-RU"/>
              <a:pPr>
                <a:defRPr/>
              </a:pPr>
              <a:t>07.11.2012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086D8F3-C798-4E51-9862-8E8762F6C94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6BD4844-B215-4237-85C9-5AAF5B4597A7}" type="datetimeFigureOut">
              <a:rPr lang="ru-RU"/>
              <a:pPr>
                <a:defRPr/>
              </a:pPr>
              <a:t>07.11.2012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ABF889D-CAD1-4E1B-8970-5AD870A5C1B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973D772-E65E-45D8-8771-8CF0829CACD3}" type="datetimeFigureOut">
              <a:rPr lang="ru-RU"/>
              <a:pPr>
                <a:defRPr/>
              </a:pPr>
              <a:t>07.11.2012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1542EB8-3ABB-415D-B020-6FF2973625A9}"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en-US"/>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681CB92-AB93-4FA5-9096-3B7049DF62BC}" type="datetimeFigureOut">
              <a:rPr lang="ru-RU"/>
              <a:pPr>
                <a:defRPr/>
              </a:pPr>
              <a:t>07.11.2012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20EAD60-970C-4C39-97BE-ED68338BA8D9}"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en-US"/>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B1177AB-E543-49A0-B8EA-4E072E899F68}" type="datetimeFigureOut">
              <a:rPr lang="ru-RU"/>
              <a:pPr>
                <a:defRPr/>
              </a:pPr>
              <a:t>07.11.2012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0F938C4-47DA-435F-9A1D-6F3F8385187E}"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en-US"/>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EA71860-AB1A-43BE-8530-982F04855333}" type="datetimeFigureOut">
              <a:rPr lang="ru-RU"/>
              <a:pPr>
                <a:defRPr/>
              </a:pPr>
              <a:t>07.11.2012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810251C-8411-4B1D-AA57-F72434234072}"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en-US"/>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38C87699-453C-4BEE-8C77-AC4A678B7552}" type="datetimeFigureOut">
              <a:rPr lang="ru-RU"/>
              <a:pPr>
                <a:defRPr/>
              </a:pPr>
              <a:t>07.11.2012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4A2E46-E6B6-424A-9648-E9D62857632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0E0DC93-5724-43E9-858C-2F5B26CD814B}" type="datetimeFigureOut">
              <a:rPr lang="ru-RU"/>
              <a:pPr>
                <a:defRPr/>
              </a:pPr>
              <a:t>07.11.2012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26B86FF-6E97-40BB-B498-5094E588019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CE5F465-F767-425A-B605-2EBE7DAB86D7}" type="datetimeFigureOut">
              <a:rPr lang="ru-RU"/>
              <a:pPr>
                <a:defRPr/>
              </a:pPr>
              <a:t>07.11.2012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2037276-F9AC-4EEA-8F73-CBAB967DE38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6401C54-E7BC-4390-85BE-9EA5AABCD750}" type="datetimeFigureOut">
              <a:rPr lang="ru-RU"/>
              <a:pPr>
                <a:defRPr/>
              </a:pPr>
              <a:t>07.11.2012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6A9158F-8CA2-434D-8DD7-01E06A97F5A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5376A69-1128-42F5-8457-5C8BA0ACE0CB}" type="datetimeFigureOut">
              <a:rPr lang="ru-RU"/>
              <a:pPr>
                <a:defRPr/>
              </a:pPr>
              <a:t>07.11.2012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DD125BB-C2A3-41D8-809B-FB76395FC90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2F680C7-3B0D-4704-A7A6-E30D197A18C5}" type="datetimeFigureOut">
              <a:rPr lang="ru-RU"/>
              <a:pPr>
                <a:defRPr/>
              </a:pPr>
              <a:t>07.11.2012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E1FDC7C-95A3-432B-A9C9-148788EDD09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AAC070C-0E41-4258-B811-3BC1B45CC731}" type="datetimeFigureOut">
              <a:rPr lang="ru-RU"/>
              <a:pPr>
                <a:defRPr/>
              </a:pPr>
              <a:t>07.11.2012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CAF2F21-FE07-4C1A-92A0-516988B0096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2012B42-6ACE-4776-9BC6-F4F5EE604A09}" type="datetimeFigureOut">
              <a:rPr lang="ru-RU"/>
              <a:pPr>
                <a:defRPr/>
              </a:pPr>
              <a:t>07.11.2012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132AC07-F0D6-4DB8-AABC-25548E918AA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F28A405-386A-4CB9-802B-CA4F9A3BD3D0}" type="datetimeFigureOut">
              <a:rPr lang="ru-RU"/>
              <a:pPr>
                <a:defRPr/>
              </a:pPr>
              <a:t>07.11.2012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4949BD5-CFC2-4525-B658-086367EDEA7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DEAB450-9B0E-4CF5-B44F-005624B70A06}" type="datetimeFigureOut">
              <a:rPr lang="ru-RU"/>
              <a:pPr>
                <a:defRPr/>
              </a:pPr>
              <a:t>07.11.2012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B756E70-8BE5-4370-8142-8C271C3E128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 id="2147483649"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Прямоугольник 3"/>
          <p:cNvSpPr>
            <a:spLocks noChangeArrowheads="1"/>
          </p:cNvSpPr>
          <p:nvPr/>
        </p:nvSpPr>
        <p:spPr bwMode="auto">
          <a:xfrm>
            <a:off x="1476375" y="2060575"/>
            <a:ext cx="5688013" cy="1066800"/>
          </a:xfrm>
          <a:prstGeom prst="rect">
            <a:avLst/>
          </a:prstGeom>
          <a:noFill/>
          <a:ln w="9525">
            <a:noFill/>
            <a:miter lim="800000"/>
            <a:headEnd/>
            <a:tailEnd/>
          </a:ln>
        </p:spPr>
        <p:txBody>
          <a:bodyPr>
            <a:spAutoFit/>
          </a:bodyPr>
          <a:lstStyle/>
          <a:p>
            <a:r>
              <a:rPr lang="ru-RU" sz="3200">
                <a:latin typeface="Arial" charset="0"/>
              </a:rPr>
              <a:t>Средства обучения на современном уроке</a:t>
            </a:r>
          </a:p>
        </p:txBody>
      </p:sp>
      <p:pic>
        <p:nvPicPr>
          <p:cNvPr id="17410" name="Picture 4" descr="http://im6-tub-ru.yandex.net/i?id=458791860-01-72&amp;n=21"/>
          <p:cNvPicPr>
            <a:picLocks noChangeAspect="1" noChangeArrowheads="1"/>
          </p:cNvPicPr>
          <p:nvPr/>
        </p:nvPicPr>
        <p:blipFill>
          <a:blip r:embed="rId2"/>
          <a:srcRect/>
          <a:stretch>
            <a:fillRect/>
          </a:stretch>
        </p:blipFill>
        <p:spPr bwMode="auto">
          <a:xfrm>
            <a:off x="323850" y="188913"/>
            <a:ext cx="1428750" cy="1428750"/>
          </a:xfrm>
          <a:prstGeom prst="rect">
            <a:avLst/>
          </a:prstGeom>
          <a:noFill/>
          <a:ln w="9525">
            <a:noFill/>
            <a:miter lim="800000"/>
            <a:headEnd/>
            <a:tailEnd/>
          </a:ln>
        </p:spPr>
      </p:pic>
      <p:pic>
        <p:nvPicPr>
          <p:cNvPr id="17411" name="Picture 6" descr="http://img0.liveinternet.ru/images/attach/c/0/46/745/46745193_ris.gif"/>
          <p:cNvPicPr>
            <a:picLocks noChangeAspect="1" noChangeArrowheads="1"/>
          </p:cNvPicPr>
          <p:nvPr/>
        </p:nvPicPr>
        <p:blipFill>
          <a:blip r:embed="rId3"/>
          <a:srcRect/>
          <a:stretch>
            <a:fillRect/>
          </a:stretch>
        </p:blipFill>
        <p:spPr bwMode="auto">
          <a:xfrm>
            <a:off x="1763713" y="3284538"/>
            <a:ext cx="3886200" cy="3168650"/>
          </a:xfrm>
          <a:prstGeom prst="rect">
            <a:avLst/>
          </a:prstGeom>
          <a:noFill/>
          <a:ln w="9525">
            <a:noFill/>
            <a:miter lim="800000"/>
            <a:headEnd/>
            <a:tailEnd/>
          </a:ln>
        </p:spPr>
      </p:pic>
      <p:pic>
        <p:nvPicPr>
          <p:cNvPr id="17412" name="Picture 7" descr="D:\Мама\район конфер\21.jpg"/>
          <p:cNvPicPr>
            <a:picLocks noChangeAspect="1" noChangeArrowheads="1"/>
          </p:cNvPicPr>
          <p:nvPr/>
        </p:nvPicPr>
        <p:blipFill>
          <a:blip r:embed="rId4"/>
          <a:srcRect/>
          <a:stretch>
            <a:fillRect/>
          </a:stretch>
        </p:blipFill>
        <p:spPr bwMode="auto">
          <a:xfrm>
            <a:off x="6227763" y="0"/>
            <a:ext cx="2016125" cy="1844675"/>
          </a:xfrm>
          <a:prstGeom prst="rect">
            <a:avLst/>
          </a:prstGeom>
          <a:noFill/>
          <a:ln w="9525">
            <a:noFill/>
            <a:miter lim="800000"/>
            <a:headEnd/>
            <a:tailEnd/>
          </a:ln>
        </p:spPr>
      </p:pic>
      <p:sp>
        <p:nvSpPr>
          <p:cNvPr id="17413" name="Прямоугольник 7"/>
          <p:cNvSpPr>
            <a:spLocks noChangeArrowheads="1"/>
          </p:cNvSpPr>
          <p:nvPr/>
        </p:nvSpPr>
        <p:spPr bwMode="auto">
          <a:xfrm>
            <a:off x="6084888" y="5553075"/>
            <a:ext cx="2447925" cy="646113"/>
          </a:xfrm>
          <a:prstGeom prst="rect">
            <a:avLst/>
          </a:prstGeom>
          <a:noFill/>
          <a:ln w="9525">
            <a:noFill/>
            <a:miter lim="800000"/>
            <a:headEnd/>
            <a:tailEnd/>
          </a:ln>
        </p:spPr>
        <p:txBody>
          <a:bodyPr>
            <a:spAutoFit/>
          </a:bodyPr>
          <a:lstStyle/>
          <a:p>
            <a:r>
              <a:rPr lang="ru-RU">
                <a:latin typeface="Calibri" pitchFamily="34" charset="0"/>
              </a:rPr>
              <a:t>ГБОУ СОШ №516</a:t>
            </a:r>
          </a:p>
          <a:p>
            <a:r>
              <a:rPr lang="ru-RU">
                <a:latin typeface="Calibri" pitchFamily="34" charset="0"/>
              </a:rPr>
              <a:t>Н.Н.Тимченко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8"/>
          <p:cNvSpPr>
            <a:spLocks noGrp="1"/>
          </p:cNvSpPr>
          <p:nvPr>
            <p:ph type="title" idx="4294967295"/>
          </p:nvPr>
        </p:nvSpPr>
        <p:spPr/>
        <p:txBody>
          <a:bodyPr/>
          <a:lstStyle/>
          <a:p>
            <a:pPr eaLnBrk="1" hangingPunct="1"/>
            <a:endParaRPr lang="ru-RU" smtClean="0"/>
          </a:p>
        </p:txBody>
      </p:sp>
      <p:sp>
        <p:nvSpPr>
          <p:cNvPr id="26626" name="Rectangle 10"/>
          <p:cNvSpPr>
            <a:spLocks noGrp="1"/>
          </p:cNvSpPr>
          <p:nvPr>
            <p:ph type="body" sz="half" idx="4294967295"/>
          </p:nvPr>
        </p:nvSpPr>
        <p:spPr>
          <a:xfrm>
            <a:off x="4648200" y="1600200"/>
            <a:ext cx="4038600" cy="4525963"/>
          </a:xfrm>
        </p:spPr>
        <p:txBody>
          <a:bodyPr/>
          <a:lstStyle/>
          <a:p>
            <a:pPr eaLnBrk="1" hangingPunct="1">
              <a:lnSpc>
                <a:spcPct val="90000"/>
              </a:lnSpc>
              <a:buFont typeface="Arial" charset="0"/>
              <a:buNone/>
            </a:pPr>
            <a:r>
              <a:rPr lang="ru-RU" sz="2000" smtClean="0"/>
              <a:t>Сегодня главная задача образовательной системы состоит в том, чтобы научить личность познавать, заниматься поисковой деятельностью, учиться, сотрудничать с другими во время познавательного процесса. Новый подход к обучению как раз и состоит в создании возможностей  для свободного доступа к различным информационным ресурсам </a:t>
            </a:r>
          </a:p>
        </p:txBody>
      </p:sp>
      <p:pic>
        <p:nvPicPr>
          <p:cNvPr id="26627" name="Picture 11" descr="o00"/>
          <p:cNvPicPr>
            <a:picLocks noChangeAspect="1" noChangeArrowheads="1"/>
          </p:cNvPicPr>
          <p:nvPr>
            <p:ph sz="half" idx="4294967295"/>
          </p:nvPr>
        </p:nvPicPr>
        <p:blipFill>
          <a:blip r:embed="rId2"/>
          <a:srcRect/>
          <a:stretch>
            <a:fillRect/>
          </a:stretch>
        </p:blipFill>
        <p:spPr>
          <a:xfrm>
            <a:off x="395288" y="1700213"/>
            <a:ext cx="3600450" cy="387826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a:lstStyle/>
          <a:p>
            <a:r>
              <a:rPr lang="ru-RU" sz="2400" smtClean="0">
                <a:latin typeface="Times New Roman" pitchFamily="18" charset="0"/>
              </a:rPr>
              <a:t>«Доводы, до которых человек додумывается сам, обычно убеждают его больше, нежели те, которые пришли в голову другим.»</a:t>
            </a:r>
            <a:r>
              <a:rPr lang="ru-RU" sz="2400" b="1" smtClean="0">
                <a:latin typeface="Times New Roman" pitchFamily="18" charset="0"/>
              </a:rPr>
              <a:t>   </a:t>
            </a:r>
            <a:r>
              <a:rPr lang="ru-RU" sz="2000" smtClean="0">
                <a:latin typeface="Times New Roman" pitchFamily="18" charset="0"/>
              </a:rPr>
              <a:t>Б.Паскаль</a:t>
            </a:r>
          </a:p>
        </p:txBody>
      </p:sp>
      <p:sp>
        <p:nvSpPr>
          <p:cNvPr id="27650" name="Rectangle 3"/>
          <p:cNvSpPr>
            <a:spLocks noGrp="1"/>
          </p:cNvSpPr>
          <p:nvPr>
            <p:ph type="body" sz="half" idx="2"/>
          </p:nvPr>
        </p:nvSpPr>
        <p:spPr/>
        <p:txBody>
          <a:bodyPr/>
          <a:lstStyle/>
          <a:p>
            <a:pPr eaLnBrk="1" hangingPunct="1">
              <a:lnSpc>
                <a:spcPct val="90000"/>
              </a:lnSpc>
              <a:spcBef>
                <a:spcPct val="0"/>
              </a:spcBef>
              <a:buFontTx/>
              <a:buNone/>
            </a:pPr>
            <a:r>
              <a:rPr lang="ru-RU" sz="2800" b="1" smtClean="0">
                <a:solidFill>
                  <a:srgbClr val="000000"/>
                </a:solidFill>
                <a:latin typeface="Times New Roman" pitchFamily="18" charset="0"/>
              </a:rPr>
              <a:t>“</a:t>
            </a:r>
            <a:r>
              <a:rPr lang="ru-RU" sz="2800" smtClean="0">
                <a:solidFill>
                  <a:srgbClr val="000000"/>
                </a:solidFill>
                <a:latin typeface="Times New Roman" pitchFamily="18" charset="0"/>
              </a:rPr>
              <a:t>Главная цель воспитателя должна заключаться в развитии </a:t>
            </a:r>
            <a:r>
              <a:rPr lang="ru-RU" sz="2800" i="1" u="sng" smtClean="0">
                <a:solidFill>
                  <a:srgbClr val="000000"/>
                </a:solidFill>
                <a:latin typeface="Times New Roman" pitchFamily="18" charset="0"/>
              </a:rPr>
              <a:t>самодеятельности</a:t>
            </a:r>
            <a:r>
              <a:rPr lang="ru-RU" sz="2800" smtClean="0">
                <a:solidFill>
                  <a:srgbClr val="000000"/>
                </a:solidFill>
                <a:latin typeface="Times New Roman" pitchFamily="18" charset="0"/>
              </a:rPr>
              <a:t>, благодаря которой человек может впоследствии стать распорядителем своей судьбы, продолжателем образования своей жизни...”</a:t>
            </a:r>
            <a:r>
              <a:rPr lang="ru-RU" sz="2800" b="1" smtClean="0">
                <a:solidFill>
                  <a:srgbClr val="000000"/>
                </a:solidFill>
              </a:rPr>
              <a:t>  </a:t>
            </a:r>
            <a:r>
              <a:rPr lang="ru-RU" sz="2400" smtClean="0">
                <a:solidFill>
                  <a:srgbClr val="000000"/>
                </a:solidFill>
                <a:latin typeface="Times New Roman" pitchFamily="18" charset="0"/>
              </a:rPr>
              <a:t>А. Дистервег</a:t>
            </a:r>
          </a:p>
          <a:p>
            <a:pPr>
              <a:lnSpc>
                <a:spcPct val="90000"/>
              </a:lnSpc>
            </a:pPr>
            <a:endParaRPr lang="ru-RU" sz="2400" smtClean="0">
              <a:latin typeface="Times New Roman" pitchFamily="18" charset="0"/>
            </a:endParaRPr>
          </a:p>
        </p:txBody>
      </p:sp>
      <p:pic>
        <p:nvPicPr>
          <p:cNvPr id="27651" name="Рисунок 9" descr="D:\л.в\презентации к мастеру\14[1].gif"/>
          <p:cNvPicPr>
            <a:picLocks noChangeAspect="1" noChangeArrowheads="1"/>
          </p:cNvPicPr>
          <p:nvPr>
            <p:ph sz="half" idx="1"/>
          </p:nvPr>
        </p:nvPicPr>
        <p:blipFill>
          <a:blip r:embed="rId2"/>
          <a:srcRect/>
          <a:stretch>
            <a:fillRect/>
          </a:stretch>
        </p:blipFill>
        <p:spPr>
          <a:xfrm>
            <a:off x="3059113" y="1700213"/>
            <a:ext cx="1943100" cy="218598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684213" y="776288"/>
            <a:ext cx="7632700" cy="1014412"/>
          </a:xfrm>
          <a:prstGeom prst="rect">
            <a:avLst/>
          </a:prstGeom>
          <a:noFill/>
          <a:ln w="9525">
            <a:noFill/>
            <a:miter lim="800000"/>
            <a:headEnd/>
            <a:tailEnd/>
          </a:ln>
        </p:spPr>
        <p:txBody>
          <a:bodyPr anchor="ctr">
            <a:spAutoFit/>
          </a:bodyPr>
          <a:lstStyle/>
          <a:p>
            <a:r>
              <a:rPr lang="ru-RU" sz="2000" i="1">
                <a:latin typeface="Arial" charset="0"/>
                <a:cs typeface="Times New Roman" pitchFamily="18" charset="0"/>
              </a:rPr>
              <a:t>Построение учебного процесса в информационной образовательной среде кардинально меняет роли и характер современного взаимодействия его участников.</a:t>
            </a:r>
            <a:endParaRPr lang="ru-RU" sz="2000">
              <a:latin typeface="Arial" charset="0"/>
            </a:endParaRPr>
          </a:p>
        </p:txBody>
      </p:sp>
      <p:pic>
        <p:nvPicPr>
          <p:cNvPr id="28674" name="Рисунок 1" descr="http://www.enauki.ru/wp-content/uploads/2012/01/chbaiaupova.jpg"/>
          <p:cNvPicPr>
            <a:picLocks noChangeAspect="1" noChangeArrowheads="1"/>
          </p:cNvPicPr>
          <p:nvPr/>
        </p:nvPicPr>
        <p:blipFill>
          <a:blip r:embed="rId2"/>
          <a:srcRect/>
          <a:stretch>
            <a:fillRect/>
          </a:stretch>
        </p:blipFill>
        <p:spPr bwMode="auto">
          <a:xfrm>
            <a:off x="1476375" y="1989138"/>
            <a:ext cx="5400675" cy="405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idx="4294967295"/>
          </p:nvPr>
        </p:nvSpPr>
        <p:spPr>
          <a:xfrm>
            <a:off x="457200" y="274638"/>
            <a:ext cx="8229600" cy="6278562"/>
          </a:xfrm>
        </p:spPr>
        <p:txBody>
          <a:bodyPr/>
          <a:lstStyle/>
          <a:p>
            <a:r>
              <a:rPr lang="ru-RU" sz="2800" smtClean="0">
                <a:latin typeface="Times New Roman" pitchFamily="18" charset="0"/>
              </a:rPr>
              <a:t>Использование ИКТ позволяет погрузиться в другой мир, увидеть его своими глазами. По данным исследований, в памяти человека остается 1/4 часть услышанного материала, 1/3 часть увиденного, 1/2 часть увиденного и услышанного, 3/4 части материала, если ученик привлечен в активные действия в процессе обучения. Компьютер позволяет создать условия для повышения процесса обучения: совершенствование содержания, методов и организационных форм.</a:t>
            </a:r>
            <a:r>
              <a:rPr lang="ru-RU" sz="3200" smtClean="0">
                <a:latin typeface="Times New Roman" pitchFamily="18" charset="0"/>
              </a:rPr>
              <a:t/>
            </a:r>
            <a:br>
              <a:rPr lang="ru-RU" sz="3200" smtClean="0">
                <a:latin typeface="Times New Roman" pitchFamily="18" charset="0"/>
              </a:rPr>
            </a:br>
            <a:endParaRPr lang="ru-RU" sz="3200" smtClean="0">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Прямоугольник 1"/>
          <p:cNvSpPr>
            <a:spLocks noChangeArrowheads="1"/>
          </p:cNvSpPr>
          <p:nvPr/>
        </p:nvSpPr>
        <p:spPr bwMode="auto">
          <a:xfrm>
            <a:off x="900113" y="404813"/>
            <a:ext cx="7272337" cy="646112"/>
          </a:xfrm>
          <a:prstGeom prst="rect">
            <a:avLst/>
          </a:prstGeom>
          <a:noFill/>
          <a:ln w="9525">
            <a:noFill/>
            <a:miter lim="800000"/>
            <a:headEnd/>
            <a:tailEnd/>
          </a:ln>
        </p:spPr>
        <p:txBody>
          <a:bodyPr>
            <a:spAutoFit/>
          </a:bodyPr>
          <a:lstStyle/>
          <a:p>
            <a:r>
              <a:rPr lang="ru-RU">
                <a:latin typeface="Calibri" pitchFamily="34" charset="0"/>
              </a:rPr>
              <a:t>Проведение уроков с применением современных технологий имеет много преимуществ.</a:t>
            </a:r>
          </a:p>
        </p:txBody>
      </p:sp>
      <p:sp>
        <p:nvSpPr>
          <p:cNvPr id="30722" name="Прямоугольник 2"/>
          <p:cNvSpPr>
            <a:spLocks noChangeArrowheads="1"/>
          </p:cNvSpPr>
          <p:nvPr/>
        </p:nvSpPr>
        <p:spPr bwMode="auto">
          <a:xfrm>
            <a:off x="755650" y="1628775"/>
            <a:ext cx="7777163" cy="1754188"/>
          </a:xfrm>
          <a:prstGeom prst="rect">
            <a:avLst/>
          </a:prstGeom>
          <a:noFill/>
          <a:ln w="9525">
            <a:noFill/>
            <a:miter lim="800000"/>
            <a:headEnd/>
            <a:tailEnd/>
          </a:ln>
        </p:spPr>
        <p:txBody>
          <a:bodyPr>
            <a:spAutoFit/>
          </a:bodyPr>
          <a:lstStyle/>
          <a:p>
            <a:r>
              <a:rPr lang="ru-RU">
                <a:latin typeface="Calibri" pitchFamily="34" charset="0"/>
              </a:rPr>
              <a:t>Во-первых, дети лучше воспринимают и усваивают материал, возрастает заинтересованность, желание учиться и познавать.</a:t>
            </a:r>
          </a:p>
          <a:p>
            <a:endParaRPr lang="ru-RU">
              <a:latin typeface="Calibri" pitchFamily="34" charset="0"/>
            </a:endParaRPr>
          </a:p>
          <a:p>
            <a:r>
              <a:rPr lang="ru-RU">
                <a:latin typeface="Calibri" pitchFamily="34" charset="0"/>
              </a:rPr>
              <a:t> Во-вторых, появляется возможность индивидуального подхода к обучению каждого ребенка, открываются перспективы для реализации его творческих способностей.</a:t>
            </a:r>
          </a:p>
        </p:txBody>
      </p:sp>
      <p:pic>
        <p:nvPicPr>
          <p:cNvPr id="30723" name="Picture 2"/>
          <p:cNvPicPr>
            <a:picLocks noChangeAspect="1" noChangeArrowheads="1"/>
          </p:cNvPicPr>
          <p:nvPr/>
        </p:nvPicPr>
        <p:blipFill>
          <a:blip r:embed="rId2"/>
          <a:srcRect/>
          <a:stretch>
            <a:fillRect/>
          </a:stretch>
        </p:blipFill>
        <p:spPr bwMode="auto">
          <a:xfrm>
            <a:off x="2124075" y="3500438"/>
            <a:ext cx="3455988" cy="302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5"/>
          <p:cNvSpPr>
            <a:spLocks noGrp="1"/>
          </p:cNvSpPr>
          <p:nvPr>
            <p:ph type="title"/>
          </p:nvPr>
        </p:nvSpPr>
        <p:spPr/>
        <p:txBody>
          <a:bodyPr/>
          <a:lstStyle/>
          <a:p>
            <a:pPr eaLnBrk="1" hangingPunct="1"/>
            <a:endParaRPr lang="ru-RU" smtClean="0"/>
          </a:p>
        </p:txBody>
      </p:sp>
      <p:sp>
        <p:nvSpPr>
          <p:cNvPr id="31746" name="Rectangle 6"/>
          <p:cNvSpPr>
            <a:spLocks noGrp="1"/>
          </p:cNvSpPr>
          <p:nvPr>
            <p:ph type="body" sz="half" idx="1"/>
          </p:nvPr>
        </p:nvSpPr>
        <p:spPr>
          <a:xfrm>
            <a:off x="323850" y="981075"/>
            <a:ext cx="4038600" cy="3878263"/>
          </a:xfrm>
        </p:spPr>
        <p:txBody>
          <a:bodyPr/>
          <a:lstStyle/>
          <a:p>
            <a:pPr eaLnBrk="1" hangingPunct="1">
              <a:lnSpc>
                <a:spcPct val="90000"/>
              </a:lnSpc>
              <a:spcBef>
                <a:spcPct val="0"/>
              </a:spcBef>
              <a:buFontTx/>
              <a:buNone/>
            </a:pPr>
            <a:r>
              <a:rPr lang="ru-RU" sz="2000" smtClean="0">
                <a:latin typeface="Times New Roman" pitchFamily="18" charset="0"/>
              </a:rPr>
              <a:t>В-третьих, мультимедийные средства обучения позволяют сократить количество различных видов работ, утомляющих детей, заинтересовать учащихся подачей нового материала, когда чередуются рассказ учителя, ответы школьников с применением аудиовизуальных средств – музыки, анимации, графики.</a:t>
            </a:r>
          </a:p>
          <a:p>
            <a:pPr eaLnBrk="1" hangingPunct="1">
              <a:lnSpc>
                <a:spcPct val="90000"/>
              </a:lnSpc>
            </a:pPr>
            <a:endParaRPr lang="ru-RU" sz="2000" smtClean="0">
              <a:latin typeface="Times New Roman" pitchFamily="18" charset="0"/>
            </a:endParaRPr>
          </a:p>
        </p:txBody>
      </p:sp>
      <p:sp>
        <p:nvSpPr>
          <p:cNvPr id="31747" name="Rectangle 7"/>
          <p:cNvSpPr>
            <a:spLocks noGrp="1"/>
          </p:cNvSpPr>
          <p:nvPr>
            <p:ph sz="half" idx="2"/>
          </p:nvPr>
        </p:nvSpPr>
        <p:spPr>
          <a:xfrm>
            <a:off x="4643438" y="1628775"/>
            <a:ext cx="4038600" cy="4525963"/>
          </a:xfrm>
        </p:spPr>
        <p:txBody>
          <a:bodyPr/>
          <a:lstStyle/>
          <a:p>
            <a:pPr eaLnBrk="1" hangingPunct="1">
              <a:lnSpc>
                <a:spcPct val="90000"/>
              </a:lnSpc>
            </a:pPr>
            <a:endParaRPr lang="ru-RU" sz="2000" smtClean="0"/>
          </a:p>
        </p:txBody>
      </p:sp>
      <p:pic>
        <p:nvPicPr>
          <p:cNvPr id="31748" name="Picture 14" descr="25661"/>
          <p:cNvPicPr>
            <a:picLocks noChangeAspect="1" noChangeArrowheads="1"/>
          </p:cNvPicPr>
          <p:nvPr/>
        </p:nvPicPr>
        <p:blipFill>
          <a:blip r:embed="rId2"/>
          <a:srcRect/>
          <a:stretch>
            <a:fillRect/>
          </a:stretch>
        </p:blipFill>
        <p:spPr bwMode="auto">
          <a:xfrm>
            <a:off x="4356100" y="1412875"/>
            <a:ext cx="3816350" cy="2552700"/>
          </a:xfrm>
          <a:prstGeom prst="rect">
            <a:avLst/>
          </a:prstGeom>
          <a:noFill/>
          <a:ln w="9525">
            <a:noFill/>
            <a:miter lim="800000"/>
            <a:headEnd/>
            <a:tailEnd/>
          </a:ln>
        </p:spPr>
      </p:pic>
      <p:pic>
        <p:nvPicPr>
          <p:cNvPr id="31749" name="Picture 14" descr="25661"/>
          <p:cNvPicPr>
            <a:picLocks noChangeAspect="1" noChangeArrowheads="1"/>
          </p:cNvPicPr>
          <p:nvPr/>
        </p:nvPicPr>
        <p:blipFill>
          <a:blip r:embed="rId2"/>
          <a:srcRect/>
          <a:stretch>
            <a:fillRect/>
          </a:stretch>
        </p:blipFill>
        <p:spPr bwMode="auto">
          <a:xfrm>
            <a:off x="4356100" y="1412875"/>
            <a:ext cx="3816350" cy="255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Прямоугольник 1"/>
          <p:cNvSpPr>
            <a:spLocks noChangeArrowheads="1"/>
          </p:cNvSpPr>
          <p:nvPr/>
        </p:nvSpPr>
        <p:spPr bwMode="auto">
          <a:xfrm>
            <a:off x="611188" y="188913"/>
            <a:ext cx="7777162" cy="366712"/>
          </a:xfrm>
          <a:prstGeom prst="rect">
            <a:avLst/>
          </a:prstGeom>
          <a:noFill/>
          <a:ln w="9525">
            <a:noFill/>
            <a:miter lim="800000"/>
            <a:headEnd/>
            <a:tailEnd/>
          </a:ln>
        </p:spPr>
        <p:txBody>
          <a:bodyPr>
            <a:spAutoFit/>
          </a:bodyPr>
          <a:lstStyle/>
          <a:p>
            <a:endParaRPr lang="ru-RU">
              <a:latin typeface="Calibri" pitchFamily="34" charset="0"/>
            </a:endParaRPr>
          </a:p>
        </p:txBody>
      </p:sp>
      <p:sp>
        <p:nvSpPr>
          <p:cNvPr id="32770" name="Прямоугольник 2"/>
          <p:cNvSpPr>
            <a:spLocks noChangeArrowheads="1"/>
          </p:cNvSpPr>
          <p:nvPr/>
        </p:nvSpPr>
        <p:spPr bwMode="auto">
          <a:xfrm>
            <a:off x="611188" y="981075"/>
            <a:ext cx="7993062" cy="915988"/>
          </a:xfrm>
          <a:prstGeom prst="rect">
            <a:avLst/>
          </a:prstGeom>
          <a:noFill/>
          <a:ln w="9525">
            <a:noFill/>
            <a:miter lim="800000"/>
            <a:headEnd/>
            <a:tailEnd/>
          </a:ln>
        </p:spPr>
        <p:txBody>
          <a:bodyPr>
            <a:spAutoFit/>
          </a:bodyPr>
          <a:lstStyle/>
          <a:p>
            <a:r>
              <a:rPr lang="ru-RU">
                <a:latin typeface="Calibri" pitchFamily="34" charset="0"/>
              </a:rPr>
              <a:t>В-четвертых, подача материала происходит динамично, появляются условия для организации работы учащихся в группах, а также самостоятельной деятельности школьника.</a:t>
            </a:r>
          </a:p>
        </p:txBody>
      </p:sp>
      <p:sp>
        <p:nvSpPr>
          <p:cNvPr id="32771" name="Прямоугольник 3"/>
          <p:cNvSpPr>
            <a:spLocks noChangeArrowheads="1"/>
          </p:cNvSpPr>
          <p:nvPr/>
        </p:nvSpPr>
        <p:spPr bwMode="auto">
          <a:xfrm>
            <a:off x="611188" y="2205038"/>
            <a:ext cx="7777162" cy="641350"/>
          </a:xfrm>
          <a:prstGeom prst="rect">
            <a:avLst/>
          </a:prstGeom>
          <a:noFill/>
          <a:ln w="9525">
            <a:noFill/>
            <a:miter lim="800000"/>
            <a:headEnd/>
            <a:tailEnd/>
          </a:ln>
        </p:spPr>
        <p:txBody>
          <a:bodyPr>
            <a:spAutoFit/>
          </a:bodyPr>
          <a:lstStyle/>
          <a:p>
            <a:r>
              <a:rPr lang="ru-RU">
                <a:latin typeface="Calibri" pitchFamily="34" charset="0"/>
              </a:rPr>
              <a:t> И наконец, что немаловажно, повышается самооценка подрастающей личности.</a:t>
            </a:r>
          </a:p>
        </p:txBody>
      </p:sp>
      <p:pic>
        <p:nvPicPr>
          <p:cNvPr id="32772" name="Picture 3"/>
          <p:cNvPicPr>
            <a:picLocks noChangeAspect="1" noChangeArrowheads="1"/>
          </p:cNvPicPr>
          <p:nvPr/>
        </p:nvPicPr>
        <p:blipFill>
          <a:blip r:embed="rId2"/>
          <a:srcRect/>
          <a:stretch>
            <a:fillRect/>
          </a:stretch>
        </p:blipFill>
        <p:spPr bwMode="auto">
          <a:xfrm>
            <a:off x="2051050" y="3068638"/>
            <a:ext cx="4824413" cy="324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endParaRPr lang="ru-RU" smtClean="0"/>
          </a:p>
        </p:txBody>
      </p:sp>
      <p:sp>
        <p:nvSpPr>
          <p:cNvPr id="33794" name="Rectangle 3"/>
          <p:cNvSpPr>
            <a:spLocks noGrp="1"/>
          </p:cNvSpPr>
          <p:nvPr>
            <p:ph type="body" idx="1"/>
          </p:nvPr>
        </p:nvSpPr>
        <p:spPr>
          <a:xfrm>
            <a:off x="468313" y="1628775"/>
            <a:ext cx="8229600" cy="4525963"/>
          </a:xfrm>
        </p:spPr>
        <p:txBody>
          <a:bodyPr/>
          <a:lstStyle/>
          <a:p>
            <a:pPr>
              <a:lnSpc>
                <a:spcPct val="90000"/>
              </a:lnSpc>
              <a:buFont typeface="Arial" charset="0"/>
              <a:buNone/>
            </a:pPr>
            <a:r>
              <a:rPr lang="ru-RU" sz="2400" smtClean="0"/>
              <a:t>Учебный процесс в новых условиях направлен на создание опыта работы с информацией, её целесообразного применения, обеспечивающего саморазвитие и самоактуализацию учащегося. Во главу угла ставится развитие умений самостоятельного приобретения и применения знаний в соответствии с личностными целями и потребностями, решение актуальных для учащихся проблем. Большое значение отводится формированию способов деятельности, применимых как в рамках образовательного процесса, так и при решении проблем в реальных жизненных ситуациях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endParaRPr lang="ru-RU" smtClean="0"/>
          </a:p>
        </p:txBody>
      </p:sp>
      <p:sp>
        <p:nvSpPr>
          <p:cNvPr id="34818" name="Rectangle 3"/>
          <p:cNvSpPr>
            <a:spLocks noGrp="1"/>
          </p:cNvSpPr>
          <p:nvPr>
            <p:ph type="body" idx="1"/>
          </p:nvPr>
        </p:nvSpPr>
        <p:spPr>
          <a:xfrm>
            <a:off x="468313" y="1628775"/>
            <a:ext cx="8229600" cy="4525963"/>
          </a:xfrm>
        </p:spPr>
        <p:txBody>
          <a:bodyPr/>
          <a:lstStyle/>
          <a:p>
            <a:pPr>
              <a:lnSpc>
                <a:spcPct val="90000"/>
              </a:lnSpc>
              <a:buFont typeface="Arial" charset="0"/>
              <a:buNone/>
            </a:pPr>
            <a:r>
              <a:rPr lang="ru-RU" sz="2800" smtClean="0"/>
              <a:t> Процесс обучения планируется, организуется и направляется учителем как результат его совместной деятельности с учащимися в соответствии с содержанием образования (программой), личным опытом, познавательными интересами и потребностями детей. Предпочтение отдаётся методам обучения, которые помогают освоить универсальные способы деятельности (познавательная, ценностно-ориентационная, практическая, коммуникативная деятельность).</a:t>
            </a:r>
          </a:p>
        </p:txBody>
      </p:sp>
      <p:pic>
        <p:nvPicPr>
          <p:cNvPr id="34819" name="Picture 7" descr="i?id=24271144-04-72&amp;n=21"/>
          <p:cNvPicPr>
            <a:picLocks noChangeAspect="1" noChangeArrowheads="1"/>
          </p:cNvPicPr>
          <p:nvPr/>
        </p:nvPicPr>
        <p:blipFill>
          <a:blip r:embed="rId2"/>
          <a:srcRect/>
          <a:stretch>
            <a:fillRect/>
          </a:stretch>
        </p:blipFill>
        <p:spPr bwMode="auto">
          <a:xfrm>
            <a:off x="755650" y="260350"/>
            <a:ext cx="1714500" cy="1295400"/>
          </a:xfrm>
          <a:prstGeom prst="rect">
            <a:avLst/>
          </a:prstGeom>
          <a:noFill/>
          <a:ln w="9525">
            <a:noFill/>
            <a:miter lim="800000"/>
            <a:headEnd/>
            <a:tailEnd/>
          </a:ln>
        </p:spPr>
      </p:pic>
      <p:pic>
        <p:nvPicPr>
          <p:cNvPr id="34820" name="Picture 9" descr="i?id=173571540-50-72&amp;n=21"/>
          <p:cNvPicPr>
            <a:picLocks noChangeAspect="1" noChangeArrowheads="1"/>
          </p:cNvPicPr>
          <p:nvPr/>
        </p:nvPicPr>
        <p:blipFill>
          <a:blip r:embed="rId3"/>
          <a:srcRect/>
          <a:stretch>
            <a:fillRect/>
          </a:stretch>
        </p:blipFill>
        <p:spPr bwMode="auto">
          <a:xfrm>
            <a:off x="5508625" y="0"/>
            <a:ext cx="21431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395288" y="255588"/>
            <a:ext cx="8208962" cy="3170237"/>
          </a:xfrm>
          <a:prstGeom prst="rect">
            <a:avLst/>
          </a:prstGeom>
          <a:noFill/>
          <a:ln w="9525">
            <a:noFill/>
            <a:miter lim="800000"/>
            <a:headEnd/>
            <a:tailEnd/>
          </a:ln>
        </p:spPr>
        <p:txBody>
          <a:bodyPr anchor="ctr">
            <a:spAutoFit/>
          </a:bodyPr>
          <a:lstStyle/>
          <a:p>
            <a:r>
              <a:rPr lang="ru-RU" sz="2000">
                <a:latin typeface="Arial" charset="0"/>
                <a:cs typeface="Times New Roman" pitchFamily="18" charset="0"/>
              </a:rPr>
              <a:t>В ходе проектирования учебного процесса в современной информационной образовательной среде следует помнить, что он должен отвечать важным дидактическим принципам:</a:t>
            </a:r>
          </a:p>
          <a:p>
            <a:pPr>
              <a:buFont typeface="Arial" charset="0"/>
              <a:buChar char="•"/>
            </a:pPr>
            <a:r>
              <a:rPr lang="ru-RU" sz="2000">
                <a:latin typeface="Arial" charset="0"/>
                <a:cs typeface="Times New Roman" pitchFamily="18" charset="0"/>
              </a:rPr>
              <a:t> </a:t>
            </a:r>
            <a:r>
              <a:rPr lang="ru-RU" sz="2000" i="1">
                <a:latin typeface="Arial" charset="0"/>
                <a:cs typeface="Times New Roman" pitchFamily="18" charset="0"/>
              </a:rPr>
              <a:t>научности,</a:t>
            </a:r>
          </a:p>
          <a:p>
            <a:pPr>
              <a:buFont typeface="Arial" charset="0"/>
              <a:buChar char="•"/>
            </a:pPr>
            <a:r>
              <a:rPr lang="ru-RU" sz="2000" i="1">
                <a:latin typeface="Arial" charset="0"/>
                <a:cs typeface="Times New Roman" pitchFamily="18" charset="0"/>
              </a:rPr>
              <a:t> визуализации,</a:t>
            </a:r>
          </a:p>
          <a:p>
            <a:pPr>
              <a:buFont typeface="Arial" charset="0"/>
              <a:buChar char="•"/>
            </a:pPr>
            <a:r>
              <a:rPr lang="ru-RU" sz="2000" i="1">
                <a:latin typeface="Arial" charset="0"/>
                <a:cs typeface="Times New Roman" pitchFamily="18" charset="0"/>
              </a:rPr>
              <a:t> системности и последовательности,</a:t>
            </a:r>
          </a:p>
          <a:p>
            <a:pPr>
              <a:buFont typeface="Arial" charset="0"/>
              <a:buChar char="•"/>
            </a:pPr>
            <a:r>
              <a:rPr lang="ru-RU" sz="2000" i="1">
                <a:latin typeface="Arial" charset="0"/>
                <a:cs typeface="Times New Roman" pitchFamily="18" charset="0"/>
              </a:rPr>
              <a:t> активности, </a:t>
            </a:r>
          </a:p>
          <a:p>
            <a:pPr>
              <a:buFont typeface="Arial" charset="0"/>
              <a:buChar char="•"/>
            </a:pPr>
            <a:r>
              <a:rPr lang="ru-RU" sz="2000" i="1">
                <a:latin typeface="Arial" charset="0"/>
                <a:cs typeface="Times New Roman" pitchFamily="18" charset="0"/>
              </a:rPr>
              <a:t>кооперации,</a:t>
            </a:r>
          </a:p>
          <a:p>
            <a:pPr>
              <a:buFont typeface="Arial" charset="0"/>
              <a:buChar char="•"/>
            </a:pPr>
            <a:r>
              <a:rPr lang="ru-RU" sz="2000" i="1">
                <a:latin typeface="Arial" charset="0"/>
                <a:cs typeface="Times New Roman" pitchFamily="18" charset="0"/>
              </a:rPr>
              <a:t> принципа сознательности</a:t>
            </a:r>
          </a:p>
          <a:p>
            <a:pPr>
              <a:buFont typeface="Arial" charset="0"/>
              <a:buChar char="•"/>
            </a:pPr>
            <a:r>
              <a:rPr lang="ru-RU" sz="2000" i="1">
                <a:latin typeface="Arial" charset="0"/>
                <a:cs typeface="Times New Roman" pitchFamily="18" charset="0"/>
              </a:rPr>
              <a:t> и индивидуализации. </a:t>
            </a:r>
            <a:endParaRPr lang="ru-RU" sz="2000" i="1">
              <a:latin typeface="Arial" charset="0"/>
            </a:endParaRPr>
          </a:p>
        </p:txBody>
      </p:sp>
      <p:sp>
        <p:nvSpPr>
          <p:cNvPr id="35842" name="Прямоугольник 2"/>
          <p:cNvSpPr>
            <a:spLocks noChangeArrowheads="1"/>
          </p:cNvSpPr>
          <p:nvPr/>
        </p:nvSpPr>
        <p:spPr bwMode="auto">
          <a:xfrm>
            <a:off x="827088" y="3860800"/>
            <a:ext cx="7489825" cy="1200150"/>
          </a:xfrm>
          <a:prstGeom prst="rect">
            <a:avLst/>
          </a:prstGeom>
          <a:noFill/>
          <a:ln w="9525">
            <a:noFill/>
            <a:miter lim="800000"/>
            <a:headEnd/>
            <a:tailEnd/>
          </a:ln>
        </p:spPr>
        <p:txBody>
          <a:bodyPr>
            <a:spAutoFit/>
          </a:bodyPr>
          <a:lstStyle/>
          <a:p>
            <a:r>
              <a:rPr lang="ru-RU" sz="2400">
                <a:latin typeface="Calibri" pitchFamily="34" charset="0"/>
              </a:rPr>
              <a:t>Характер взаимодействия участников учебного процесса отражается в</a:t>
            </a:r>
            <a:r>
              <a:rPr lang="ru-RU" sz="2400" b="1">
                <a:latin typeface="Calibri" pitchFamily="34" charset="0"/>
              </a:rPr>
              <a:t> </a:t>
            </a:r>
            <a:r>
              <a:rPr lang="ru-RU" sz="2400" b="1" i="1">
                <a:latin typeface="Calibri" pitchFamily="34" charset="0"/>
              </a:rPr>
              <a:t>принципах</a:t>
            </a:r>
            <a:r>
              <a:rPr lang="ru-RU" sz="2400" i="1">
                <a:latin typeface="Calibri" pitchFamily="34" charset="0"/>
              </a:rPr>
              <a:t> </a:t>
            </a:r>
            <a:r>
              <a:rPr lang="ru-RU" sz="2400" b="1" i="1">
                <a:latin typeface="Calibri" pitchFamily="34" charset="0"/>
              </a:rPr>
              <a:t>педагогики сотрудничества</a:t>
            </a:r>
            <a:endParaRPr lang="ru-RU" sz="2400" i="1">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9" descr="http://www.enauki.ru/wp-content/uploads/2012/01/23_tenevaya1.jpg"/>
          <p:cNvPicPr>
            <a:picLocks noChangeAspect="1" noChangeArrowheads="1"/>
          </p:cNvPicPr>
          <p:nvPr/>
        </p:nvPicPr>
        <p:blipFill>
          <a:blip r:embed="rId2"/>
          <a:srcRect/>
          <a:stretch>
            <a:fillRect/>
          </a:stretch>
        </p:blipFill>
        <p:spPr bwMode="auto">
          <a:xfrm>
            <a:off x="468313" y="476250"/>
            <a:ext cx="3382962" cy="2881313"/>
          </a:xfrm>
          <a:prstGeom prst="rect">
            <a:avLst/>
          </a:prstGeom>
          <a:noFill/>
          <a:ln w="9525">
            <a:noFill/>
            <a:miter lim="800000"/>
            <a:headEnd/>
            <a:tailEnd/>
          </a:ln>
        </p:spPr>
      </p:pic>
      <p:sp>
        <p:nvSpPr>
          <p:cNvPr id="18434" name="Прямоугольник 2"/>
          <p:cNvSpPr>
            <a:spLocks noChangeArrowheads="1"/>
          </p:cNvSpPr>
          <p:nvPr/>
        </p:nvSpPr>
        <p:spPr bwMode="auto">
          <a:xfrm>
            <a:off x="755650" y="3789363"/>
            <a:ext cx="7920038" cy="2678112"/>
          </a:xfrm>
          <a:prstGeom prst="rect">
            <a:avLst/>
          </a:prstGeom>
          <a:noFill/>
          <a:ln w="9525">
            <a:noFill/>
            <a:miter lim="800000"/>
            <a:headEnd/>
            <a:tailEnd/>
          </a:ln>
        </p:spPr>
        <p:txBody>
          <a:bodyPr>
            <a:spAutoFit/>
          </a:bodyPr>
          <a:lstStyle/>
          <a:p>
            <a:r>
              <a:rPr lang="ru-RU" sz="2800">
                <a:latin typeface="Calibri" pitchFamily="34" charset="0"/>
              </a:rPr>
              <a:t>До сих пор в педагогике было принято рассматривать ученика как объект, а учителя как субъект образовательного процесса. В настоящее время все признают, что и ученик, и учитель являются равноправными субъектами образовательного процесса</a:t>
            </a:r>
          </a:p>
        </p:txBody>
      </p:sp>
      <p:pic>
        <p:nvPicPr>
          <p:cNvPr id="18435" name="Рисунок 11" descr="http://www.enauki.ru/wp-content/uploads/2012/01/22_tenevaya.jpg"/>
          <p:cNvPicPr>
            <a:picLocks noChangeAspect="1" noChangeArrowheads="1"/>
          </p:cNvPicPr>
          <p:nvPr/>
        </p:nvPicPr>
        <p:blipFill>
          <a:blip r:embed="rId3"/>
          <a:srcRect/>
          <a:stretch>
            <a:fillRect/>
          </a:stretch>
        </p:blipFill>
        <p:spPr bwMode="auto">
          <a:xfrm>
            <a:off x="4211638" y="549275"/>
            <a:ext cx="3529012"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p:txBody>
          <a:bodyPr/>
          <a:lstStyle/>
          <a:p>
            <a:endParaRPr lang="ru-RU" smtClean="0"/>
          </a:p>
        </p:txBody>
      </p:sp>
      <p:sp>
        <p:nvSpPr>
          <p:cNvPr id="36866" name="Rectangle 3"/>
          <p:cNvSpPr>
            <a:spLocks noGrp="1"/>
          </p:cNvSpPr>
          <p:nvPr>
            <p:ph type="body" idx="1"/>
          </p:nvPr>
        </p:nvSpPr>
        <p:spPr/>
        <p:txBody>
          <a:bodyPr/>
          <a:lstStyle/>
          <a:p>
            <a:pPr>
              <a:buFont typeface="Arial" charset="0"/>
              <a:buNone/>
            </a:pPr>
            <a:r>
              <a:rPr lang="ru-RU" sz="2800" smtClean="0"/>
              <a:t> Педагог в условиях учебного процесса в информационной образовательной среде выступает в нескольких ролях — участника проектной деятельности учащихся, разработчика или исполнителя образовательных проектов, проектировщика учебных курсов, эксперта учебной деятельности учащихся, организатора педагогической поддержки учащихся в ходе процесса обучения, тьютора.</a:t>
            </a:r>
          </a:p>
          <a:p>
            <a:endParaRPr lang="ru-RU" sz="2800" smtClean="0"/>
          </a:p>
        </p:txBody>
      </p:sp>
      <p:pic>
        <p:nvPicPr>
          <p:cNvPr id="36867" name="Picture 5" descr="i?id=411785411-56-72&amp;n=21"/>
          <p:cNvPicPr>
            <a:picLocks noChangeAspect="1" noChangeArrowheads="1"/>
          </p:cNvPicPr>
          <p:nvPr/>
        </p:nvPicPr>
        <p:blipFill>
          <a:blip r:embed="rId2"/>
          <a:srcRect/>
          <a:stretch>
            <a:fillRect/>
          </a:stretch>
        </p:blipFill>
        <p:spPr bwMode="auto">
          <a:xfrm>
            <a:off x="3132138" y="188913"/>
            <a:ext cx="213360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Прямоугольник 1"/>
          <p:cNvSpPr>
            <a:spLocks noChangeArrowheads="1"/>
          </p:cNvSpPr>
          <p:nvPr/>
        </p:nvSpPr>
        <p:spPr bwMode="auto">
          <a:xfrm>
            <a:off x="900113" y="549275"/>
            <a:ext cx="7343775" cy="1476375"/>
          </a:xfrm>
          <a:prstGeom prst="rect">
            <a:avLst/>
          </a:prstGeom>
          <a:noFill/>
          <a:ln w="9525">
            <a:noFill/>
            <a:miter lim="800000"/>
            <a:headEnd/>
            <a:tailEnd/>
          </a:ln>
        </p:spPr>
        <p:txBody>
          <a:bodyPr>
            <a:spAutoFit/>
          </a:bodyPr>
          <a:lstStyle/>
          <a:p>
            <a:r>
              <a:rPr lang="ru-RU">
                <a:latin typeface="Calibri" pitchFamily="34" charset="0"/>
              </a:rPr>
              <a:t>Современное образование характерно тем, что впервые за всю историю развития педагогики появилось поколение средств обучения, функционирующих на базе информационных и коммуникационных технологий, которые создают предпосылки для небывалой интенсификации образовательного процесса</a:t>
            </a:r>
          </a:p>
        </p:txBody>
      </p:sp>
      <p:pic>
        <p:nvPicPr>
          <p:cNvPr id="37890" name="Picture 2"/>
          <p:cNvPicPr>
            <a:picLocks noChangeAspect="1" noChangeArrowheads="1"/>
          </p:cNvPicPr>
          <p:nvPr/>
        </p:nvPicPr>
        <p:blipFill>
          <a:blip r:embed="rId2"/>
          <a:srcRect/>
          <a:stretch>
            <a:fillRect/>
          </a:stretch>
        </p:blipFill>
        <p:spPr bwMode="auto">
          <a:xfrm>
            <a:off x="1238250" y="2276475"/>
            <a:ext cx="3046413" cy="2160588"/>
          </a:xfrm>
          <a:prstGeom prst="rect">
            <a:avLst/>
          </a:prstGeom>
          <a:noFill/>
          <a:ln w="9525">
            <a:noFill/>
            <a:miter lim="800000"/>
            <a:headEnd/>
            <a:tailEnd/>
          </a:ln>
        </p:spPr>
      </p:pic>
      <p:pic>
        <p:nvPicPr>
          <p:cNvPr id="37891" name="Picture 3" descr="D:\Мама\район конфер\media-542x407.jpg"/>
          <p:cNvPicPr>
            <a:picLocks noChangeAspect="1" noChangeArrowheads="1"/>
          </p:cNvPicPr>
          <p:nvPr/>
        </p:nvPicPr>
        <p:blipFill>
          <a:blip r:embed="rId3"/>
          <a:srcRect/>
          <a:stretch>
            <a:fillRect/>
          </a:stretch>
        </p:blipFill>
        <p:spPr bwMode="auto">
          <a:xfrm>
            <a:off x="5292725" y="2565400"/>
            <a:ext cx="2951163" cy="2016125"/>
          </a:xfrm>
          <a:prstGeom prst="rect">
            <a:avLst/>
          </a:prstGeom>
          <a:noFill/>
          <a:ln w="9525">
            <a:noFill/>
            <a:miter lim="800000"/>
            <a:headEnd/>
            <a:tailEnd/>
          </a:ln>
        </p:spPr>
      </p:pic>
      <p:pic>
        <p:nvPicPr>
          <p:cNvPr id="37892" name="Picture 4" descr="D:\Мама\район конфер\Inform_3.JPG"/>
          <p:cNvPicPr>
            <a:picLocks noChangeAspect="1" noChangeArrowheads="1"/>
          </p:cNvPicPr>
          <p:nvPr/>
        </p:nvPicPr>
        <p:blipFill>
          <a:blip r:embed="rId4"/>
          <a:srcRect/>
          <a:stretch>
            <a:fillRect/>
          </a:stretch>
        </p:blipFill>
        <p:spPr bwMode="auto">
          <a:xfrm>
            <a:off x="2124075" y="4797425"/>
            <a:ext cx="3600450" cy="192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Grp="1"/>
          </p:cNvSpPr>
          <p:nvPr>
            <p:ph type="title"/>
          </p:nvPr>
        </p:nvSpPr>
        <p:spPr/>
        <p:txBody>
          <a:bodyPr/>
          <a:lstStyle/>
          <a:p>
            <a:r>
              <a:rPr lang="ru-RU" smtClean="0"/>
              <a:t>Ответы</a:t>
            </a:r>
          </a:p>
        </p:txBody>
      </p:sp>
      <p:sp>
        <p:nvSpPr>
          <p:cNvPr id="38914" name="Rectangle 5"/>
          <p:cNvSpPr>
            <a:spLocks noGrp="1"/>
          </p:cNvSpPr>
          <p:nvPr>
            <p:ph type="body" idx="1"/>
          </p:nvPr>
        </p:nvSpPr>
        <p:spPr/>
        <p:txBody>
          <a:bodyPr/>
          <a:lstStyle/>
          <a:p>
            <a:endParaRPr lang="ru-RU"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http://im8-tub-ru.yandex.net/i?id=22083128-68-72&amp;n=21"/>
          <p:cNvPicPr>
            <a:picLocks noChangeAspect="1" noChangeArrowheads="1"/>
          </p:cNvPicPr>
          <p:nvPr/>
        </p:nvPicPr>
        <p:blipFill>
          <a:blip r:embed="rId2"/>
          <a:srcRect/>
          <a:stretch>
            <a:fillRect/>
          </a:stretch>
        </p:blipFill>
        <p:spPr bwMode="auto">
          <a:xfrm>
            <a:off x="2771775" y="1341438"/>
            <a:ext cx="4105275" cy="388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0" y="-130175"/>
            <a:ext cx="338138" cy="260350"/>
          </a:xfrm>
          <a:prstGeom prst="rect">
            <a:avLst/>
          </a:prstGeom>
          <a:noFill/>
          <a:ln w="9525">
            <a:noFill/>
            <a:miter lim="800000"/>
            <a:headEnd/>
            <a:tailEnd/>
          </a:ln>
        </p:spPr>
        <p:txBody>
          <a:bodyPr wrap="none" anchor="ctr">
            <a:spAutoFit/>
          </a:bodyPr>
          <a:lstStyle/>
          <a:p>
            <a:r>
              <a:rPr lang="ru-RU" sz="1100">
                <a:latin typeface="Arial" charset="0"/>
                <a:ea typeface="Calibri" pitchFamily="34" charset="0"/>
                <a:cs typeface="Times New Roman" pitchFamily="18" charset="0"/>
              </a:rPr>
              <a:t>    </a:t>
            </a:r>
            <a:endParaRPr lang="ru-RU">
              <a:latin typeface="Arial" charset="0"/>
              <a:ea typeface="Calibri" pitchFamily="34" charset="0"/>
              <a:cs typeface="Times New Roman" pitchFamily="18" charset="0"/>
            </a:endParaRPr>
          </a:p>
        </p:txBody>
      </p:sp>
      <p:pic>
        <p:nvPicPr>
          <p:cNvPr id="19458" name="Рисунок 14" descr="http://www.enauki.ru/wp-content/uploads/2012/01/pase4nikBAD.jpg"/>
          <p:cNvPicPr>
            <a:picLocks noChangeAspect="1" noChangeArrowheads="1"/>
          </p:cNvPicPr>
          <p:nvPr/>
        </p:nvPicPr>
        <p:blipFill>
          <a:blip r:embed="rId2"/>
          <a:srcRect/>
          <a:stretch>
            <a:fillRect/>
          </a:stretch>
        </p:blipFill>
        <p:spPr bwMode="auto">
          <a:xfrm>
            <a:off x="179388" y="4221163"/>
            <a:ext cx="1871662" cy="1800225"/>
          </a:xfrm>
          <a:prstGeom prst="rect">
            <a:avLst/>
          </a:prstGeom>
          <a:noFill/>
          <a:ln w="9525">
            <a:noFill/>
            <a:miter lim="800000"/>
            <a:headEnd/>
            <a:tailEnd/>
          </a:ln>
        </p:spPr>
      </p:pic>
      <p:sp>
        <p:nvSpPr>
          <p:cNvPr id="19459" name="Rectangle 3"/>
          <p:cNvSpPr>
            <a:spLocks noChangeArrowheads="1"/>
          </p:cNvSpPr>
          <p:nvPr/>
        </p:nvSpPr>
        <p:spPr bwMode="auto">
          <a:xfrm>
            <a:off x="0" y="1409700"/>
            <a:ext cx="9144000" cy="0"/>
          </a:xfrm>
          <a:prstGeom prst="rect">
            <a:avLst/>
          </a:prstGeom>
          <a:noFill/>
          <a:ln w="9525">
            <a:noFill/>
            <a:miter lim="800000"/>
            <a:headEnd/>
            <a:tailEnd/>
          </a:ln>
        </p:spPr>
        <p:txBody>
          <a:bodyPr wrap="none" anchor="ctr">
            <a:spAutoFit/>
          </a:bodyPr>
          <a:lstStyle/>
          <a:p>
            <a:r>
              <a:rPr lang="ru-RU" sz="1100">
                <a:latin typeface="Arial" charset="0"/>
                <a:ea typeface="Calibri" pitchFamily="34" charset="0"/>
                <a:cs typeface="Times New Roman" pitchFamily="18" charset="0"/>
              </a:rPr>
              <a:t>                   </a:t>
            </a:r>
            <a:r>
              <a:rPr lang="ru-RU" sz="900">
                <a:latin typeface="Arial" charset="0"/>
                <a:ea typeface="Calibri" pitchFamily="34" charset="0"/>
                <a:cs typeface="Times New Roman" pitchFamily="18" charset="0"/>
              </a:rPr>
              <a:t> </a:t>
            </a:r>
            <a:endParaRPr lang="ru-RU">
              <a:latin typeface="Arial" charset="0"/>
              <a:ea typeface="Calibri" pitchFamily="34" charset="0"/>
              <a:cs typeface="Times New Roman" pitchFamily="18" charset="0"/>
            </a:endParaRPr>
          </a:p>
        </p:txBody>
      </p:sp>
      <p:sp>
        <p:nvSpPr>
          <p:cNvPr id="19460" name="Rectangle 5"/>
          <p:cNvSpPr>
            <a:spLocks noChangeArrowheads="1"/>
          </p:cNvSpPr>
          <p:nvPr/>
        </p:nvSpPr>
        <p:spPr bwMode="auto">
          <a:xfrm>
            <a:off x="0" y="-130175"/>
            <a:ext cx="338138" cy="260350"/>
          </a:xfrm>
          <a:prstGeom prst="rect">
            <a:avLst/>
          </a:prstGeom>
          <a:noFill/>
          <a:ln w="9525">
            <a:noFill/>
            <a:miter lim="800000"/>
            <a:headEnd/>
            <a:tailEnd/>
          </a:ln>
        </p:spPr>
        <p:txBody>
          <a:bodyPr wrap="none" anchor="ctr">
            <a:spAutoFit/>
          </a:bodyPr>
          <a:lstStyle/>
          <a:p>
            <a:r>
              <a:rPr lang="ru-RU" sz="1100">
                <a:latin typeface="Arial" charset="0"/>
                <a:ea typeface="Calibri" pitchFamily="34" charset="0"/>
                <a:cs typeface="Times New Roman" pitchFamily="18" charset="0"/>
              </a:rPr>
              <a:t>    </a:t>
            </a:r>
            <a:endParaRPr lang="ru-RU">
              <a:latin typeface="Arial" charset="0"/>
              <a:ea typeface="Calibri" pitchFamily="34" charset="0"/>
              <a:cs typeface="Times New Roman" pitchFamily="18" charset="0"/>
            </a:endParaRPr>
          </a:p>
        </p:txBody>
      </p:sp>
      <p:sp>
        <p:nvSpPr>
          <p:cNvPr id="19461" name="Rectangle 6"/>
          <p:cNvSpPr>
            <a:spLocks noChangeArrowheads="1"/>
          </p:cNvSpPr>
          <p:nvPr/>
        </p:nvSpPr>
        <p:spPr bwMode="auto">
          <a:xfrm>
            <a:off x="0" y="1409700"/>
            <a:ext cx="9144000" cy="0"/>
          </a:xfrm>
          <a:prstGeom prst="rect">
            <a:avLst/>
          </a:prstGeom>
          <a:noFill/>
          <a:ln w="9525">
            <a:noFill/>
            <a:miter lim="800000"/>
            <a:headEnd/>
            <a:tailEnd/>
          </a:ln>
        </p:spPr>
        <p:txBody>
          <a:bodyPr wrap="none" anchor="ctr">
            <a:spAutoFit/>
          </a:bodyPr>
          <a:lstStyle/>
          <a:p>
            <a:r>
              <a:rPr lang="ru-RU" sz="1100">
                <a:latin typeface="Arial" charset="0"/>
                <a:ea typeface="Calibri" pitchFamily="34" charset="0"/>
                <a:cs typeface="Times New Roman" pitchFamily="18" charset="0"/>
              </a:rPr>
              <a:t>                   </a:t>
            </a:r>
            <a:r>
              <a:rPr lang="ru-RU" sz="900">
                <a:latin typeface="Arial" charset="0"/>
                <a:ea typeface="Calibri" pitchFamily="34" charset="0"/>
                <a:cs typeface="Times New Roman" pitchFamily="18" charset="0"/>
              </a:rPr>
              <a:t> </a:t>
            </a:r>
            <a:endParaRPr lang="ru-RU">
              <a:latin typeface="Arial" charset="0"/>
              <a:ea typeface="Calibri" pitchFamily="34" charset="0"/>
              <a:cs typeface="Times New Roman" pitchFamily="18" charset="0"/>
            </a:endParaRPr>
          </a:p>
        </p:txBody>
      </p:sp>
      <p:sp>
        <p:nvSpPr>
          <p:cNvPr id="19462" name="Прямоугольник 7"/>
          <p:cNvSpPr>
            <a:spLocks noChangeArrowheads="1"/>
          </p:cNvSpPr>
          <p:nvPr/>
        </p:nvSpPr>
        <p:spPr bwMode="auto">
          <a:xfrm>
            <a:off x="179388" y="260350"/>
            <a:ext cx="8713787" cy="5116513"/>
          </a:xfrm>
          <a:prstGeom prst="rect">
            <a:avLst/>
          </a:prstGeom>
          <a:noFill/>
          <a:ln w="9525">
            <a:noFill/>
            <a:miter lim="800000"/>
            <a:headEnd/>
            <a:tailEnd/>
          </a:ln>
        </p:spPr>
        <p:txBody>
          <a:bodyPr>
            <a:spAutoFit/>
          </a:bodyPr>
          <a:lstStyle/>
          <a:p>
            <a:r>
              <a:rPr lang="ru-RU" sz="2400">
                <a:solidFill>
                  <a:srgbClr val="000000"/>
                </a:solidFill>
                <a:cs typeface="Times New Roman" pitchFamily="18" charset="0"/>
              </a:rPr>
              <a:t>«</a:t>
            </a:r>
            <a:r>
              <a:rPr lang="ru-RU" sz="2400">
                <a:solidFill>
                  <a:srgbClr val="000000"/>
                </a:solidFill>
                <a:ea typeface="Calibri" pitchFamily="34" charset="0"/>
                <a:cs typeface="Times New Roman" pitchFamily="18" charset="0"/>
              </a:rPr>
              <a:t>Мы постоянно указываем, что основная задача учителя учить учеников. На самом деле всё, что стоит за фразой «учитель учит ученика», фактически является одним из первых, основополагающих мифов дидактики. Учитель не «учит ученика», учитель создаёт более или менее оптимальные условия, благодаря которым ученик, опять-таки более или менее, успешно учится. Другими словами учитель должен иметь возможность организовать условия для освоения учеником социального опыта, определённого образовательным стандартом».</a:t>
            </a:r>
            <a:r>
              <a:rPr lang="ru-RU" sz="1600">
                <a:latin typeface="Calibri" pitchFamily="34" charset="0"/>
                <a:ea typeface="Calibri" pitchFamily="34" charset="0"/>
                <a:cs typeface="Times New Roman" pitchFamily="18" charset="0"/>
              </a:rPr>
              <a:t>  </a:t>
            </a:r>
            <a:r>
              <a:rPr lang="ru-RU" sz="1600">
                <a:solidFill>
                  <a:srgbClr val="000000"/>
                </a:solidFill>
                <a:latin typeface="Arial" charset="0"/>
                <a:ea typeface="Calibri" pitchFamily="34" charset="0"/>
                <a:cs typeface="Times New Roman" pitchFamily="18" charset="0"/>
              </a:rPr>
              <a:t>                                    </a:t>
            </a:r>
          </a:p>
          <a:p>
            <a:pPr algn="ctr"/>
            <a:r>
              <a:rPr lang="ru-RU">
                <a:solidFill>
                  <a:srgbClr val="000000"/>
                </a:solidFill>
                <a:latin typeface="Arial" charset="0"/>
                <a:ea typeface="Calibri" pitchFamily="34" charset="0"/>
                <a:cs typeface="Times New Roman" pitchFamily="18" charset="0"/>
              </a:rPr>
              <a:t>                          </a:t>
            </a:r>
          </a:p>
          <a:p>
            <a:pPr algn="ctr"/>
            <a:endParaRPr lang="ru-RU">
              <a:solidFill>
                <a:srgbClr val="000000"/>
              </a:solidFill>
              <a:latin typeface="Arial" charset="0"/>
              <a:ea typeface="Calibri" pitchFamily="34" charset="0"/>
              <a:cs typeface="Times New Roman" pitchFamily="18" charset="0"/>
            </a:endParaRPr>
          </a:p>
          <a:p>
            <a:pPr algn="ctr"/>
            <a:r>
              <a:rPr lang="ru-RU">
                <a:solidFill>
                  <a:srgbClr val="000000"/>
                </a:solidFill>
                <a:latin typeface="Arial" charset="0"/>
                <a:ea typeface="Calibri" pitchFamily="34" charset="0"/>
                <a:cs typeface="Times New Roman" pitchFamily="18" charset="0"/>
              </a:rPr>
              <a:t>                          Владимир ПАСЕЧНИК, профессор, доктор  педагогических наук, </a:t>
            </a:r>
            <a:r>
              <a:rPr lang="ru-RU">
                <a:solidFill>
                  <a:srgbClr val="000000"/>
                </a:solidFill>
                <a:latin typeface="Arial" charset="0"/>
                <a:cs typeface="Times New Roman" pitchFamily="18" charset="0"/>
              </a:rPr>
              <a:t>  </a:t>
            </a:r>
            <a:r>
              <a:rPr lang="ru-RU">
                <a:solidFill>
                  <a:srgbClr val="000000"/>
                </a:solidFill>
                <a:latin typeface="Arial" charset="0"/>
                <a:cs typeface="Calibri" pitchFamily="34" charset="0"/>
              </a:rPr>
              <a:t>академик-секретарь</a:t>
            </a:r>
            <a:endParaRPr lang="ru-RU">
              <a:solidFill>
                <a:srgbClr val="000000"/>
              </a:solidFill>
              <a:latin typeface="Arial" charset="0"/>
              <a:cs typeface="Times New Roman" pitchFamily="18" charset="0"/>
            </a:endParaRPr>
          </a:p>
          <a:p>
            <a:pPr algn="ctr"/>
            <a:r>
              <a:rPr lang="ru-RU">
                <a:solidFill>
                  <a:srgbClr val="000000"/>
                </a:solidFill>
                <a:latin typeface="Arial" charset="0"/>
                <a:cs typeface="Calibri" pitchFamily="34" charset="0"/>
              </a:rPr>
              <a:t> отделения биологии  и географии МАНПО</a:t>
            </a:r>
            <a:endParaRPr lang="ru-RU">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a:xfrm>
            <a:off x="0" y="549275"/>
            <a:ext cx="8532813" cy="1143000"/>
          </a:xfrm>
        </p:spPr>
        <p:txBody>
          <a:bodyPr/>
          <a:lstStyle/>
          <a:p>
            <a:r>
              <a:rPr lang="ru-RU" sz="1400" b="1" smtClean="0"/>
              <a:t/>
            </a:r>
            <a:br>
              <a:rPr lang="ru-RU" sz="1400" b="1" smtClean="0"/>
            </a:br>
            <a:r>
              <a:rPr lang="ru-RU" sz="1400" b="1" smtClean="0"/>
              <a:t/>
            </a:r>
            <a:br>
              <a:rPr lang="ru-RU" sz="1400" b="1" smtClean="0"/>
            </a:br>
            <a:r>
              <a:rPr lang="ru-RU" sz="1400" b="1" smtClean="0"/>
              <a:t/>
            </a:r>
            <a:br>
              <a:rPr lang="ru-RU" sz="1400" b="1" smtClean="0"/>
            </a:br>
            <a:r>
              <a:rPr lang="ru-RU" sz="1400" b="1" smtClean="0"/>
              <a:t/>
            </a:r>
            <a:br>
              <a:rPr lang="ru-RU" sz="1400" b="1" smtClean="0"/>
            </a:br>
            <a:r>
              <a:rPr lang="ru-RU" sz="1400" b="1" smtClean="0"/>
              <a:t/>
            </a:r>
            <a:br>
              <a:rPr lang="ru-RU" sz="1400" b="1" smtClean="0"/>
            </a:br>
            <a:r>
              <a:rPr lang="ru-RU" sz="1400" b="1" smtClean="0"/>
              <a:t/>
            </a:r>
            <a:br>
              <a:rPr lang="ru-RU" sz="1400" b="1" smtClean="0"/>
            </a:br>
            <a:r>
              <a:rPr lang="ru-RU" sz="1400" b="1" smtClean="0"/>
              <a:t/>
            </a:r>
            <a:br>
              <a:rPr lang="ru-RU" sz="1400" b="1" smtClean="0"/>
            </a:br>
            <a:r>
              <a:rPr lang="ru-RU" sz="1400" b="1" smtClean="0"/>
              <a:t/>
            </a:r>
            <a:br>
              <a:rPr lang="ru-RU" sz="1400" b="1" smtClean="0"/>
            </a:br>
            <a:r>
              <a:rPr lang="ru-RU" sz="2400" b="1" smtClean="0"/>
              <a:t>Средства обучения </a:t>
            </a:r>
            <a:r>
              <a:rPr lang="ru-RU" sz="2400" smtClean="0"/>
              <a:t>(педагогические средства) – все те материалы, с помощью которых преподаватель осуществляет обучающее воздействие (учебный процесс). К средствам обучения относятся предметы материальной и духовной культуры, которые используются при решении педагогических задач. В самом общем плане к ним относятся:</a:t>
            </a:r>
            <a:br>
              <a:rPr lang="ru-RU" sz="2400" smtClean="0"/>
            </a:br>
            <a:r>
              <a:rPr lang="ru-RU" sz="2400" smtClean="0"/>
              <a:t/>
            </a:r>
            <a:br>
              <a:rPr lang="ru-RU" sz="2400" smtClean="0"/>
            </a:br>
            <a:endParaRPr lang="ru-RU" sz="2400" smtClean="0"/>
          </a:p>
        </p:txBody>
      </p:sp>
      <p:sp>
        <p:nvSpPr>
          <p:cNvPr id="20482" name="Rectangle 3"/>
          <p:cNvSpPr>
            <a:spLocks noGrp="1"/>
          </p:cNvSpPr>
          <p:nvPr>
            <p:ph type="body" idx="4294967295"/>
          </p:nvPr>
        </p:nvSpPr>
        <p:spPr>
          <a:xfrm>
            <a:off x="323850" y="2636838"/>
            <a:ext cx="8229600" cy="2409825"/>
          </a:xfrm>
        </p:spPr>
        <p:txBody>
          <a:bodyPr/>
          <a:lstStyle/>
          <a:p>
            <a:pPr>
              <a:buFont typeface="Arial" charset="0"/>
              <a:buNone/>
            </a:pPr>
            <a:r>
              <a:rPr lang="ru-RU" sz="2800" smtClean="0">
                <a:latin typeface="Arial" charset="0"/>
              </a:rPr>
              <a:t>       </a:t>
            </a:r>
            <a:r>
              <a:rPr lang="ru-RU" sz="2400" smtClean="0">
                <a:latin typeface="Arial" charset="0"/>
              </a:rPr>
              <a:t>в</a:t>
            </a:r>
            <a:r>
              <a:rPr lang="ru-RU" sz="2400" smtClean="0"/>
              <a:t>иды деятельности:</a:t>
            </a:r>
            <a:r>
              <a:rPr lang="ru-RU" sz="2400" smtClean="0">
                <a:latin typeface="Arial" charset="0"/>
              </a:rPr>
              <a:t/>
            </a:r>
            <a:br>
              <a:rPr lang="ru-RU" sz="2400" smtClean="0">
                <a:latin typeface="Arial" charset="0"/>
              </a:rPr>
            </a:br>
            <a:r>
              <a:rPr lang="ru-RU" sz="2400" smtClean="0">
                <a:latin typeface="Arial" charset="0"/>
              </a:rPr>
              <a:t>   </a:t>
            </a:r>
            <a:r>
              <a:rPr lang="ru-RU" sz="2400" smtClean="0"/>
              <a:t> игровая, учебная, трудовая</a:t>
            </a:r>
            <a:br>
              <a:rPr lang="ru-RU" sz="2400" smtClean="0"/>
            </a:br>
            <a:r>
              <a:rPr lang="ru-RU" sz="2400" smtClean="0">
                <a:latin typeface="Arial" charset="0"/>
              </a:rPr>
              <a:t>   </a:t>
            </a:r>
            <a:r>
              <a:rPr lang="ru-RU" sz="2400" smtClean="0"/>
              <a:t>педагогическая техника: речь, мимика,</a:t>
            </a:r>
            <a:r>
              <a:rPr lang="ru-RU" sz="2400" smtClean="0">
                <a:latin typeface="Arial" charset="0"/>
              </a:rPr>
              <a:t> </a:t>
            </a:r>
            <a:r>
              <a:rPr lang="ru-RU" sz="2400" smtClean="0"/>
              <a:t>движение; средства массовой информации, </a:t>
            </a:r>
            <a:r>
              <a:rPr lang="ru-RU" sz="2400" smtClean="0">
                <a:latin typeface="Arial" charset="0"/>
              </a:rPr>
              <a:t> </a:t>
            </a:r>
            <a:r>
              <a:rPr lang="ru-RU" sz="2400" smtClean="0"/>
              <a:t>наглядные пособия, произведения искусства.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a:xfrm>
            <a:off x="395288" y="476250"/>
            <a:ext cx="8229600" cy="855663"/>
          </a:xfrm>
        </p:spPr>
        <p:txBody>
          <a:bodyPr/>
          <a:lstStyle/>
          <a:p>
            <a:r>
              <a:rPr lang="ru-RU" sz="3200" smtClean="0">
                <a:latin typeface="Times New Roman" pitchFamily="18" charset="0"/>
              </a:rPr>
              <a:t>Лучше усваиваются те знания, которые поглощаются с аппетитом.</a:t>
            </a:r>
            <a:r>
              <a:rPr lang="ru-RU" sz="2400" smtClean="0">
                <a:latin typeface="Times New Roman" pitchFamily="18" charset="0"/>
              </a:rPr>
              <a:t> </a:t>
            </a:r>
            <a:br>
              <a:rPr lang="ru-RU" sz="2400" smtClean="0">
                <a:latin typeface="Times New Roman" pitchFamily="18" charset="0"/>
              </a:rPr>
            </a:br>
            <a:r>
              <a:rPr lang="ru-RU" sz="2400" smtClean="0">
                <a:latin typeface="Times New Roman" pitchFamily="18" charset="0"/>
              </a:rPr>
              <a:t>                                       </a:t>
            </a:r>
            <a:r>
              <a:rPr lang="ru-RU" sz="2000" smtClean="0">
                <a:latin typeface="Times New Roman" pitchFamily="18" charset="0"/>
              </a:rPr>
              <a:t>АНАТОЛЬ ФРАНС</a:t>
            </a:r>
            <a:r>
              <a:rPr lang="ru-RU" sz="2400" smtClean="0">
                <a:latin typeface="Times New Roman" pitchFamily="18" charset="0"/>
              </a:rPr>
              <a:t> </a:t>
            </a:r>
            <a:br>
              <a:rPr lang="ru-RU" sz="2400" smtClean="0">
                <a:latin typeface="Times New Roman" pitchFamily="18" charset="0"/>
              </a:rPr>
            </a:br>
            <a:endParaRPr lang="ru-RU" sz="2400" smtClean="0">
              <a:latin typeface="Times New Roman" pitchFamily="18" charset="0"/>
            </a:endParaRPr>
          </a:p>
        </p:txBody>
      </p:sp>
      <p:sp>
        <p:nvSpPr>
          <p:cNvPr id="21506" name="Rectangle 3"/>
          <p:cNvSpPr>
            <a:spLocks noGrp="1"/>
          </p:cNvSpPr>
          <p:nvPr>
            <p:ph type="body" idx="1"/>
          </p:nvPr>
        </p:nvSpPr>
        <p:spPr/>
        <p:txBody>
          <a:bodyPr/>
          <a:lstStyle/>
          <a:p>
            <a:pPr>
              <a:buFont typeface="Arial" charset="0"/>
              <a:buNone/>
            </a:pPr>
            <a:r>
              <a:rPr lang="ru-RU" smtClean="0"/>
              <a:t>      </a:t>
            </a:r>
            <a:endParaRPr lang="ru-RU" sz="1800" smtClean="0"/>
          </a:p>
          <a:p>
            <a:pPr>
              <a:buFont typeface="Arial" charset="0"/>
              <a:buNone/>
            </a:pPr>
            <a:r>
              <a:rPr lang="ru-RU" smtClean="0"/>
              <a:t> </a:t>
            </a:r>
          </a:p>
          <a:p>
            <a:endParaRPr lang="ru-RU" smtClean="0"/>
          </a:p>
        </p:txBody>
      </p:sp>
      <p:pic>
        <p:nvPicPr>
          <p:cNvPr id="21507" name="Picture 5" descr="i?id=176946013-22-72&amp;n=21"/>
          <p:cNvPicPr>
            <a:picLocks noChangeAspect="1" noChangeArrowheads="1"/>
          </p:cNvPicPr>
          <p:nvPr/>
        </p:nvPicPr>
        <p:blipFill>
          <a:blip r:embed="rId2"/>
          <a:srcRect/>
          <a:stretch>
            <a:fillRect/>
          </a:stretch>
        </p:blipFill>
        <p:spPr bwMode="auto">
          <a:xfrm>
            <a:off x="2987675" y="2276475"/>
            <a:ext cx="2663825" cy="208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539750" y="657225"/>
            <a:ext cx="8208963" cy="4092575"/>
          </a:xfrm>
          <a:prstGeom prst="rect">
            <a:avLst/>
          </a:prstGeom>
          <a:noFill/>
          <a:ln w="9525">
            <a:noFill/>
            <a:miter lim="800000"/>
            <a:headEnd/>
            <a:tailEnd/>
          </a:ln>
        </p:spPr>
        <p:txBody>
          <a:bodyPr anchor="ctr">
            <a:spAutoFit/>
          </a:bodyPr>
          <a:lstStyle/>
          <a:p>
            <a:r>
              <a:rPr lang="ru-RU" sz="2000">
                <a:latin typeface="Arial" charset="0"/>
                <a:cs typeface="Times New Roman" pitchFamily="18" charset="0"/>
              </a:rPr>
              <a:t>К средствам обучения относятся разнообразные материалы и инструменты, используемые во время учебного процесса. Благодаря их удачному подбору, с большим успехом за непродолжительный период времени можно достигнуть поставленных образовательных целей. Учителя и ученики используют средства обучения во время процесса усвоения  полученных знаний.</a:t>
            </a:r>
          </a:p>
          <a:p>
            <a:endParaRPr lang="ru-RU" sz="2400">
              <a:latin typeface="Arial" charset="0"/>
            </a:endParaRPr>
          </a:p>
          <a:p>
            <a:endParaRPr lang="ru-RU" sz="2400">
              <a:latin typeface="Arial" charset="0"/>
            </a:endParaRPr>
          </a:p>
          <a:p>
            <a:endParaRPr lang="ru-RU" sz="2400">
              <a:latin typeface="Arial" charset="0"/>
            </a:endParaRPr>
          </a:p>
          <a:p>
            <a:endParaRPr lang="ru-RU" sz="2400">
              <a:latin typeface="Arial" charset="0"/>
            </a:endParaRPr>
          </a:p>
          <a:p>
            <a:endParaRPr lang="ru-RU" sz="2400">
              <a:latin typeface="Arial" charset="0"/>
            </a:endParaRPr>
          </a:p>
        </p:txBody>
      </p:sp>
      <p:pic>
        <p:nvPicPr>
          <p:cNvPr id="22530" name="Picture 2"/>
          <p:cNvPicPr>
            <a:picLocks noChangeAspect="1" noChangeArrowheads="1"/>
          </p:cNvPicPr>
          <p:nvPr/>
        </p:nvPicPr>
        <p:blipFill>
          <a:blip r:embed="rId2"/>
          <a:srcRect/>
          <a:stretch>
            <a:fillRect/>
          </a:stretch>
        </p:blipFill>
        <p:spPr bwMode="auto">
          <a:xfrm>
            <a:off x="1476375" y="2924175"/>
            <a:ext cx="6335713" cy="331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Прямоугольник 1"/>
          <p:cNvSpPr>
            <a:spLocks noChangeArrowheads="1"/>
          </p:cNvSpPr>
          <p:nvPr/>
        </p:nvSpPr>
        <p:spPr bwMode="auto">
          <a:xfrm>
            <a:off x="900113" y="476250"/>
            <a:ext cx="6911975" cy="2678113"/>
          </a:xfrm>
          <a:prstGeom prst="rect">
            <a:avLst/>
          </a:prstGeom>
          <a:noFill/>
          <a:ln w="9525">
            <a:noFill/>
            <a:miter lim="800000"/>
            <a:headEnd/>
            <a:tailEnd/>
          </a:ln>
        </p:spPr>
        <p:txBody>
          <a:bodyPr>
            <a:spAutoFit/>
          </a:bodyPr>
          <a:lstStyle/>
          <a:p>
            <a:r>
              <a:rPr lang="ru-RU" sz="2400">
                <a:latin typeface="Calibri" pitchFamily="34" charset="0"/>
              </a:rPr>
              <a:t>Все существующие обучающие средства можно отнести к материальным и идеальным. Учебные пособия, учебники, тесты, дидактические материалы, наглядность, оборудование для лабораторий, технические средства -- все это составляет средства обучения, именуемые материальными. </a:t>
            </a:r>
          </a:p>
        </p:txBody>
      </p:sp>
      <p:pic>
        <p:nvPicPr>
          <p:cNvPr id="23554" name="Picture 2" descr="D:\Мама\район конфер\46832207_1209199251.jpg"/>
          <p:cNvPicPr>
            <a:picLocks noChangeAspect="1" noChangeArrowheads="1"/>
          </p:cNvPicPr>
          <p:nvPr/>
        </p:nvPicPr>
        <p:blipFill>
          <a:blip r:embed="rId2"/>
          <a:srcRect/>
          <a:stretch>
            <a:fillRect/>
          </a:stretch>
        </p:blipFill>
        <p:spPr bwMode="auto">
          <a:xfrm>
            <a:off x="395288" y="3141663"/>
            <a:ext cx="3455987" cy="1655762"/>
          </a:xfrm>
          <a:prstGeom prst="rect">
            <a:avLst/>
          </a:prstGeom>
          <a:noFill/>
          <a:ln w="9525">
            <a:noFill/>
            <a:miter lim="800000"/>
            <a:headEnd/>
            <a:tailEnd/>
          </a:ln>
        </p:spPr>
      </p:pic>
      <p:pic>
        <p:nvPicPr>
          <p:cNvPr id="23555" name="Рисунок 7"/>
          <p:cNvPicPr>
            <a:picLocks noChangeAspect="1" noChangeArrowheads="1"/>
          </p:cNvPicPr>
          <p:nvPr/>
        </p:nvPicPr>
        <p:blipFill>
          <a:blip r:embed="rId3"/>
          <a:srcRect/>
          <a:stretch>
            <a:fillRect/>
          </a:stretch>
        </p:blipFill>
        <p:spPr bwMode="auto">
          <a:xfrm>
            <a:off x="5580063" y="3068638"/>
            <a:ext cx="2986087"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Прямоугольник 1"/>
          <p:cNvSpPr>
            <a:spLocks noChangeArrowheads="1"/>
          </p:cNvSpPr>
          <p:nvPr/>
        </p:nvSpPr>
        <p:spPr bwMode="auto">
          <a:xfrm>
            <a:off x="971550" y="404813"/>
            <a:ext cx="7056438" cy="1938337"/>
          </a:xfrm>
          <a:prstGeom prst="rect">
            <a:avLst/>
          </a:prstGeom>
          <a:noFill/>
          <a:ln w="9525">
            <a:noFill/>
            <a:miter lim="800000"/>
            <a:headEnd/>
            <a:tailEnd/>
          </a:ln>
        </p:spPr>
        <p:txBody>
          <a:bodyPr>
            <a:spAutoFit/>
          </a:bodyPr>
          <a:lstStyle/>
          <a:p>
            <a:r>
              <a:rPr lang="ru-RU" sz="2400">
                <a:latin typeface="Calibri" pitchFamily="34" charset="0"/>
              </a:rPr>
              <a:t>К идеальным принадлежат устная и письменная речь, живопись, музыка, схемы, таблицы, диаграммы, а также организующая и направляющая деятельность учителя, его квалификационный уровень, методика организации обучения</a:t>
            </a:r>
            <a:r>
              <a:rPr lang="ru-RU" sz="2000">
                <a:latin typeface="Calibri" pitchFamily="34" charset="0"/>
              </a:rPr>
              <a:t>.</a:t>
            </a:r>
          </a:p>
        </p:txBody>
      </p:sp>
      <p:pic>
        <p:nvPicPr>
          <p:cNvPr id="24578" name="Picture 2"/>
          <p:cNvPicPr>
            <a:picLocks noChangeAspect="1" noChangeArrowheads="1"/>
          </p:cNvPicPr>
          <p:nvPr/>
        </p:nvPicPr>
        <p:blipFill>
          <a:blip r:embed="rId2"/>
          <a:srcRect/>
          <a:stretch>
            <a:fillRect/>
          </a:stretch>
        </p:blipFill>
        <p:spPr bwMode="auto">
          <a:xfrm>
            <a:off x="323850" y="2781300"/>
            <a:ext cx="4176713" cy="2663825"/>
          </a:xfrm>
          <a:prstGeom prst="rect">
            <a:avLst/>
          </a:prstGeom>
          <a:noFill/>
          <a:ln w="9525">
            <a:noFill/>
            <a:miter lim="800000"/>
            <a:headEnd/>
            <a:tailEnd/>
          </a:ln>
        </p:spPr>
      </p:pic>
      <p:pic>
        <p:nvPicPr>
          <p:cNvPr id="24579" name="Picture 3"/>
          <p:cNvPicPr>
            <a:picLocks noChangeAspect="1" noChangeArrowheads="1"/>
          </p:cNvPicPr>
          <p:nvPr/>
        </p:nvPicPr>
        <p:blipFill>
          <a:blip r:embed="rId3"/>
          <a:srcRect/>
          <a:stretch>
            <a:fillRect/>
          </a:stretch>
        </p:blipFill>
        <p:spPr bwMode="auto">
          <a:xfrm>
            <a:off x="5003800" y="3213100"/>
            <a:ext cx="3695700" cy="311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a:xfrm>
            <a:off x="250825" y="188913"/>
            <a:ext cx="6265863" cy="490537"/>
          </a:xfrm>
        </p:spPr>
        <p:txBody>
          <a:bodyPr/>
          <a:lstStyle/>
          <a:p>
            <a:r>
              <a:rPr lang="ru-RU" sz="2400" smtClean="0"/>
              <a:t>К педагогическим средствам относятся :</a:t>
            </a:r>
          </a:p>
        </p:txBody>
      </p:sp>
      <p:sp>
        <p:nvSpPr>
          <p:cNvPr id="25602" name="Text Box 6"/>
          <p:cNvSpPr txBox="1">
            <a:spLocks noChangeArrowheads="1"/>
          </p:cNvSpPr>
          <p:nvPr/>
        </p:nvSpPr>
        <p:spPr bwMode="auto">
          <a:xfrm>
            <a:off x="611188" y="765175"/>
            <a:ext cx="5184775" cy="366713"/>
          </a:xfrm>
          <a:prstGeom prst="rect">
            <a:avLst/>
          </a:prstGeom>
          <a:noFill/>
          <a:ln w="9525">
            <a:noFill/>
            <a:miter lim="800000"/>
            <a:headEnd/>
            <a:tailEnd/>
          </a:ln>
        </p:spPr>
        <p:txBody>
          <a:bodyPr>
            <a:spAutoFit/>
          </a:bodyPr>
          <a:lstStyle/>
          <a:p>
            <a:pPr>
              <a:spcBef>
                <a:spcPct val="50000"/>
              </a:spcBef>
            </a:pPr>
            <a:endParaRPr lang="ru-RU"/>
          </a:p>
        </p:txBody>
      </p:sp>
      <p:sp>
        <p:nvSpPr>
          <p:cNvPr id="25603" name="Text Box 7"/>
          <p:cNvSpPr txBox="1">
            <a:spLocks noChangeArrowheads="1"/>
          </p:cNvSpPr>
          <p:nvPr/>
        </p:nvSpPr>
        <p:spPr bwMode="auto">
          <a:xfrm>
            <a:off x="1116013" y="765175"/>
            <a:ext cx="5113337" cy="366713"/>
          </a:xfrm>
          <a:prstGeom prst="rect">
            <a:avLst/>
          </a:prstGeom>
          <a:noFill/>
          <a:ln w="9525">
            <a:noFill/>
            <a:miter lim="800000"/>
            <a:headEnd/>
            <a:tailEnd/>
          </a:ln>
        </p:spPr>
        <p:txBody>
          <a:bodyPr>
            <a:spAutoFit/>
          </a:bodyPr>
          <a:lstStyle/>
          <a:p>
            <a:pPr>
              <a:spcBef>
                <a:spcPct val="50000"/>
              </a:spcBef>
            </a:pPr>
            <a:r>
              <a:rPr lang="ru-RU"/>
              <a:t>Учебно-лабораторное оборудование</a:t>
            </a:r>
          </a:p>
        </p:txBody>
      </p:sp>
      <p:sp>
        <p:nvSpPr>
          <p:cNvPr id="25604" name="Text Box 8"/>
          <p:cNvSpPr txBox="1">
            <a:spLocks noChangeArrowheads="1"/>
          </p:cNvSpPr>
          <p:nvPr/>
        </p:nvSpPr>
        <p:spPr bwMode="auto">
          <a:xfrm>
            <a:off x="1116013" y="1196975"/>
            <a:ext cx="4968875" cy="366713"/>
          </a:xfrm>
          <a:prstGeom prst="rect">
            <a:avLst/>
          </a:prstGeom>
          <a:noFill/>
          <a:ln w="9525">
            <a:noFill/>
            <a:miter lim="800000"/>
            <a:headEnd/>
            <a:tailEnd/>
          </a:ln>
        </p:spPr>
        <p:txBody>
          <a:bodyPr>
            <a:spAutoFit/>
          </a:bodyPr>
          <a:lstStyle/>
          <a:p>
            <a:pPr>
              <a:spcBef>
                <a:spcPct val="50000"/>
              </a:spcBef>
            </a:pPr>
            <a:r>
              <a:rPr lang="ru-RU"/>
              <a:t>Учебно-производственное оборудование</a:t>
            </a:r>
          </a:p>
        </p:txBody>
      </p:sp>
      <p:sp>
        <p:nvSpPr>
          <p:cNvPr id="25605" name="Text Box 9"/>
          <p:cNvSpPr txBox="1">
            <a:spLocks noChangeArrowheads="1"/>
          </p:cNvSpPr>
          <p:nvPr/>
        </p:nvSpPr>
        <p:spPr bwMode="auto">
          <a:xfrm>
            <a:off x="1116013" y="1700213"/>
            <a:ext cx="4319587" cy="366712"/>
          </a:xfrm>
          <a:prstGeom prst="rect">
            <a:avLst/>
          </a:prstGeom>
          <a:noFill/>
          <a:ln w="9525">
            <a:noFill/>
            <a:miter lim="800000"/>
            <a:headEnd/>
            <a:tailEnd/>
          </a:ln>
        </p:spPr>
        <p:txBody>
          <a:bodyPr>
            <a:spAutoFit/>
          </a:bodyPr>
          <a:lstStyle/>
          <a:p>
            <a:pPr>
              <a:spcBef>
                <a:spcPct val="50000"/>
              </a:spcBef>
            </a:pPr>
            <a:r>
              <a:rPr lang="ru-RU"/>
              <a:t>Дидактическая техника</a:t>
            </a:r>
          </a:p>
        </p:txBody>
      </p:sp>
      <p:sp>
        <p:nvSpPr>
          <p:cNvPr id="25606" name="Text Box 11"/>
          <p:cNvSpPr txBox="1">
            <a:spLocks noChangeArrowheads="1"/>
          </p:cNvSpPr>
          <p:nvPr/>
        </p:nvSpPr>
        <p:spPr bwMode="auto">
          <a:xfrm>
            <a:off x="1116013" y="2060575"/>
            <a:ext cx="4537075" cy="366713"/>
          </a:xfrm>
          <a:prstGeom prst="rect">
            <a:avLst/>
          </a:prstGeom>
          <a:noFill/>
          <a:ln w="9525">
            <a:noFill/>
            <a:miter lim="800000"/>
            <a:headEnd/>
            <a:tailEnd/>
          </a:ln>
        </p:spPr>
        <p:txBody>
          <a:bodyPr>
            <a:spAutoFit/>
          </a:bodyPr>
          <a:lstStyle/>
          <a:p>
            <a:pPr>
              <a:spcBef>
                <a:spcPct val="50000"/>
              </a:spcBef>
            </a:pPr>
            <a:r>
              <a:rPr lang="ru-RU"/>
              <a:t>Учебно-наглядные пособия</a:t>
            </a:r>
          </a:p>
        </p:txBody>
      </p:sp>
      <p:sp>
        <p:nvSpPr>
          <p:cNvPr id="25607" name="Text Box 12"/>
          <p:cNvSpPr txBox="1">
            <a:spLocks noChangeArrowheads="1"/>
          </p:cNvSpPr>
          <p:nvPr/>
        </p:nvSpPr>
        <p:spPr bwMode="auto">
          <a:xfrm>
            <a:off x="1116013" y="2492375"/>
            <a:ext cx="4608512" cy="641350"/>
          </a:xfrm>
          <a:prstGeom prst="rect">
            <a:avLst/>
          </a:prstGeom>
          <a:noFill/>
          <a:ln w="9525">
            <a:noFill/>
            <a:miter lim="800000"/>
            <a:headEnd/>
            <a:tailEnd/>
          </a:ln>
        </p:spPr>
        <p:txBody>
          <a:bodyPr>
            <a:spAutoFit/>
          </a:bodyPr>
          <a:lstStyle/>
          <a:p>
            <a:pPr>
              <a:spcBef>
                <a:spcPct val="50000"/>
              </a:spcBef>
            </a:pPr>
            <a:r>
              <a:rPr lang="ru-RU"/>
              <a:t>Технические средства обучения и автоматизированные системы обучения</a:t>
            </a:r>
          </a:p>
        </p:txBody>
      </p:sp>
      <p:sp>
        <p:nvSpPr>
          <p:cNvPr id="25608" name="Text Box 13"/>
          <p:cNvSpPr txBox="1">
            <a:spLocks noChangeArrowheads="1"/>
          </p:cNvSpPr>
          <p:nvPr/>
        </p:nvSpPr>
        <p:spPr bwMode="auto">
          <a:xfrm>
            <a:off x="1116013" y="3213100"/>
            <a:ext cx="4464050" cy="366713"/>
          </a:xfrm>
          <a:prstGeom prst="rect">
            <a:avLst/>
          </a:prstGeom>
          <a:noFill/>
          <a:ln w="9525">
            <a:noFill/>
            <a:miter lim="800000"/>
            <a:headEnd/>
            <a:tailEnd/>
          </a:ln>
        </p:spPr>
        <p:txBody>
          <a:bodyPr>
            <a:spAutoFit/>
          </a:bodyPr>
          <a:lstStyle/>
          <a:p>
            <a:pPr>
              <a:spcBef>
                <a:spcPct val="50000"/>
              </a:spcBef>
            </a:pPr>
            <a:r>
              <a:rPr lang="ru-RU"/>
              <a:t>Компьютерные классы</a:t>
            </a:r>
          </a:p>
        </p:txBody>
      </p:sp>
      <p:sp>
        <p:nvSpPr>
          <p:cNvPr id="25609" name="Text Box 14"/>
          <p:cNvSpPr txBox="1">
            <a:spLocks noChangeArrowheads="1"/>
          </p:cNvSpPr>
          <p:nvPr/>
        </p:nvSpPr>
        <p:spPr bwMode="auto">
          <a:xfrm>
            <a:off x="1116013" y="3644900"/>
            <a:ext cx="4752975" cy="366713"/>
          </a:xfrm>
          <a:prstGeom prst="rect">
            <a:avLst/>
          </a:prstGeom>
          <a:noFill/>
          <a:ln w="9525">
            <a:noFill/>
            <a:miter lim="800000"/>
            <a:headEnd/>
            <a:tailEnd/>
          </a:ln>
        </p:spPr>
        <p:txBody>
          <a:bodyPr>
            <a:spAutoFit/>
          </a:bodyPr>
          <a:lstStyle/>
          <a:p>
            <a:pPr>
              <a:spcBef>
                <a:spcPct val="50000"/>
              </a:spcBef>
            </a:pPr>
            <a:r>
              <a:rPr lang="ru-RU"/>
              <a:t>Организованно-педагогические средства</a:t>
            </a:r>
          </a:p>
        </p:txBody>
      </p:sp>
      <p:sp>
        <p:nvSpPr>
          <p:cNvPr id="25610" name="Text Box 15"/>
          <p:cNvSpPr txBox="1">
            <a:spLocks noChangeArrowheads="1"/>
          </p:cNvSpPr>
          <p:nvPr/>
        </p:nvSpPr>
        <p:spPr bwMode="auto">
          <a:xfrm>
            <a:off x="1331913" y="4292600"/>
            <a:ext cx="5256212" cy="779463"/>
          </a:xfrm>
          <a:prstGeom prst="rect">
            <a:avLst/>
          </a:prstGeom>
          <a:noFill/>
          <a:ln w="9525">
            <a:noFill/>
            <a:miter lim="800000"/>
            <a:headEnd/>
            <a:tailEnd/>
          </a:ln>
        </p:spPr>
        <p:txBody>
          <a:bodyPr>
            <a:spAutoFit/>
          </a:bodyPr>
          <a:lstStyle/>
          <a:p>
            <a:pPr>
              <a:spcBef>
                <a:spcPct val="50000"/>
              </a:spcBef>
            </a:pPr>
            <a:r>
              <a:rPr lang="ru-RU"/>
              <a:t>Учебные планы, экзаменационные билеты,</a:t>
            </a:r>
          </a:p>
          <a:p>
            <a:pPr>
              <a:spcBef>
                <a:spcPct val="50000"/>
              </a:spcBef>
            </a:pPr>
            <a:r>
              <a:rPr lang="ru-RU"/>
              <a:t>Карточки-задания, учебные пособия и т.п</a:t>
            </a:r>
          </a:p>
        </p:txBody>
      </p:sp>
      <p:sp>
        <p:nvSpPr>
          <p:cNvPr id="25611" name="Line 16"/>
          <p:cNvSpPr>
            <a:spLocks noChangeShapeType="1"/>
          </p:cNvSpPr>
          <p:nvPr/>
        </p:nvSpPr>
        <p:spPr bwMode="auto">
          <a:xfrm>
            <a:off x="684213" y="549275"/>
            <a:ext cx="0" cy="4248150"/>
          </a:xfrm>
          <a:prstGeom prst="line">
            <a:avLst/>
          </a:prstGeom>
          <a:noFill/>
          <a:ln w="9525">
            <a:solidFill>
              <a:schemeClr val="tx1"/>
            </a:solidFill>
            <a:round/>
            <a:headEnd/>
            <a:tailEnd/>
          </a:ln>
        </p:spPr>
        <p:txBody>
          <a:bodyPr/>
          <a:lstStyle/>
          <a:p>
            <a:endParaRPr lang="ru-RU"/>
          </a:p>
        </p:txBody>
      </p:sp>
      <p:sp>
        <p:nvSpPr>
          <p:cNvPr id="25612" name="Line 18"/>
          <p:cNvSpPr>
            <a:spLocks noChangeShapeType="1"/>
          </p:cNvSpPr>
          <p:nvPr/>
        </p:nvSpPr>
        <p:spPr bwMode="auto">
          <a:xfrm>
            <a:off x="684213" y="908050"/>
            <a:ext cx="503237" cy="0"/>
          </a:xfrm>
          <a:prstGeom prst="line">
            <a:avLst/>
          </a:prstGeom>
          <a:noFill/>
          <a:ln w="9525">
            <a:solidFill>
              <a:schemeClr val="tx1"/>
            </a:solidFill>
            <a:round/>
            <a:headEnd/>
            <a:tailEnd type="triangle" w="med" len="med"/>
          </a:ln>
        </p:spPr>
        <p:txBody>
          <a:bodyPr/>
          <a:lstStyle/>
          <a:p>
            <a:endParaRPr lang="ru-RU"/>
          </a:p>
        </p:txBody>
      </p:sp>
      <p:sp>
        <p:nvSpPr>
          <p:cNvPr id="25613" name="Line 19"/>
          <p:cNvSpPr>
            <a:spLocks noChangeShapeType="1"/>
          </p:cNvSpPr>
          <p:nvPr/>
        </p:nvSpPr>
        <p:spPr bwMode="auto">
          <a:xfrm>
            <a:off x="684213" y="1341438"/>
            <a:ext cx="503237" cy="0"/>
          </a:xfrm>
          <a:prstGeom prst="line">
            <a:avLst/>
          </a:prstGeom>
          <a:noFill/>
          <a:ln w="9525">
            <a:solidFill>
              <a:schemeClr val="tx1"/>
            </a:solidFill>
            <a:round/>
            <a:headEnd/>
            <a:tailEnd type="triangle" w="med" len="med"/>
          </a:ln>
        </p:spPr>
        <p:txBody>
          <a:bodyPr/>
          <a:lstStyle/>
          <a:p>
            <a:endParaRPr lang="ru-RU"/>
          </a:p>
        </p:txBody>
      </p:sp>
      <p:sp>
        <p:nvSpPr>
          <p:cNvPr id="25614" name="Line 20"/>
          <p:cNvSpPr>
            <a:spLocks noChangeShapeType="1"/>
          </p:cNvSpPr>
          <p:nvPr/>
        </p:nvSpPr>
        <p:spPr bwMode="auto">
          <a:xfrm>
            <a:off x="684213" y="1916113"/>
            <a:ext cx="503237" cy="0"/>
          </a:xfrm>
          <a:prstGeom prst="line">
            <a:avLst/>
          </a:prstGeom>
          <a:noFill/>
          <a:ln w="9525">
            <a:solidFill>
              <a:schemeClr val="tx1"/>
            </a:solidFill>
            <a:round/>
            <a:headEnd/>
            <a:tailEnd type="triangle" w="med" len="med"/>
          </a:ln>
        </p:spPr>
        <p:txBody>
          <a:bodyPr/>
          <a:lstStyle/>
          <a:p>
            <a:endParaRPr lang="ru-RU"/>
          </a:p>
        </p:txBody>
      </p:sp>
      <p:sp>
        <p:nvSpPr>
          <p:cNvPr id="25615" name="Line 22"/>
          <p:cNvSpPr>
            <a:spLocks noChangeShapeType="1"/>
          </p:cNvSpPr>
          <p:nvPr/>
        </p:nvSpPr>
        <p:spPr bwMode="auto">
          <a:xfrm>
            <a:off x="684213" y="2276475"/>
            <a:ext cx="503237" cy="0"/>
          </a:xfrm>
          <a:prstGeom prst="line">
            <a:avLst/>
          </a:prstGeom>
          <a:noFill/>
          <a:ln w="9525">
            <a:solidFill>
              <a:schemeClr val="tx1"/>
            </a:solidFill>
            <a:round/>
            <a:headEnd/>
            <a:tailEnd type="triangle" w="med" len="med"/>
          </a:ln>
        </p:spPr>
        <p:txBody>
          <a:bodyPr/>
          <a:lstStyle/>
          <a:p>
            <a:endParaRPr lang="ru-RU"/>
          </a:p>
        </p:txBody>
      </p:sp>
      <p:sp>
        <p:nvSpPr>
          <p:cNvPr id="25616" name="Line 23"/>
          <p:cNvSpPr>
            <a:spLocks noChangeShapeType="1"/>
          </p:cNvSpPr>
          <p:nvPr/>
        </p:nvSpPr>
        <p:spPr bwMode="auto">
          <a:xfrm>
            <a:off x="684213" y="2781300"/>
            <a:ext cx="503237" cy="0"/>
          </a:xfrm>
          <a:prstGeom prst="line">
            <a:avLst/>
          </a:prstGeom>
          <a:noFill/>
          <a:ln w="9525">
            <a:solidFill>
              <a:schemeClr val="tx1"/>
            </a:solidFill>
            <a:round/>
            <a:headEnd/>
            <a:tailEnd type="triangle" w="med" len="med"/>
          </a:ln>
        </p:spPr>
        <p:txBody>
          <a:bodyPr/>
          <a:lstStyle/>
          <a:p>
            <a:endParaRPr lang="ru-RU"/>
          </a:p>
        </p:txBody>
      </p:sp>
      <p:sp>
        <p:nvSpPr>
          <p:cNvPr id="25617" name="Line 24"/>
          <p:cNvSpPr>
            <a:spLocks noChangeShapeType="1"/>
          </p:cNvSpPr>
          <p:nvPr/>
        </p:nvSpPr>
        <p:spPr bwMode="auto">
          <a:xfrm>
            <a:off x="684213" y="3357563"/>
            <a:ext cx="503237" cy="0"/>
          </a:xfrm>
          <a:prstGeom prst="line">
            <a:avLst/>
          </a:prstGeom>
          <a:noFill/>
          <a:ln w="9525">
            <a:solidFill>
              <a:schemeClr val="tx1"/>
            </a:solidFill>
            <a:round/>
            <a:headEnd/>
            <a:tailEnd type="triangle" w="med" len="med"/>
          </a:ln>
        </p:spPr>
        <p:txBody>
          <a:bodyPr/>
          <a:lstStyle/>
          <a:p>
            <a:endParaRPr lang="ru-RU"/>
          </a:p>
        </p:txBody>
      </p:sp>
      <p:sp>
        <p:nvSpPr>
          <p:cNvPr id="25618" name="Line 25"/>
          <p:cNvSpPr>
            <a:spLocks noChangeShapeType="1"/>
          </p:cNvSpPr>
          <p:nvPr/>
        </p:nvSpPr>
        <p:spPr bwMode="auto">
          <a:xfrm>
            <a:off x="684213" y="3860800"/>
            <a:ext cx="503237" cy="0"/>
          </a:xfrm>
          <a:prstGeom prst="line">
            <a:avLst/>
          </a:prstGeom>
          <a:noFill/>
          <a:ln w="9525">
            <a:solidFill>
              <a:schemeClr val="tx1"/>
            </a:solidFill>
            <a:round/>
            <a:headEnd/>
            <a:tailEnd type="triangle" w="med" len="med"/>
          </a:ln>
        </p:spPr>
        <p:txBody>
          <a:bodyPr/>
          <a:lstStyle/>
          <a:p>
            <a:endParaRPr lang="ru-RU"/>
          </a:p>
        </p:txBody>
      </p:sp>
      <p:sp>
        <p:nvSpPr>
          <p:cNvPr id="25619" name="Line 28"/>
          <p:cNvSpPr>
            <a:spLocks noChangeShapeType="1"/>
          </p:cNvSpPr>
          <p:nvPr/>
        </p:nvSpPr>
        <p:spPr bwMode="auto">
          <a:xfrm>
            <a:off x="1187450" y="3933825"/>
            <a:ext cx="0" cy="503238"/>
          </a:xfrm>
          <a:prstGeom prst="line">
            <a:avLst/>
          </a:prstGeom>
          <a:noFill/>
          <a:ln w="9525">
            <a:solidFill>
              <a:schemeClr val="tx1"/>
            </a:solidFill>
            <a:round/>
            <a:headEnd/>
            <a:tailEnd/>
          </a:ln>
        </p:spPr>
        <p:txBody>
          <a:bodyPr/>
          <a:lstStyle/>
          <a:p>
            <a:endParaRPr lang="ru-RU"/>
          </a:p>
        </p:txBody>
      </p:sp>
      <p:sp>
        <p:nvSpPr>
          <p:cNvPr id="25620" name="Line 30"/>
          <p:cNvSpPr>
            <a:spLocks noChangeShapeType="1"/>
          </p:cNvSpPr>
          <p:nvPr/>
        </p:nvSpPr>
        <p:spPr bwMode="auto">
          <a:xfrm>
            <a:off x="1187450" y="4437063"/>
            <a:ext cx="215900" cy="0"/>
          </a:xfrm>
          <a:prstGeom prst="line">
            <a:avLst/>
          </a:prstGeom>
          <a:noFill/>
          <a:ln w="9525">
            <a:solidFill>
              <a:schemeClr val="tx1"/>
            </a:solidFill>
            <a:round/>
            <a:headEnd/>
            <a:tailEnd type="triangle" w="med" len="med"/>
          </a:ln>
        </p:spPr>
        <p:txBody>
          <a:bodyPr/>
          <a:lstStyle/>
          <a:p>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TotalTime>
  <Words>772</Words>
  <Application>Microsoft Office PowerPoint</Application>
  <PresentationFormat>Экран (4:3)</PresentationFormat>
  <Paragraphs>60</Paragraphs>
  <Slides>23</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23</vt:i4>
      </vt:variant>
    </vt:vector>
  </HeadingPairs>
  <TitlesOfParts>
    <vt:vector size="27" baseType="lpstr">
      <vt:lpstr>Times New Roman</vt:lpstr>
      <vt:lpstr>Arial</vt:lpstr>
      <vt:lpstr>Calibri</vt:lpstr>
      <vt:lpstr>Тема Office</vt:lpstr>
      <vt:lpstr>Слайд 1</vt:lpstr>
      <vt:lpstr>Слайд 2</vt:lpstr>
      <vt:lpstr>Слайд 3</vt:lpstr>
      <vt:lpstr>        Средства обучения (педагогические средства) – все те материалы, с помощью которых преподаватель осуществляет обучающее воздействие (учебный процесс). К средствам обучения относятся предметы материальной и духовной культуры, которые используются при решении педагогических задач. В самом общем плане к ним относятся:  </vt:lpstr>
      <vt:lpstr>Лучше усваиваются те знания, которые поглощаются с аппетитом.                                         АНАТОЛЬ ФРАНС  </vt:lpstr>
      <vt:lpstr>Слайд 6</vt:lpstr>
      <vt:lpstr>Слайд 7</vt:lpstr>
      <vt:lpstr>Слайд 8</vt:lpstr>
      <vt:lpstr>К педагогическим средствам относятся :</vt:lpstr>
      <vt:lpstr>Слайд 10</vt:lpstr>
      <vt:lpstr>«Доводы, до которых человек додумывается сам, обычно убеждают его больше, нежели те, которые пришли в голову другим.»   Б.Паскаль</vt:lpstr>
      <vt:lpstr>Слайд 12</vt:lpstr>
      <vt:lpstr>Использование ИКТ позволяет погрузиться в другой мир, увидеть его своими глазами. По данным исследований, в памяти человека остается 1/4 часть услышанного материала, 1/3 часть увиденного, 1/2 часть увиденного и услышанного, 3/4 части материала, если ученик привлечен в активные действия в процессе обучения. Компьютер позволяет создать условия для повышения процесса обучения: совершенствование содержания, методов и организационных форм. </vt:lpstr>
      <vt:lpstr>Слайд 14</vt:lpstr>
      <vt:lpstr>Слайд 15</vt:lpstr>
      <vt:lpstr>Слайд 16</vt:lpstr>
      <vt:lpstr>Слайд 17</vt:lpstr>
      <vt:lpstr>Слайд 18</vt:lpstr>
      <vt:lpstr>Слайд 19</vt:lpstr>
      <vt:lpstr>Слайд 20</vt:lpstr>
      <vt:lpstr>Слайд 21</vt:lpstr>
      <vt:lpstr>Ответы</vt:lpstr>
      <vt:lpstr>Слайд 23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Александр</dc:creator>
  <cp:lastModifiedBy>Некто</cp:lastModifiedBy>
  <cp:revision>52</cp:revision>
  <dcterms:created xsi:type="dcterms:W3CDTF">2012-09-19T09:40:25Z</dcterms:created>
  <dcterms:modified xsi:type="dcterms:W3CDTF">2012-11-07T14:57:50Z</dcterms:modified>
</cp:coreProperties>
</file>