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60" r:id="rId6"/>
    <p:sldId id="259" r:id="rId7"/>
    <p:sldId id="264" r:id="rId8"/>
    <p:sldId id="265" r:id="rId9"/>
    <p:sldId id="267" r:id="rId10"/>
    <p:sldId id="266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063-5A6A-435C-BD1F-03D8E374F04E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1C42-C746-4279-A6CF-FFBCDF5E5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063-5A6A-435C-BD1F-03D8E374F04E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1C42-C746-4279-A6CF-FFBCDF5E5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063-5A6A-435C-BD1F-03D8E374F04E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1C42-C746-4279-A6CF-FFBCDF5E5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063-5A6A-435C-BD1F-03D8E374F04E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1C42-C746-4279-A6CF-FFBCDF5E5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063-5A6A-435C-BD1F-03D8E374F04E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1C42-C746-4279-A6CF-FFBCDF5E5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063-5A6A-435C-BD1F-03D8E374F04E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1C42-C746-4279-A6CF-FFBCDF5E5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063-5A6A-435C-BD1F-03D8E374F04E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1C42-C746-4279-A6CF-FFBCDF5E5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063-5A6A-435C-BD1F-03D8E374F04E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1C42-C746-4279-A6CF-FFBCDF5E5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063-5A6A-435C-BD1F-03D8E374F04E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1C42-C746-4279-A6CF-FFBCDF5E5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063-5A6A-435C-BD1F-03D8E374F04E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A1C42-C746-4279-A6CF-FFBCDF5E5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063-5A6A-435C-BD1F-03D8E374F04E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6BA1C42-C746-4279-A6CF-FFBCDF5E56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86A063-5A6A-435C-BD1F-03D8E374F04E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BA1C42-C746-4279-A6CF-FFBCDF5E56A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071678"/>
            <a:ext cx="7772400" cy="1470025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Квадратные уравнения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480" y="4643446"/>
            <a:ext cx="5857916" cy="923916"/>
          </a:xfrm>
        </p:spPr>
        <p:txBody>
          <a:bodyPr>
            <a:normAutofit/>
          </a:bodyPr>
          <a:lstStyle/>
          <a:p>
            <a:r>
              <a:rPr lang="ru-RU" dirty="0" smtClean="0"/>
              <a:t>Повторительно-обобщающий урок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Если в уравнении </a:t>
            </a:r>
            <a:r>
              <a:rPr lang="ru-RU" i="1" dirty="0" smtClean="0"/>
              <a:t>ах</a:t>
            </a:r>
            <a:r>
              <a:rPr lang="ru-RU" i="1" baseline="30000" dirty="0" smtClean="0"/>
              <a:t>2</a:t>
            </a:r>
            <a:r>
              <a:rPr lang="ru-RU" i="1" dirty="0" smtClean="0"/>
              <a:t> + </a:t>
            </a:r>
            <a:r>
              <a:rPr lang="ru-RU" i="1" dirty="0" err="1" smtClean="0"/>
              <a:t>bx</a:t>
            </a:r>
            <a:r>
              <a:rPr lang="ru-RU" i="1" dirty="0" smtClean="0"/>
              <a:t> +</a:t>
            </a:r>
            <a:r>
              <a:rPr lang="ru-RU" i="1" dirty="0" err="1" smtClean="0"/>
              <a:t>c</a:t>
            </a:r>
            <a:r>
              <a:rPr lang="ru-RU" i="1" dirty="0" smtClean="0"/>
              <a:t> = 0</a:t>
            </a:r>
            <a:r>
              <a:rPr lang="ru-RU" dirty="0" smtClean="0"/>
              <a:t>, где</a:t>
            </a:r>
            <a:r>
              <a:rPr lang="en-US" dirty="0" smtClean="0"/>
              <a:t> </a:t>
            </a:r>
            <a:r>
              <a:rPr lang="ru-RU" dirty="0" smtClean="0"/>
              <a:t>а≠0                </a:t>
            </a:r>
            <a:r>
              <a:rPr lang="ru-RU" b="1" dirty="0" err="1" smtClean="0">
                <a:solidFill>
                  <a:srgbClr val="FF0000"/>
                </a:solidFill>
              </a:rPr>
              <a:t>a+c=b</a:t>
            </a:r>
            <a:r>
              <a:rPr lang="ru-RU" b="1" dirty="0" smtClean="0">
                <a:solidFill>
                  <a:srgbClr val="FF0000"/>
                </a:solidFill>
              </a:rPr>
              <a:t>, </a:t>
            </a:r>
            <a:r>
              <a:rPr lang="ru-RU" dirty="0" smtClean="0">
                <a:solidFill>
                  <a:srgbClr val="FF0000"/>
                </a:solidFill>
              </a:rPr>
              <a:t>то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х₁=</a:t>
            </a:r>
            <a:r>
              <a:rPr lang="ru-RU" b="1" dirty="0" smtClean="0">
                <a:solidFill>
                  <a:srgbClr val="FF0000"/>
                </a:solidFill>
              </a:rPr>
              <a:t>-1, </a:t>
            </a:r>
            <a:r>
              <a:rPr lang="ru-RU" dirty="0" err="1" smtClean="0">
                <a:solidFill>
                  <a:srgbClr val="FF0000"/>
                </a:solidFill>
              </a:rPr>
              <a:t>х₂=-с</a:t>
            </a:r>
            <a:r>
              <a:rPr lang="ru-RU" dirty="0" smtClean="0">
                <a:solidFill>
                  <a:srgbClr val="FF0000"/>
                </a:solidFill>
              </a:rPr>
              <a:t>/а.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      203х</a:t>
            </a:r>
            <a:r>
              <a:rPr lang="ru-RU" baseline="30000" dirty="0" smtClean="0"/>
              <a:t>2</a:t>
            </a:r>
            <a:r>
              <a:rPr lang="ru-RU" dirty="0" smtClean="0"/>
              <a:t>+220х+17=0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Вывод: при решении квадратного уравнения стандартного вида полезно сначала проверить, являются ли числа 1 и -1 корнями уравнения.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Сегодня мы обобщили опыт решения квадратных уравнений ,научились выбирать наиболее рациональные методы </a:t>
            </a:r>
            <a:r>
              <a:rPr lang="ru-RU" smtClean="0"/>
              <a:t>решения</a:t>
            </a:r>
            <a:r>
              <a:rPr lang="ru-RU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8858280" cy="56102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i="1" dirty="0" smtClean="0"/>
              <a:t>Определение:</a:t>
            </a:r>
            <a:endParaRPr lang="ru-RU" sz="2000" b="1" dirty="0" smtClean="0"/>
          </a:p>
          <a:p>
            <a:r>
              <a:rPr lang="ru-RU" sz="2000" b="1" dirty="0" smtClean="0"/>
              <a:t>Квадратным уравнением называют уравнение вида </a:t>
            </a:r>
            <a:r>
              <a:rPr lang="ru-RU" sz="2000" b="1" i="1" dirty="0" smtClean="0"/>
              <a:t>ах</a:t>
            </a:r>
            <a:r>
              <a:rPr lang="ru-RU" sz="2000" b="1" i="1" baseline="30000" dirty="0" smtClean="0"/>
              <a:t>2</a:t>
            </a:r>
            <a:r>
              <a:rPr lang="ru-RU" sz="2000" b="1" i="1" dirty="0" smtClean="0"/>
              <a:t> + </a:t>
            </a:r>
            <a:r>
              <a:rPr lang="ru-RU" sz="2000" b="1" i="1" dirty="0" err="1" smtClean="0"/>
              <a:t>bx</a:t>
            </a:r>
            <a:r>
              <a:rPr lang="ru-RU" sz="2000" b="1" i="1" dirty="0" smtClean="0"/>
              <a:t> +</a:t>
            </a:r>
            <a:r>
              <a:rPr lang="ru-RU" sz="2000" b="1" i="1" dirty="0" err="1" smtClean="0"/>
              <a:t>c</a:t>
            </a:r>
            <a:r>
              <a:rPr lang="ru-RU" sz="2000" b="1" i="1" dirty="0" smtClean="0"/>
              <a:t> = 0</a:t>
            </a:r>
            <a:r>
              <a:rPr lang="ru-RU" sz="2000" b="1" dirty="0" smtClean="0"/>
              <a:t>,</a:t>
            </a:r>
            <a:br>
              <a:rPr lang="ru-RU" sz="2000" b="1" dirty="0" smtClean="0"/>
            </a:br>
            <a:r>
              <a:rPr lang="ru-RU" sz="2000" b="1" dirty="0" smtClean="0">
                <a:solidFill>
                  <a:srgbClr val="FF0000"/>
                </a:solidFill>
              </a:rPr>
              <a:t>а≠0</a:t>
            </a:r>
            <a:r>
              <a:rPr lang="ru-RU" sz="2000" b="1" dirty="0" smtClean="0"/>
              <a:t> 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a,b,c</a:t>
            </a:r>
            <a:r>
              <a:rPr lang="ru-RU" sz="2000" b="1" dirty="0" smtClean="0"/>
              <a:t> – любые действительные числа.</a:t>
            </a:r>
            <a:endParaRPr lang="en-US" sz="2000" b="1" dirty="0" smtClean="0"/>
          </a:p>
          <a:p>
            <a:r>
              <a:rPr lang="en-US" sz="2000" dirty="0" smtClean="0"/>
              <a:t>D=b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-4ac </a:t>
            </a:r>
            <a:r>
              <a:rPr lang="ru-RU" sz="2000" dirty="0" smtClean="0"/>
              <a:t>   </a:t>
            </a:r>
            <a:endParaRPr lang="ru-RU" sz="2000" b="1" dirty="0" smtClean="0"/>
          </a:p>
          <a:p>
            <a:r>
              <a:rPr lang="ru-RU" sz="2000" b="1" dirty="0" smtClean="0"/>
              <a:t>Неполное квадратное уравнение:</a:t>
            </a:r>
            <a:br>
              <a:rPr lang="ru-RU" sz="2000" b="1" dirty="0" smtClean="0"/>
            </a:br>
            <a:r>
              <a:rPr lang="ru-RU" sz="2000" b="1" dirty="0" smtClean="0"/>
              <a:t>1)   </a:t>
            </a:r>
            <a:r>
              <a:rPr lang="ru-RU" sz="2000" b="1" i="1" dirty="0" smtClean="0"/>
              <a:t>ax</a:t>
            </a:r>
            <a:r>
              <a:rPr lang="ru-RU" sz="2000" b="1" i="1" baseline="30000" dirty="0" smtClean="0"/>
              <a:t>2</a:t>
            </a:r>
            <a:r>
              <a:rPr lang="ru-RU" sz="2000" b="1" i="1" dirty="0" smtClean="0"/>
              <a:t> = 0</a:t>
            </a:r>
            <a:r>
              <a:rPr lang="en-US" sz="2000" b="1" i="1" dirty="0" smtClean="0"/>
              <a:t> </a:t>
            </a:r>
          </a:p>
          <a:p>
            <a:pPr>
              <a:buNone/>
            </a:pPr>
            <a:r>
              <a:rPr lang="en-US" sz="2000" b="1" i="1" dirty="0" smtClean="0"/>
              <a:t>        </a:t>
            </a:r>
            <a:r>
              <a:rPr lang="ru-RU" sz="2000" b="1" dirty="0" smtClean="0"/>
              <a:t> </a:t>
            </a:r>
            <a:r>
              <a:rPr lang="ru-RU" sz="2000" b="1" i="1" dirty="0" err="1" smtClean="0"/>
              <a:t>x</a:t>
            </a:r>
            <a:r>
              <a:rPr lang="ru-RU" sz="2000" b="1" i="1" dirty="0" smtClean="0"/>
              <a:t> = 0</a:t>
            </a:r>
            <a:r>
              <a:rPr lang="en-US" sz="2000" b="1" i="1" dirty="0" smtClean="0"/>
              <a:t>              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2)   </a:t>
            </a:r>
            <a:r>
              <a:rPr lang="ru-RU" sz="2000" b="1" i="1" dirty="0" smtClean="0"/>
              <a:t>ax</a:t>
            </a:r>
            <a:r>
              <a:rPr lang="ru-RU" sz="2000" b="1" i="1" baseline="30000" dirty="0" smtClean="0"/>
              <a:t>2</a:t>
            </a:r>
            <a:r>
              <a:rPr lang="ru-RU" sz="2000" b="1" i="1" dirty="0" smtClean="0"/>
              <a:t> +</a:t>
            </a:r>
            <a:r>
              <a:rPr lang="ru-RU" sz="2000" b="1" i="1" dirty="0" err="1" smtClean="0"/>
              <a:t>bx</a:t>
            </a:r>
            <a:r>
              <a:rPr lang="ru-RU" sz="2000" b="1" i="1" dirty="0" smtClean="0"/>
              <a:t> = 0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       </a:t>
            </a:r>
            <a:r>
              <a:rPr lang="ru-RU" sz="2000" b="1" i="1" dirty="0" err="1" smtClean="0"/>
              <a:t>x</a:t>
            </a:r>
            <a:r>
              <a:rPr lang="ru-RU" sz="2000" b="1" i="1" dirty="0" smtClean="0"/>
              <a:t>(</a:t>
            </a:r>
            <a:r>
              <a:rPr lang="ru-RU" sz="2000" b="1" i="1" dirty="0" err="1" smtClean="0"/>
              <a:t>ax+b</a:t>
            </a:r>
            <a:r>
              <a:rPr lang="ru-RU" sz="2000" b="1" i="1" dirty="0" smtClean="0"/>
              <a:t>)=0</a:t>
            </a:r>
            <a:r>
              <a:rPr lang="en-US" sz="2000" b="1" i="1" dirty="0" smtClean="0"/>
              <a:t>    </a:t>
            </a:r>
            <a:endParaRPr lang="ru-RU" sz="2000" b="1" i="1" dirty="0" smtClean="0"/>
          </a:p>
          <a:p>
            <a:r>
              <a:rPr lang="en-US" sz="2000" b="1" i="1" dirty="0" smtClean="0"/>
              <a:t>  </a:t>
            </a:r>
            <a:r>
              <a:rPr lang="ru-RU" sz="2000" b="1" dirty="0" smtClean="0"/>
              <a:t>x=0 или ax+b=0</a:t>
            </a:r>
          </a:p>
          <a:p>
            <a:pPr>
              <a:buNone/>
            </a:pPr>
            <a:r>
              <a:rPr lang="en-US" sz="2000" b="1" dirty="0" smtClean="0"/>
              <a:t>                          </a:t>
            </a:r>
            <a:r>
              <a:rPr lang="ru-RU" sz="2000" b="1" dirty="0" err="1" smtClean="0"/>
              <a:t>x=-b</a:t>
            </a:r>
            <a:r>
              <a:rPr lang="ru-RU" sz="2000" b="1" dirty="0" smtClean="0"/>
              <a:t>/</a:t>
            </a:r>
            <a:r>
              <a:rPr lang="ru-RU" sz="2000" b="1" dirty="0" err="1" smtClean="0"/>
              <a:t>a</a:t>
            </a:r>
            <a:endParaRPr lang="ru-RU" sz="2000" b="1" dirty="0" smtClean="0"/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en-US" sz="2000" b="1" dirty="0" smtClean="0"/>
              <a:t>       3)</a:t>
            </a:r>
            <a:r>
              <a:rPr lang="ru-RU" sz="2000" b="1" dirty="0" smtClean="0"/>
              <a:t>   </a:t>
            </a:r>
            <a:r>
              <a:rPr lang="ru-RU" sz="2000" b="1" i="1" dirty="0" smtClean="0"/>
              <a:t>ax</a:t>
            </a:r>
            <a:r>
              <a:rPr lang="ru-RU" sz="2000" b="1" i="1" baseline="30000" dirty="0" smtClean="0"/>
              <a:t>2</a:t>
            </a:r>
            <a:r>
              <a:rPr lang="ru-RU" sz="2000" b="1" i="1" dirty="0" smtClean="0"/>
              <a:t> +</a:t>
            </a:r>
            <a:r>
              <a:rPr lang="ru-RU" sz="2000" b="1" i="1" dirty="0" err="1" smtClean="0"/>
              <a:t>c</a:t>
            </a:r>
            <a:r>
              <a:rPr lang="ru-RU" sz="2000" b="1" i="1" dirty="0" smtClean="0"/>
              <a:t> =0</a:t>
            </a:r>
          </a:p>
          <a:p>
            <a:pPr>
              <a:buNone/>
            </a:pPr>
            <a:r>
              <a:rPr lang="ru-RU" sz="2000" b="1" dirty="0" smtClean="0"/>
              <a:t>             ax</a:t>
            </a:r>
            <a:r>
              <a:rPr lang="ru-RU" sz="2000" b="1" baseline="30000" dirty="0" smtClean="0"/>
              <a:t>2</a:t>
            </a:r>
            <a:r>
              <a:rPr lang="ru-RU" sz="2000" b="1" dirty="0" smtClean="0"/>
              <a:t>=-c</a:t>
            </a: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             </a:t>
            </a:r>
            <a:r>
              <a:rPr lang="ru-RU" sz="2000" b="1" dirty="0" smtClean="0"/>
              <a:t>x</a:t>
            </a:r>
            <a:r>
              <a:rPr lang="ru-RU" sz="2000" b="1" baseline="30000" dirty="0" smtClean="0"/>
              <a:t>2</a:t>
            </a:r>
            <a:r>
              <a:rPr lang="ru-RU" sz="2000" b="1" dirty="0" smtClean="0"/>
              <a:t>=-c/</a:t>
            </a:r>
            <a:r>
              <a:rPr lang="ru-RU" sz="2000" b="1" dirty="0" err="1" smtClean="0"/>
              <a:t>a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229600" cy="5610244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Приведенное квадратное уравнение: </a:t>
            </a:r>
            <a:r>
              <a:rPr lang="ru-RU" b="1" i="1" dirty="0" smtClean="0"/>
              <a:t>x</a:t>
            </a:r>
            <a:r>
              <a:rPr lang="ru-RU" b="1" i="1" baseline="30000" dirty="0" smtClean="0"/>
              <a:t>2</a:t>
            </a:r>
            <a:r>
              <a:rPr lang="ru-RU" b="1" i="1" dirty="0" smtClean="0"/>
              <a:t> + </a:t>
            </a:r>
            <a:r>
              <a:rPr lang="ru-RU" b="1" i="1" dirty="0" err="1" smtClean="0"/>
              <a:t>px</a:t>
            </a:r>
            <a:r>
              <a:rPr lang="ru-RU" b="1" i="1" dirty="0" smtClean="0"/>
              <a:t> + </a:t>
            </a:r>
            <a:r>
              <a:rPr lang="ru-RU" b="1" i="1" dirty="0" err="1" smtClean="0"/>
              <a:t>q</a:t>
            </a:r>
            <a:r>
              <a:rPr lang="ru-RU" b="1" i="1" dirty="0" smtClean="0"/>
              <a:t> =0</a:t>
            </a:r>
            <a:r>
              <a:rPr lang="ru-RU" b="1" dirty="0" smtClean="0"/>
              <a:t> </a:t>
            </a:r>
          </a:p>
          <a:p>
            <a:r>
              <a:rPr lang="ru-RU" b="1" dirty="0" smtClean="0"/>
              <a:t>Теорема Виета для приведенного уравнения:</a:t>
            </a:r>
          </a:p>
          <a:p>
            <a:pPr>
              <a:buNone/>
            </a:pPr>
            <a:r>
              <a:rPr lang="ru-RU" b="1" dirty="0" smtClean="0"/>
              <a:t> Сумма корней приведенного квадратного уравнения     равна второму коэффициенту, взятому с противоположным знаком, а произведение корней равно свободному члену:</a:t>
            </a:r>
          </a:p>
          <a:p>
            <a:pPr>
              <a:buNone/>
            </a:pPr>
            <a:r>
              <a:rPr lang="ru-RU" b="1" i="1" dirty="0" smtClean="0"/>
              <a:t> x</a:t>
            </a:r>
            <a:r>
              <a:rPr lang="ru-RU" b="1" i="1" baseline="-25000" dirty="0" smtClean="0"/>
              <a:t>1</a:t>
            </a:r>
            <a:r>
              <a:rPr lang="ru-RU" b="1" i="1" dirty="0" smtClean="0"/>
              <a:t> + x</a:t>
            </a:r>
            <a:r>
              <a:rPr lang="ru-RU" b="1" i="1" baseline="-25000" dirty="0" smtClean="0"/>
              <a:t>2</a:t>
            </a:r>
            <a:r>
              <a:rPr lang="ru-RU" b="1" i="1" dirty="0" smtClean="0"/>
              <a:t> = - </a:t>
            </a:r>
            <a:r>
              <a:rPr lang="ru-RU" b="1" i="1" dirty="0" err="1" smtClean="0"/>
              <a:t>р</a:t>
            </a:r>
            <a:r>
              <a:rPr lang="ru-RU" b="1" i="1" dirty="0" smtClean="0"/>
              <a:t>; </a:t>
            </a:r>
          </a:p>
          <a:p>
            <a:pPr>
              <a:buNone/>
            </a:pPr>
            <a:r>
              <a:rPr lang="ru-RU" b="1" i="1" dirty="0" smtClean="0"/>
              <a:t> x</a:t>
            </a:r>
            <a:r>
              <a:rPr lang="ru-RU" b="1" i="1" baseline="-25000" dirty="0" smtClean="0"/>
              <a:t>1</a:t>
            </a:r>
            <a:r>
              <a:rPr lang="ru-RU" b="1" i="1" dirty="0" smtClean="0"/>
              <a:t>x</a:t>
            </a:r>
            <a:r>
              <a:rPr lang="ru-RU" b="1" i="1" baseline="-25000" dirty="0" smtClean="0"/>
              <a:t>2</a:t>
            </a:r>
            <a:r>
              <a:rPr lang="ru-RU" b="1" i="1" dirty="0" smtClean="0"/>
              <a:t> = </a:t>
            </a:r>
            <a:r>
              <a:rPr lang="ru-RU" b="1" i="1" dirty="0" err="1" smtClean="0"/>
              <a:t>q</a:t>
            </a:r>
            <a:endParaRPr lang="ru-RU" b="1" dirty="0" smtClean="0"/>
          </a:p>
          <a:p>
            <a:r>
              <a:rPr lang="ru-RU" b="1" dirty="0" smtClean="0"/>
              <a:t>Теорема, обратная теореме Виета:</a:t>
            </a:r>
          </a:p>
          <a:p>
            <a:pPr>
              <a:buNone/>
            </a:pPr>
            <a:r>
              <a:rPr lang="ru-RU" b="1" dirty="0" smtClean="0"/>
              <a:t>Если числа </a:t>
            </a:r>
            <a:r>
              <a:rPr lang="ru-RU" b="1" i="1" dirty="0" smtClean="0"/>
              <a:t>x</a:t>
            </a:r>
            <a:r>
              <a:rPr lang="ru-RU" b="1" i="1" baseline="-25000" dirty="0" smtClean="0"/>
              <a:t>1</a:t>
            </a:r>
            <a:r>
              <a:rPr lang="ru-RU" b="1" i="1" dirty="0" smtClean="0"/>
              <a:t> </a:t>
            </a:r>
            <a:r>
              <a:rPr lang="ru-RU" b="1" dirty="0" smtClean="0"/>
              <a:t>и </a:t>
            </a:r>
            <a:r>
              <a:rPr lang="ru-RU" b="1" i="1" dirty="0" smtClean="0"/>
              <a:t>x</a:t>
            </a:r>
            <a:r>
              <a:rPr lang="ru-RU" b="1" i="1" baseline="-25000" dirty="0" smtClean="0"/>
              <a:t>2</a:t>
            </a:r>
            <a:r>
              <a:rPr lang="ru-RU" b="1" dirty="0" smtClean="0"/>
              <a:t> таковы, что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i="1" dirty="0" smtClean="0"/>
              <a:t>x</a:t>
            </a:r>
            <a:r>
              <a:rPr lang="ru-RU" b="1" i="1" baseline="-25000" dirty="0" smtClean="0"/>
              <a:t>1</a:t>
            </a:r>
            <a:r>
              <a:rPr lang="ru-RU" b="1" i="1" dirty="0" smtClean="0"/>
              <a:t> + x</a:t>
            </a:r>
            <a:r>
              <a:rPr lang="ru-RU" b="1" i="1" baseline="-25000" dirty="0" smtClean="0"/>
              <a:t>2</a:t>
            </a:r>
            <a:r>
              <a:rPr lang="ru-RU" b="1" i="1" dirty="0" smtClean="0"/>
              <a:t> = - </a:t>
            </a:r>
            <a:r>
              <a:rPr lang="ru-RU" b="1" i="1" dirty="0" err="1" smtClean="0"/>
              <a:t>р</a:t>
            </a:r>
            <a:r>
              <a:rPr lang="ru-RU" b="1" i="1" dirty="0" smtClean="0"/>
              <a:t>; </a:t>
            </a:r>
          </a:p>
          <a:p>
            <a:pPr>
              <a:buNone/>
            </a:pPr>
            <a:r>
              <a:rPr lang="ru-RU" b="1" i="1" dirty="0" smtClean="0"/>
              <a:t> x</a:t>
            </a:r>
            <a:r>
              <a:rPr lang="ru-RU" b="1" i="1" baseline="-25000" dirty="0" smtClean="0"/>
              <a:t>1</a:t>
            </a:r>
            <a:r>
              <a:rPr lang="ru-RU" b="1" i="1" dirty="0" smtClean="0"/>
              <a:t>x</a:t>
            </a:r>
            <a:r>
              <a:rPr lang="ru-RU" b="1" i="1" baseline="-25000" dirty="0" smtClean="0"/>
              <a:t>2</a:t>
            </a:r>
            <a:r>
              <a:rPr lang="ru-RU" b="1" i="1" dirty="0" smtClean="0"/>
              <a:t> = </a:t>
            </a:r>
            <a:r>
              <a:rPr lang="ru-RU" b="1" i="1" dirty="0" err="1" smtClean="0"/>
              <a:t>q</a:t>
            </a:r>
            <a:r>
              <a:rPr lang="ru-RU" b="1" dirty="0" smtClean="0"/>
              <a:t>, </a:t>
            </a:r>
            <a:br>
              <a:rPr lang="ru-RU" b="1" dirty="0" smtClean="0"/>
            </a:br>
            <a:r>
              <a:rPr lang="ru-RU" b="1" dirty="0" smtClean="0"/>
              <a:t>то</a:t>
            </a:r>
            <a:r>
              <a:rPr lang="ru-RU" b="1" i="1" dirty="0" smtClean="0"/>
              <a:t>   x</a:t>
            </a:r>
            <a:r>
              <a:rPr lang="ru-RU" b="1" i="1" baseline="-25000" dirty="0" smtClean="0"/>
              <a:t>1</a:t>
            </a:r>
            <a:r>
              <a:rPr lang="ru-RU" b="1" i="1" dirty="0" smtClean="0"/>
              <a:t> </a:t>
            </a:r>
            <a:r>
              <a:rPr lang="ru-RU" b="1" dirty="0" smtClean="0"/>
              <a:t>и </a:t>
            </a:r>
            <a:r>
              <a:rPr lang="ru-RU" b="1" i="1" dirty="0" smtClean="0"/>
              <a:t>x</a:t>
            </a:r>
            <a:r>
              <a:rPr lang="ru-RU" b="1" i="1" baseline="-25000" dirty="0" smtClean="0"/>
              <a:t>2</a:t>
            </a:r>
            <a:r>
              <a:rPr lang="ru-RU" b="1" dirty="0" smtClean="0"/>
              <a:t> – корни уравнения  </a:t>
            </a:r>
            <a:r>
              <a:rPr lang="ru-RU" b="1" i="1" dirty="0" smtClean="0"/>
              <a:t>x</a:t>
            </a:r>
            <a:r>
              <a:rPr lang="ru-RU" b="1" i="1" baseline="30000" dirty="0" smtClean="0"/>
              <a:t>2</a:t>
            </a:r>
            <a:r>
              <a:rPr lang="ru-RU" b="1" i="1" dirty="0" smtClean="0"/>
              <a:t> + </a:t>
            </a:r>
            <a:r>
              <a:rPr lang="ru-RU" b="1" i="1" dirty="0" err="1" smtClean="0"/>
              <a:t>px</a:t>
            </a:r>
            <a:r>
              <a:rPr lang="ru-RU" b="1" i="1" dirty="0" smtClean="0"/>
              <a:t> + </a:t>
            </a:r>
            <a:r>
              <a:rPr lang="ru-RU" b="1" i="1" dirty="0" err="1" smtClean="0"/>
              <a:t>q</a:t>
            </a:r>
            <a:r>
              <a:rPr lang="ru-RU" b="1" i="1" dirty="0" smtClean="0"/>
              <a:t> =0.</a:t>
            </a:r>
            <a:endParaRPr lang="ru-RU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Франсуа Виет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1935480"/>
            <a:ext cx="4257676" cy="43891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i="1" dirty="0"/>
              <a:t> </a:t>
            </a:r>
            <a:endParaRPr lang="ru-RU" dirty="0"/>
          </a:p>
          <a:p>
            <a:pPr>
              <a:buNone/>
            </a:pPr>
            <a:r>
              <a:rPr lang="ru-RU" b="1" i="1" dirty="0" smtClean="0"/>
              <a:t>      Жизнь </a:t>
            </a:r>
            <a:r>
              <a:rPr lang="ru-RU" b="1" i="1" dirty="0"/>
              <a:t>Виета представляет для нас интерес во </a:t>
            </a:r>
            <a:r>
              <a:rPr lang="ru-RU" b="1" i="1" dirty="0" smtClean="0"/>
              <a:t>многих отношениях</a:t>
            </a:r>
            <a:r>
              <a:rPr lang="ru-RU" b="1" i="1" dirty="0"/>
              <a:t>.</a:t>
            </a:r>
            <a:endParaRPr lang="ru-RU" b="1" dirty="0"/>
          </a:p>
          <a:p>
            <a:pPr>
              <a:buNone/>
            </a:pPr>
            <a:r>
              <a:rPr lang="ru-RU" b="1" i="1" dirty="0" smtClean="0"/>
              <a:t>      </a:t>
            </a:r>
            <a:r>
              <a:rPr lang="en-US" b="1" i="1" dirty="0" smtClean="0"/>
              <a:t>XV</a:t>
            </a:r>
            <a:r>
              <a:rPr lang="ru-RU" b="1" i="1" dirty="0" smtClean="0"/>
              <a:t> </a:t>
            </a:r>
            <a:r>
              <a:rPr lang="ru-RU" b="1" i="1" dirty="0"/>
              <a:t>век в Западной Европе был веком ожесточенных религиозных волнений, и к началу </a:t>
            </a:r>
            <a:r>
              <a:rPr lang="en-US" b="1" i="1" dirty="0"/>
              <a:t>XVI</a:t>
            </a:r>
            <a:r>
              <a:rPr lang="ru-RU" b="1" i="1" dirty="0"/>
              <a:t> целый ряд стран отпал от католической церкви.</a:t>
            </a:r>
            <a:endParaRPr lang="ru-RU" b="1" dirty="0"/>
          </a:p>
          <a:p>
            <a:pPr>
              <a:buNone/>
            </a:pPr>
            <a:r>
              <a:rPr lang="ru-RU" b="1" i="1" dirty="0" smtClean="0"/>
              <a:t>      Всесильная </a:t>
            </a:r>
            <a:r>
              <a:rPr lang="ru-RU" b="1" i="1" dirty="0"/>
              <a:t>католическая церковь преследовала и убивала всякую мысль, в которой усматривала отклонение от своих учений. Церковный суд – инквизиция – всех попавшихся под подозрение карал вплоть до сожжения на костре, а имущество казненных отбирал в пользу церкви. Не один ученый погиб в руках инквизиции. В их числе были и математики.</a:t>
            </a:r>
            <a:endParaRPr lang="ru-RU" b="1" dirty="0"/>
          </a:p>
        </p:txBody>
      </p:sp>
      <p:pic>
        <p:nvPicPr>
          <p:cNvPr id="4" name="Рисунок 1" descr="фото Франсуа Вие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857364"/>
            <a:ext cx="3857652" cy="4716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58204" cy="539593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i="1" dirty="0" smtClean="0"/>
              <a:t>      </a:t>
            </a:r>
            <a:r>
              <a:rPr lang="ru-RU" sz="8000" b="1" i="1" dirty="0" smtClean="0"/>
              <a:t>Мэтр </a:t>
            </a:r>
            <a:r>
              <a:rPr lang="ru-RU" sz="8000" b="1" i="1" dirty="0"/>
              <a:t>Виет также был на волосок от костра. </a:t>
            </a:r>
            <a:endParaRPr lang="ru-RU" sz="8000" b="1" dirty="0"/>
          </a:p>
          <a:p>
            <a:pPr>
              <a:buNone/>
            </a:pPr>
            <a:r>
              <a:rPr lang="ru-RU" sz="8000" b="1" i="1" dirty="0" smtClean="0"/>
              <a:t>      В </a:t>
            </a:r>
            <a:r>
              <a:rPr lang="ru-RU" sz="8000" b="1" i="1" dirty="0"/>
              <a:t>ту пору наиболее могущественное государство в Европе, Испания вела победоносную войну с Францией.</a:t>
            </a:r>
            <a:endParaRPr lang="ru-RU" sz="8000" b="1" dirty="0"/>
          </a:p>
          <a:p>
            <a:pPr>
              <a:buNone/>
            </a:pPr>
            <a:r>
              <a:rPr lang="ru-RU" sz="8000" b="1" i="1" dirty="0" smtClean="0"/>
              <a:t>      Однажды </a:t>
            </a:r>
            <a:r>
              <a:rPr lang="ru-RU" sz="8000" b="1" i="1" dirty="0"/>
              <a:t>французам удалось перехватить приказы испанского правительства командованию своих войск, написанные очень сложным шифром (тайнописью). Виет с помощью математики сумел найти ключ к этому шифру. С этих пор французы, зная планы испанцев, с успехом предупреждали их наступления.</a:t>
            </a:r>
            <a:endParaRPr lang="ru-RU" sz="8000" b="1" dirty="0"/>
          </a:p>
          <a:p>
            <a:pPr>
              <a:buNone/>
            </a:pPr>
            <a:r>
              <a:rPr lang="ru-RU" sz="8000" b="1" i="1" dirty="0" smtClean="0"/>
              <a:t>       Инквизиция </a:t>
            </a:r>
            <a:r>
              <a:rPr lang="ru-RU" sz="8000" b="1" i="1" dirty="0"/>
              <a:t>обвинила Виета в том, что он прибегнул к помощи дьявола, и приговорила к сожжению на костре. Но так как французы благодаря Виету в дальнейшем побеждали, он не был выдан инквизиции.</a:t>
            </a:r>
            <a:endParaRPr lang="ru-RU" sz="8000" b="1" dirty="0"/>
          </a:p>
          <a:p>
            <a:pPr>
              <a:buNone/>
            </a:pPr>
            <a:r>
              <a:rPr lang="ru-RU" sz="8000" b="1" i="1" dirty="0" smtClean="0"/>
              <a:t>       В </a:t>
            </a:r>
            <a:r>
              <a:rPr lang="ru-RU" sz="8000" b="1" i="1" dirty="0"/>
              <a:t>родном городке Виет  был лучшим адвокатом, а позднее стал королевским советником. Но главным делом его жизни была математика. Биографы Виета пишут, что он мог несколько ночей подряд не спать, решая очередную математическую задачу</a:t>
            </a:r>
            <a:r>
              <a:rPr lang="ru-RU" sz="8000" i="1" dirty="0"/>
              <a:t>.</a:t>
            </a:r>
            <a:endParaRPr lang="ru-RU" sz="8000" dirty="0"/>
          </a:p>
          <a:p>
            <a:pPr>
              <a:buNone/>
            </a:pPr>
            <a:r>
              <a:rPr lang="en-US" sz="8000" i="1" dirty="0"/>
              <a:t> </a:t>
            </a:r>
            <a:endParaRPr lang="ru-RU" sz="8000" dirty="0"/>
          </a:p>
          <a:p>
            <a:pPr>
              <a:buNone/>
            </a:pPr>
            <a:r>
              <a:rPr lang="en-US" i="1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решения квадратных уравнений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 1.  Разложение на множители.</a:t>
            </a:r>
          </a:p>
          <a:p>
            <a:pPr>
              <a:buNone/>
            </a:pPr>
            <a:r>
              <a:rPr lang="ru-RU" sz="2400" dirty="0" smtClean="0"/>
              <a:t>а) вынесение общего множителя за скобки;</a:t>
            </a:r>
          </a:p>
          <a:p>
            <a:pPr>
              <a:buNone/>
            </a:pPr>
            <a:r>
              <a:rPr lang="ru-RU" sz="2400" dirty="0" smtClean="0"/>
              <a:t>б) формулы сокращенного умножения;</a:t>
            </a:r>
          </a:p>
          <a:p>
            <a:pPr>
              <a:buNone/>
            </a:pPr>
            <a:r>
              <a:rPr lang="ru-RU" sz="2400" dirty="0" smtClean="0"/>
              <a:t>в) способ группировки;</a:t>
            </a:r>
          </a:p>
          <a:p>
            <a:r>
              <a:rPr lang="ru-RU" b="1" dirty="0" smtClean="0"/>
              <a:t>2. Выделение полного квадрата.</a:t>
            </a:r>
          </a:p>
          <a:p>
            <a:r>
              <a:rPr lang="ru-RU" b="1" dirty="0" smtClean="0"/>
              <a:t>3.Использование формул корней квадратного уравнения.</a:t>
            </a:r>
          </a:p>
          <a:p>
            <a:r>
              <a:rPr lang="ru-RU" dirty="0" smtClean="0"/>
              <a:t>4. </a:t>
            </a:r>
            <a:r>
              <a:rPr lang="ru-RU" b="1" dirty="0" smtClean="0"/>
              <a:t>Теорема, обратная теореме Виета.</a:t>
            </a:r>
          </a:p>
          <a:p>
            <a:r>
              <a:rPr lang="ru-RU" dirty="0" smtClean="0"/>
              <a:t>5. 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157х² +20х-177=0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1.  </a:t>
            </a:r>
            <a:r>
              <a:rPr lang="ru-RU" dirty="0" err="1" smtClean="0"/>
              <a:t>х</a:t>
            </a:r>
            <a:r>
              <a:rPr lang="ru-RU" dirty="0" smtClean="0"/>
              <a:t>²</a:t>
            </a:r>
            <a:r>
              <a:rPr lang="en-US" dirty="0" smtClean="0"/>
              <a:t>+</a:t>
            </a:r>
            <a:r>
              <a:rPr lang="ru-RU" dirty="0" smtClean="0"/>
              <a:t>х-2=0</a:t>
            </a:r>
          </a:p>
          <a:p>
            <a:r>
              <a:rPr lang="ru-RU" dirty="0" smtClean="0"/>
              <a:t>2. 2х²+3х-5=0</a:t>
            </a:r>
          </a:p>
          <a:p>
            <a:r>
              <a:rPr lang="ru-RU" dirty="0" smtClean="0"/>
              <a:t>3. 6х² -7х+1=0</a:t>
            </a:r>
          </a:p>
          <a:p>
            <a:r>
              <a:rPr lang="ru-RU" dirty="0" smtClean="0"/>
              <a:t>4. 5х² -8х+3=0</a:t>
            </a:r>
          </a:p>
          <a:p>
            <a:r>
              <a:rPr lang="ru-RU" dirty="0" smtClean="0"/>
              <a:t>5. 2х²-5х+3=0</a:t>
            </a:r>
          </a:p>
          <a:p>
            <a:r>
              <a:rPr lang="ru-RU" dirty="0" smtClean="0"/>
              <a:t>6. 5х²-3х-2=0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err="1" smtClean="0"/>
              <a:t>х₁=</a:t>
            </a:r>
            <a:r>
              <a:rPr lang="ru-RU" dirty="0" smtClean="0"/>
              <a:t> 1, х₂=-2</a:t>
            </a:r>
          </a:p>
          <a:p>
            <a:r>
              <a:rPr lang="ru-RU" dirty="0" smtClean="0"/>
              <a:t>х₁=1, </a:t>
            </a:r>
            <a:r>
              <a:rPr lang="ru-RU" dirty="0" err="1" smtClean="0"/>
              <a:t>х</a:t>
            </a:r>
            <a:r>
              <a:rPr lang="ru-RU" dirty="0" smtClean="0"/>
              <a:t>₂ =-5/2</a:t>
            </a:r>
          </a:p>
          <a:p>
            <a:r>
              <a:rPr lang="ru-RU" dirty="0" smtClean="0"/>
              <a:t>х₁=1,  х₂=1/6 </a:t>
            </a:r>
          </a:p>
          <a:p>
            <a:r>
              <a:rPr lang="ru-RU" dirty="0" smtClean="0"/>
              <a:t>х₁=1,  </a:t>
            </a:r>
            <a:r>
              <a:rPr lang="ru-RU" dirty="0" err="1" smtClean="0"/>
              <a:t>х</a:t>
            </a:r>
            <a:r>
              <a:rPr lang="ru-RU" dirty="0" smtClean="0"/>
              <a:t>₂ =3/5</a:t>
            </a:r>
          </a:p>
          <a:p>
            <a:r>
              <a:rPr lang="ru-RU" dirty="0" err="1" smtClean="0"/>
              <a:t>х</a:t>
            </a:r>
            <a:r>
              <a:rPr lang="ru-RU" dirty="0" smtClean="0"/>
              <a:t>₁ =1, х₂=3/2 </a:t>
            </a:r>
          </a:p>
          <a:p>
            <a:r>
              <a:rPr lang="ru-RU" dirty="0" smtClean="0"/>
              <a:t>х₁=1,  х₂=-2/5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Если в уравнении  </a:t>
            </a:r>
            <a:r>
              <a:rPr lang="ru-RU" i="1" dirty="0" smtClean="0"/>
              <a:t>ах</a:t>
            </a:r>
            <a:r>
              <a:rPr lang="ru-RU" i="1" baseline="30000" dirty="0" smtClean="0"/>
              <a:t>2</a:t>
            </a:r>
            <a:r>
              <a:rPr lang="ru-RU" i="1" dirty="0" smtClean="0"/>
              <a:t> + </a:t>
            </a:r>
            <a:r>
              <a:rPr lang="ru-RU" i="1" dirty="0" err="1" smtClean="0"/>
              <a:t>bx</a:t>
            </a:r>
            <a:r>
              <a:rPr lang="ru-RU" i="1" dirty="0" smtClean="0"/>
              <a:t> +</a:t>
            </a:r>
            <a:r>
              <a:rPr lang="ru-RU" i="1" dirty="0" err="1" smtClean="0"/>
              <a:t>c</a:t>
            </a:r>
            <a:r>
              <a:rPr lang="ru-RU" i="1" dirty="0" smtClean="0"/>
              <a:t> = 0</a:t>
            </a:r>
            <a:r>
              <a:rPr lang="ru-RU" dirty="0" smtClean="0"/>
              <a:t>, где</a:t>
            </a:r>
            <a:r>
              <a:rPr lang="en-US" dirty="0" smtClean="0"/>
              <a:t> </a:t>
            </a:r>
            <a:r>
              <a:rPr lang="ru-RU" dirty="0" smtClean="0"/>
              <a:t>а≠0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а+в+с=0,    то х₁=1, </a:t>
            </a:r>
            <a:r>
              <a:rPr lang="ru-RU" dirty="0" err="1" smtClean="0">
                <a:solidFill>
                  <a:srgbClr val="FF0000"/>
                </a:solidFill>
              </a:rPr>
              <a:t>х₂=с</a:t>
            </a:r>
            <a:r>
              <a:rPr lang="ru-RU" dirty="0" smtClean="0">
                <a:solidFill>
                  <a:srgbClr val="FF0000"/>
                </a:solidFill>
              </a:rPr>
              <a:t>/а.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1. х²+17х-18=0</a:t>
            </a:r>
          </a:p>
          <a:p>
            <a:pPr>
              <a:buNone/>
            </a:pPr>
            <a:r>
              <a:rPr lang="ru-RU" sz="2400" dirty="0" smtClean="0"/>
              <a:t>2. 14х²-17х+3=0</a:t>
            </a:r>
          </a:p>
          <a:p>
            <a:pPr>
              <a:buNone/>
            </a:pPr>
            <a:r>
              <a:rPr lang="ru-RU" sz="2400" dirty="0" smtClean="0"/>
              <a:t>3. 13х²-18х+5=0</a:t>
            </a:r>
          </a:p>
          <a:p>
            <a:pPr>
              <a:buNone/>
            </a:pPr>
            <a:r>
              <a:rPr lang="ru-RU" sz="2400" dirty="0" smtClean="0"/>
              <a:t>4. 2х²-7х+3=0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/>
          <a:lstStyle/>
          <a:p>
            <a:r>
              <a:rPr lang="ru-RU" dirty="0" smtClean="0"/>
              <a:t>х²+2087х+2086=0?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1. 5х²-2х-7=0</a:t>
            </a:r>
          </a:p>
          <a:p>
            <a:pPr>
              <a:buNone/>
            </a:pPr>
            <a:r>
              <a:rPr lang="ru-RU" dirty="0" smtClean="0"/>
              <a:t>2. х²+7х+6=0</a:t>
            </a:r>
          </a:p>
          <a:p>
            <a:pPr>
              <a:buNone/>
            </a:pPr>
            <a:r>
              <a:rPr lang="ru-RU" dirty="0" smtClean="0"/>
              <a:t>3. 2х²+х-1=0</a:t>
            </a:r>
          </a:p>
          <a:p>
            <a:pPr>
              <a:buNone/>
            </a:pPr>
            <a:r>
              <a:rPr lang="ru-RU" dirty="0" smtClean="0"/>
              <a:t>4. х²-5х-6=0</a:t>
            </a:r>
          </a:p>
          <a:p>
            <a:pPr>
              <a:buNone/>
            </a:pPr>
            <a:r>
              <a:rPr lang="ru-RU" dirty="0" smtClean="0"/>
              <a:t>5. 3х²-4х-7=0</a:t>
            </a:r>
          </a:p>
          <a:p>
            <a:pPr>
              <a:buNone/>
            </a:pPr>
            <a:r>
              <a:rPr lang="ru-RU" dirty="0" smtClean="0"/>
              <a:t>6. -х²+3х+4=0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х₁=-1       х₂=7/5</a:t>
            </a:r>
          </a:p>
          <a:p>
            <a:pPr>
              <a:buNone/>
            </a:pPr>
            <a:r>
              <a:rPr lang="ru-RU" dirty="0" smtClean="0"/>
              <a:t>х₁=-1        х₂=-6</a:t>
            </a:r>
          </a:p>
          <a:p>
            <a:pPr>
              <a:buNone/>
            </a:pPr>
            <a:r>
              <a:rPr lang="ru-RU" dirty="0" smtClean="0"/>
              <a:t>х₁=-1        х₂=1/2</a:t>
            </a:r>
          </a:p>
          <a:p>
            <a:pPr>
              <a:buNone/>
            </a:pPr>
            <a:r>
              <a:rPr lang="ru-RU" dirty="0" smtClean="0"/>
              <a:t>х₁=-1        х₂=6</a:t>
            </a:r>
          </a:p>
          <a:p>
            <a:pPr>
              <a:buNone/>
            </a:pPr>
            <a:r>
              <a:rPr lang="ru-RU" dirty="0" smtClean="0"/>
              <a:t> х₁=-1       х₂=7/3</a:t>
            </a:r>
          </a:p>
          <a:p>
            <a:pPr>
              <a:buNone/>
            </a:pPr>
            <a:r>
              <a:rPr lang="ru-RU" dirty="0" smtClean="0"/>
              <a:t> х₁=-1       х₂=4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232</TotalTime>
  <Words>566</Words>
  <Application>Microsoft Office PowerPoint</Application>
  <PresentationFormat>Экран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Квадратные уравнения</vt:lpstr>
      <vt:lpstr>Слайд 2</vt:lpstr>
      <vt:lpstr>Слайд 3</vt:lpstr>
      <vt:lpstr>Франсуа Виет</vt:lpstr>
      <vt:lpstr>Слайд 5</vt:lpstr>
      <vt:lpstr>Методы решения квадратных уравнений</vt:lpstr>
      <vt:lpstr>157х² +20х-177=0 ?</vt:lpstr>
      <vt:lpstr>Слайд 8</vt:lpstr>
      <vt:lpstr>х²+2087х+2086=0?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Квадратные уравнения.</dc:title>
  <dc:creator>Admin</dc:creator>
  <cp:lastModifiedBy>Admin</cp:lastModifiedBy>
  <cp:revision>89</cp:revision>
  <dcterms:created xsi:type="dcterms:W3CDTF">2010-02-24T16:52:44Z</dcterms:created>
  <dcterms:modified xsi:type="dcterms:W3CDTF">2012-03-28T13:40:00Z</dcterms:modified>
</cp:coreProperties>
</file>