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73" r:id="rId4"/>
    <p:sldId id="274" r:id="rId5"/>
    <p:sldId id="275" r:id="rId6"/>
    <p:sldId id="276" r:id="rId7"/>
    <p:sldId id="278" r:id="rId8"/>
    <p:sldId id="281" r:id="rId9"/>
    <p:sldId id="279" r:id="rId10"/>
    <p:sldId id="280" r:id="rId11"/>
    <p:sldId id="277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B5792-AD72-4364-B40B-754ACD6A9D0B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DD270-58C7-4275-BEEF-909A797DA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DD270-58C7-4275-BEEF-909A797DAA5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DD270-58C7-4275-BEEF-909A797DAA5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DD270-58C7-4275-BEEF-909A797DAA5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E761-7E13-4C82-BDF5-08A2BA07EE35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D86E-E705-4775-9FAE-35A6977E1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E761-7E13-4C82-BDF5-08A2BA07EE35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D86E-E705-4775-9FAE-35A6977E1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E761-7E13-4C82-BDF5-08A2BA07EE35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D86E-E705-4775-9FAE-35A6977E1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E761-7E13-4C82-BDF5-08A2BA07EE35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D86E-E705-4775-9FAE-35A6977E1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E761-7E13-4C82-BDF5-08A2BA07EE35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D86E-E705-4775-9FAE-35A6977E1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E761-7E13-4C82-BDF5-08A2BA07EE35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D86E-E705-4775-9FAE-35A6977E1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E761-7E13-4C82-BDF5-08A2BA07EE35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D86E-E705-4775-9FAE-35A6977E1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E761-7E13-4C82-BDF5-08A2BA07EE35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D86E-E705-4775-9FAE-35A6977E1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E761-7E13-4C82-BDF5-08A2BA07EE35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D86E-E705-4775-9FAE-35A6977E1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E761-7E13-4C82-BDF5-08A2BA07EE35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D86E-E705-4775-9FAE-35A6977E1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E761-7E13-4C82-BDF5-08A2BA07EE35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D86E-E705-4775-9FAE-35A6977E1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FE761-7E13-4C82-BDF5-08A2BA07EE35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5D86E-E705-4775-9FAE-35A6977E1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000263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</a:rPr>
              <a:t>Современные проблемы одаренных детей</a:t>
            </a:r>
            <a:endParaRPr lang="ru-RU" sz="5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643182"/>
            <a:ext cx="5095884" cy="380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Какие качества характерны для одаренного ребенка?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Особенности эмоционального развития;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Творческое восприятие случайностей;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Юмор;</a:t>
            </a: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500306"/>
            <a:ext cx="3543296" cy="27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Проблемы одаренных детей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500562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1)Неприязнь к школе;	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2)Протестные формы поведения;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3)Изоляция, уход в себя;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4)Конфликтность	;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5) Погружение в сложные философские проблемы;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6) Склонность к общению с детьми, старше их по возрасту и взрослыми;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429124" y="1600200"/>
            <a:ext cx="4572032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7) Переживание неудовлетворенности;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8) Выбор нереалистических целей;</a:t>
            </a:r>
          </a:p>
          <a:p>
            <a:pPr marL="514350" indent="-514350">
              <a:buAutoNum type="arabicParenR" startAt="9"/>
            </a:pPr>
            <a:r>
              <a:rPr lang="ru-RU" b="1" i="1" dirty="0" smtClean="0">
                <a:solidFill>
                  <a:srgbClr val="002060"/>
                </a:solidFill>
              </a:rPr>
              <a:t>Повышенная чувствительность и уязвимость;</a:t>
            </a:r>
          </a:p>
          <a:p>
            <a:pPr marL="514350" indent="-514350">
              <a:buAutoNum type="arabicParenR" startAt="9"/>
            </a:pPr>
            <a:r>
              <a:rPr lang="ru-RU" b="1" i="1" dirty="0" smtClean="0">
                <a:solidFill>
                  <a:srgbClr val="002060"/>
                </a:solidFill>
              </a:rPr>
              <a:t>Нетерпимость, завышенные требования к сверстникам и взрослым.	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Каждый ребенок отчасти гений, а каждый гений отчасти ребенок.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                               Артур Шопенгауэр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00306"/>
            <a:ext cx="8286808" cy="391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    Гениальные люди — это метеоры, призванные сгореть, чтобы озарить свой век.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Наполеон Бонапарт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3571900" cy="4396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42852"/>
            <a:ext cx="2214578" cy="3069713"/>
          </a:xfrm>
          <a:prstGeom prst="round2DiagRect">
            <a:avLst>
              <a:gd name="adj1" fmla="val 16667"/>
              <a:gd name="adj2" fmla="val 568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500438"/>
            <a:ext cx="2357454" cy="32147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214290"/>
            <a:ext cx="2357454" cy="30823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15074" y="142852"/>
            <a:ext cx="2367871" cy="3071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565914"/>
            <a:ext cx="2500330" cy="3125412"/>
          </a:xfrm>
          <a:prstGeom prst="round2DiagRect">
            <a:avLst>
              <a:gd name="adj1" fmla="val 16667"/>
              <a:gd name="adj2" fmla="val 637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3643314"/>
            <a:ext cx="2442483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   - </a:t>
            </a:r>
            <a:r>
              <a:rPr lang="ru-RU" sz="3400" b="1" i="1" dirty="0" smtClean="0">
                <a:solidFill>
                  <a:srgbClr val="FF0000"/>
                </a:solidFill>
              </a:rPr>
              <a:t>90 % </a:t>
            </a:r>
            <a:r>
              <a:rPr lang="ru-RU" sz="3400" b="1" i="1" dirty="0" smtClean="0">
                <a:solidFill>
                  <a:schemeClr val="tx2">
                    <a:lumMod val="75000"/>
                  </a:schemeClr>
                </a:solidFill>
              </a:rPr>
              <a:t>из них обладали высоким интеллектом, любознательностью, задавали много вопросов, стремились выделиться;</a:t>
            </a:r>
            <a:br>
              <a:rPr lang="ru-RU" sz="3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4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400" b="1" i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3400" b="1" i="1" dirty="0" smtClean="0">
                <a:solidFill>
                  <a:srgbClr val="FF0000"/>
                </a:solidFill>
              </a:rPr>
              <a:t>75 %</a:t>
            </a:r>
            <a:r>
              <a:rPr lang="ru-RU" sz="3400" b="1" i="1" dirty="0" smtClean="0">
                <a:solidFill>
                  <a:schemeClr val="tx2">
                    <a:lumMod val="75000"/>
                  </a:schemeClr>
                </a:solidFill>
              </a:rPr>
              <a:t> выдающихся людей рано "созрели", были не по годам развиты в умственном отношении, отличались</a:t>
            </a:r>
            <a:br>
              <a:rPr lang="ru-RU" sz="3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400" b="1" i="1" dirty="0" smtClean="0">
                <a:solidFill>
                  <a:schemeClr val="tx2">
                    <a:lumMod val="75000"/>
                  </a:schemeClr>
                </a:solidFill>
              </a:rPr>
              <a:t>нравственностью, критичностью, прямолинейной честностью, были серьезны;</a:t>
            </a:r>
            <a:br>
              <a:rPr lang="ru-RU" sz="3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4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400" b="1" i="1" dirty="0" smtClean="0">
                <a:solidFill>
                  <a:schemeClr val="tx2">
                    <a:lumMod val="75000"/>
                  </a:schemeClr>
                </a:solidFill>
              </a:rPr>
              <a:t>- почти </a:t>
            </a:r>
            <a:r>
              <a:rPr lang="ru-RU" sz="3400" b="1" i="1" dirty="0" smtClean="0">
                <a:solidFill>
                  <a:srgbClr val="FF0000"/>
                </a:solidFill>
              </a:rPr>
              <a:t>90 %</a:t>
            </a:r>
            <a:r>
              <a:rPr lang="ru-RU" sz="3400" b="1" i="1" dirty="0" smtClean="0">
                <a:solidFill>
                  <a:schemeClr val="tx2">
                    <a:lumMod val="75000"/>
                  </a:schemeClr>
                </a:solidFill>
              </a:rPr>
              <a:t> из них были настойчивы, обладали сильной волей и ярко выраженным стремлением к высоким достижениям;</a:t>
            </a:r>
            <a:br>
              <a:rPr lang="ru-RU" sz="3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4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400" b="1" i="1" dirty="0" smtClean="0">
                <a:solidFill>
                  <a:schemeClr val="tx2">
                    <a:lumMod val="75000"/>
                  </a:schemeClr>
                </a:solidFill>
              </a:rPr>
              <a:t>- по крайней мере </a:t>
            </a:r>
            <a:r>
              <a:rPr lang="ru-RU" sz="3400" b="1" i="1" dirty="0" smtClean="0">
                <a:solidFill>
                  <a:srgbClr val="FF0000"/>
                </a:solidFill>
              </a:rPr>
              <a:t>75 %</a:t>
            </a:r>
            <a:r>
              <a:rPr lang="ru-RU" sz="3400" b="1" i="1" dirty="0" smtClean="0">
                <a:solidFill>
                  <a:schemeClr val="tx2">
                    <a:lumMod val="75000"/>
                  </a:schemeClr>
                </a:solidFill>
              </a:rPr>
              <a:t> были усердными тружениками, хорошо переносили одиночество и отличались твердостью. Они получали удовлетворение от своей работы, были экспрессивны, открыты духовному опыту и фантазиям</a:t>
            </a:r>
            <a:endParaRPr lang="ru-RU" sz="3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57620" y="5286388"/>
            <a:ext cx="3357586" cy="144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Кто такой одаренный ребенок?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это ребенок, который выделяется яркими, очевидными, иногда выдающимися достижениями (или имеет внутренние предпосылки для таких достижений) в том или ином виде деятельности.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000504"/>
            <a:ext cx="3714776" cy="247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err="1" smtClean="0">
                <a:solidFill>
                  <a:srgbClr val="FF0000"/>
                </a:solidFill>
              </a:rPr>
              <a:t>Н.С.Лейтес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812543" y="1357298"/>
            <a:ext cx="3327914" cy="476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038600" cy="4768865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дети с высоким </a:t>
            </a:r>
            <a:r>
              <a:rPr lang="en-US" b="1" i="1" dirty="0" smtClean="0">
                <a:solidFill>
                  <a:srgbClr val="002060"/>
                </a:solidFill>
              </a:rPr>
              <a:t>IQ</a:t>
            </a:r>
            <a:r>
              <a:rPr lang="ru-RU" b="1" i="1" dirty="0" smtClean="0">
                <a:solidFill>
                  <a:srgbClr val="002060"/>
                </a:solidFill>
              </a:rPr>
              <a:t>;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дети, достигшие выдающихся успехов в каком-либо виде деятельности,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дети с высокой </a:t>
            </a:r>
            <a:r>
              <a:rPr lang="ru-RU" b="1" i="1" dirty="0" err="1" smtClean="0">
                <a:solidFill>
                  <a:srgbClr val="002060"/>
                </a:solidFill>
              </a:rPr>
              <a:t>креативностью</a:t>
            </a:r>
            <a:r>
              <a:rPr lang="ru-RU" b="1" i="1" dirty="0" smtClean="0">
                <a:solidFill>
                  <a:srgbClr val="002060"/>
                </a:solidFill>
              </a:rPr>
              <a:t> (способностью к творчеству).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дети, хорошо обучающиеся в школе (академическая одаренность);</a:t>
            </a: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Какие качества характерны для одаренного ребенка?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786346" cy="4900634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i="1" dirty="0" smtClean="0">
                <a:solidFill>
                  <a:srgbClr val="002060"/>
                </a:solidFill>
              </a:rPr>
              <a:t>Любознательность;</a:t>
            </a:r>
          </a:p>
          <a:p>
            <a:r>
              <a:rPr lang="ru-RU" sz="11200" b="1" i="1" dirty="0" smtClean="0">
                <a:solidFill>
                  <a:srgbClr val="002060"/>
                </a:solidFill>
              </a:rPr>
              <a:t>Сверхчувствительность к проблемам ;</a:t>
            </a:r>
          </a:p>
          <a:p>
            <a:r>
              <a:rPr lang="ru-RU" sz="11200" b="1" i="1" dirty="0" err="1" smtClean="0">
                <a:solidFill>
                  <a:srgbClr val="002060"/>
                </a:solidFill>
              </a:rPr>
              <a:t>Надситуативная</a:t>
            </a:r>
            <a:r>
              <a:rPr lang="ru-RU" sz="11200" b="1" i="1" dirty="0" smtClean="0">
                <a:solidFill>
                  <a:srgbClr val="002060"/>
                </a:solidFill>
              </a:rPr>
              <a:t> активность (познавательная самодеятельность);</a:t>
            </a:r>
          </a:p>
          <a:p>
            <a:r>
              <a:rPr lang="ru-RU" sz="11200" b="1" i="1" dirty="0" smtClean="0">
                <a:solidFill>
                  <a:srgbClr val="002060"/>
                </a:solidFill>
              </a:rPr>
              <a:t>Высокий уровень развития логического мышления;</a:t>
            </a:r>
          </a:p>
          <a:p>
            <a:r>
              <a:rPr lang="ru-RU" sz="11200" b="1" i="1" dirty="0" smtClean="0">
                <a:solidFill>
                  <a:srgbClr val="002060"/>
                </a:solidFill>
              </a:rPr>
              <a:t>Повышенный интерес к дивергентным задачам;</a:t>
            </a:r>
            <a:br>
              <a:rPr lang="ru-RU" sz="11200" b="1" i="1" dirty="0" smtClean="0">
                <a:solidFill>
                  <a:srgbClr val="002060"/>
                </a:solidFill>
              </a:rPr>
            </a:br>
            <a:r>
              <a:rPr lang="ru-RU" sz="11200" b="1" i="1" dirty="0" smtClean="0">
                <a:solidFill>
                  <a:srgbClr val="002060"/>
                </a:solidFill>
              </a:rPr>
              <a:t> </a:t>
            </a:r>
            <a:r>
              <a:rPr lang="ru-RU" sz="6400" b="1" i="1" dirty="0" smtClean="0">
                <a:solidFill>
                  <a:srgbClr val="002060"/>
                </a:solidFill>
              </a:rPr>
              <a:t/>
            </a:r>
            <a:br>
              <a:rPr lang="ru-RU" sz="6400" b="1" i="1" dirty="0" smtClean="0">
                <a:solidFill>
                  <a:srgbClr val="002060"/>
                </a:solidFill>
              </a:rPr>
            </a:br>
            <a:r>
              <a:rPr lang="ru-RU" sz="6400" b="1" i="1" dirty="0" smtClean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9124" y="1571612"/>
            <a:ext cx="4572000" cy="4857784"/>
          </a:xfrm>
        </p:spPr>
        <p:txBody>
          <a:bodyPr>
            <a:normAutofit fontScale="25000" lnSpcReduction="20000"/>
          </a:bodyPr>
          <a:lstStyle/>
          <a:p>
            <a:r>
              <a:rPr lang="ru-RU" sz="11200" i="1" dirty="0" smtClean="0">
                <a:solidFill>
                  <a:srgbClr val="002060"/>
                </a:solidFill>
              </a:rPr>
              <a:t/>
            </a:r>
            <a:br>
              <a:rPr lang="ru-RU" sz="11200" i="1" dirty="0" smtClean="0">
                <a:solidFill>
                  <a:srgbClr val="002060"/>
                </a:solidFill>
              </a:rPr>
            </a:br>
            <a:r>
              <a:rPr lang="ru-RU" sz="11200" dirty="0" smtClean="0"/>
              <a:t/>
            </a:r>
            <a:br>
              <a:rPr lang="ru-RU" sz="11200" dirty="0" smtClean="0"/>
            </a:br>
            <a:r>
              <a:rPr lang="ru-RU" sz="11200" dirty="0" smtClean="0"/>
              <a:t> </a:t>
            </a:r>
            <a:r>
              <a:rPr lang="ru-RU" sz="11200" i="1" dirty="0" smtClean="0">
                <a:solidFill>
                  <a:srgbClr val="002060"/>
                </a:solidFill>
              </a:rPr>
              <a:t/>
            </a:r>
            <a:br>
              <a:rPr lang="ru-RU" sz="11200" i="1" dirty="0" smtClean="0">
                <a:solidFill>
                  <a:srgbClr val="002060"/>
                </a:solidFill>
              </a:rPr>
            </a:br>
            <a:r>
              <a:rPr lang="ru-RU" sz="11200" i="1" dirty="0" smtClean="0">
                <a:solidFill>
                  <a:srgbClr val="002060"/>
                </a:solidFill>
              </a:rPr>
              <a:t> </a:t>
            </a:r>
            <a:r>
              <a:rPr lang="ru-RU" sz="7400" i="1" dirty="0" smtClean="0">
                <a:solidFill>
                  <a:srgbClr val="002060"/>
                </a:solidFill>
              </a:rPr>
              <a:t/>
            </a:r>
            <a:br>
              <a:rPr lang="ru-RU" sz="7400" i="1" dirty="0" smtClean="0">
                <a:solidFill>
                  <a:srgbClr val="002060"/>
                </a:solidFill>
              </a:rPr>
            </a:br>
            <a:r>
              <a:rPr lang="ru-RU" sz="3700" i="1" dirty="0" smtClean="0">
                <a:solidFill>
                  <a:srgbClr val="002060"/>
                </a:solidFill>
              </a:rPr>
              <a:t> </a:t>
            </a: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 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 </a:t>
            </a:r>
            <a:br>
              <a:rPr lang="ru-RU" i="1" dirty="0" smtClean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643050"/>
            <a:ext cx="41215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Какие качества характерны для одаренного ребенка?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9600" b="1" i="1" dirty="0" smtClean="0">
                <a:solidFill>
                  <a:srgbClr val="002060"/>
                </a:solidFill>
              </a:rPr>
              <a:t>Оригинальность мышления;</a:t>
            </a:r>
          </a:p>
          <a:p>
            <a:r>
              <a:rPr lang="ru-RU" sz="9600" b="1" i="1" dirty="0" smtClean="0">
                <a:solidFill>
                  <a:srgbClr val="002060"/>
                </a:solidFill>
              </a:rPr>
              <a:t>Гибкость мышления;</a:t>
            </a:r>
          </a:p>
          <a:p>
            <a:r>
              <a:rPr lang="ru-RU" sz="9600" b="1" i="1" dirty="0" smtClean="0">
                <a:solidFill>
                  <a:srgbClr val="002060"/>
                </a:solidFill>
              </a:rPr>
              <a:t>Легкость генерирования идей (продуктивность мышления);</a:t>
            </a:r>
          </a:p>
          <a:p>
            <a:r>
              <a:rPr lang="ru-RU" sz="9600" b="1" i="1" dirty="0" smtClean="0">
                <a:solidFill>
                  <a:srgbClr val="002060"/>
                </a:solidFill>
              </a:rPr>
              <a:t>Легкость ассоциирования;</a:t>
            </a:r>
          </a:p>
          <a:p>
            <a:r>
              <a:rPr lang="ru-RU" sz="9600" b="1" i="1" dirty="0" smtClean="0">
                <a:solidFill>
                  <a:srgbClr val="002060"/>
                </a:solidFill>
              </a:rPr>
              <a:t>Способность к прогнозированию;</a:t>
            </a:r>
          </a:p>
          <a:p>
            <a:r>
              <a:rPr lang="ru-RU" sz="9600" b="1" i="1" dirty="0" smtClean="0">
                <a:solidFill>
                  <a:srgbClr val="002060"/>
                </a:solidFill>
              </a:rPr>
              <a:t>Высокая концентрация внимания;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857364"/>
            <a:ext cx="4198423" cy="314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Какие качества характерны для одаренного ребенка?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900750" cy="4525963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i="1" dirty="0" smtClean="0">
                <a:solidFill>
                  <a:srgbClr val="002060"/>
                </a:solidFill>
              </a:rPr>
              <a:t>Отличная память;</a:t>
            </a:r>
          </a:p>
          <a:p>
            <a:r>
              <a:rPr lang="ru-RU" sz="11200" b="1" i="1" dirty="0" smtClean="0">
                <a:solidFill>
                  <a:srgbClr val="002060"/>
                </a:solidFill>
              </a:rPr>
              <a:t>Способность к оценке;</a:t>
            </a:r>
          </a:p>
          <a:p>
            <a:r>
              <a:rPr lang="ru-RU" sz="11200" b="1" i="1" dirty="0" smtClean="0">
                <a:solidFill>
                  <a:srgbClr val="002060"/>
                </a:solidFill>
              </a:rPr>
              <a:t>Особенности склонностей и интересов;</a:t>
            </a:r>
          </a:p>
          <a:p>
            <a:r>
              <a:rPr lang="ru-RU" sz="11200" b="1" i="1" dirty="0" err="1" smtClean="0">
                <a:solidFill>
                  <a:srgbClr val="002060"/>
                </a:solidFill>
              </a:rPr>
              <a:t>Перфекционизм</a:t>
            </a:r>
            <a:r>
              <a:rPr lang="ru-RU" sz="11200" b="1" i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11200" b="1" i="1" dirty="0" smtClean="0">
                <a:solidFill>
                  <a:srgbClr val="002060"/>
                </a:solidFill>
              </a:rPr>
              <a:t>Самостоятельность;</a:t>
            </a:r>
          </a:p>
          <a:p>
            <a:r>
              <a:rPr lang="ru-RU" sz="11200" b="1" i="1" dirty="0" smtClean="0">
                <a:solidFill>
                  <a:srgbClr val="002060"/>
                </a:solidFill>
              </a:rPr>
              <a:t>Социальная автономность;</a:t>
            </a:r>
          </a:p>
          <a:p>
            <a:r>
              <a:rPr lang="ru-RU" sz="11200" b="1" i="1" dirty="0" smtClean="0">
                <a:solidFill>
                  <a:srgbClr val="002060"/>
                </a:solidFill>
              </a:rPr>
              <a:t>Эгоцентризм;</a:t>
            </a:r>
          </a:p>
          <a:p>
            <a:r>
              <a:rPr lang="ru-RU" sz="11200" b="1" i="1" dirty="0" err="1" smtClean="0">
                <a:solidFill>
                  <a:srgbClr val="002060"/>
                </a:solidFill>
              </a:rPr>
              <a:t>Соревновательность</a:t>
            </a:r>
            <a:r>
              <a:rPr lang="ru-RU" sz="11200" b="1" i="1" dirty="0" smtClean="0">
                <a:solidFill>
                  <a:srgbClr val="002060"/>
                </a:solidFill>
              </a:rPr>
              <a:t>;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1200" b="1" i="1" dirty="0" smtClean="0">
              <a:solidFill>
                <a:srgbClr val="002060"/>
              </a:solidFill>
            </a:endParaRPr>
          </a:p>
          <a:p>
            <a:endParaRPr lang="ru-RU" sz="74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9600" b="1" i="1" dirty="0" smtClean="0">
                <a:solidFill>
                  <a:srgbClr val="002060"/>
                </a:solidFill>
              </a:rPr>
              <a:t/>
            </a:r>
            <a:br>
              <a:rPr lang="ru-RU" sz="9600" b="1" i="1" dirty="0" smtClean="0">
                <a:solidFill>
                  <a:srgbClr val="002060"/>
                </a:solidFill>
              </a:rPr>
            </a:br>
            <a:r>
              <a:rPr lang="ru-RU" sz="6000" i="1" dirty="0" smtClean="0">
                <a:solidFill>
                  <a:srgbClr val="002060"/>
                </a:solidFill>
              </a:rPr>
              <a:t/>
            </a:r>
            <a:br>
              <a:rPr lang="ru-RU" sz="6000" i="1" dirty="0" smtClean="0">
                <a:solidFill>
                  <a:srgbClr val="002060"/>
                </a:solidFill>
              </a:rPr>
            </a:br>
            <a:r>
              <a:rPr lang="ru-RU" sz="6000" i="1" dirty="0" smtClean="0">
                <a:solidFill>
                  <a:srgbClr val="002060"/>
                </a:solidFill>
              </a:rPr>
              <a:t/>
            </a:r>
            <a:br>
              <a:rPr lang="ru-RU" sz="6000" i="1" dirty="0" smtClean="0">
                <a:solidFill>
                  <a:srgbClr val="002060"/>
                </a:solidFill>
              </a:rPr>
            </a:br>
            <a:r>
              <a:rPr lang="ru-RU" sz="4400" b="1" i="1" dirty="0" smtClean="0">
                <a:solidFill>
                  <a:srgbClr val="002060"/>
                </a:solidFill>
              </a:rPr>
              <a:t/>
            </a:r>
            <a:br>
              <a:rPr lang="ru-RU" sz="4400" b="1" i="1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72198" y="1714488"/>
            <a:ext cx="2563239" cy="390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265</Words>
  <Application>Microsoft Office PowerPoint</Application>
  <PresentationFormat>Экран (4:3)</PresentationFormat>
  <Paragraphs>55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Современные проблемы одаренных детей</vt:lpstr>
      <vt:lpstr>Слайд 2</vt:lpstr>
      <vt:lpstr>Слайд 3</vt:lpstr>
      <vt:lpstr>Слайд 4</vt:lpstr>
      <vt:lpstr>Кто такой одаренный ребенок?</vt:lpstr>
      <vt:lpstr>Н.С.Лейтес</vt:lpstr>
      <vt:lpstr>Какие качества характерны для одаренного ребенка?</vt:lpstr>
      <vt:lpstr>Какие качества характерны для одаренного ребенка?</vt:lpstr>
      <vt:lpstr>Какие качества характерны для одаренного ребенка?</vt:lpstr>
      <vt:lpstr>Какие качества характерны для одаренного ребенка?</vt:lpstr>
      <vt:lpstr>Проблемы одаренных детей</vt:lpstr>
      <vt:lpstr>Каждый ребенок отчасти гений, а каждый гений отчасти ребенок.                                Артур Шопенгауэр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34</cp:revision>
  <dcterms:created xsi:type="dcterms:W3CDTF">2012-01-14T14:23:36Z</dcterms:created>
  <dcterms:modified xsi:type="dcterms:W3CDTF">2012-11-07T20:13:26Z</dcterms:modified>
</cp:coreProperties>
</file>