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9" r:id="rId3"/>
    <p:sldId id="260" r:id="rId4"/>
    <p:sldId id="262" r:id="rId5"/>
    <p:sldId id="256" r:id="rId6"/>
    <p:sldId id="258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C377-090F-4964-8BA4-45AEAF59B0B2}" type="datetimeFigureOut">
              <a:rPr lang="ru-RU" smtClean="0"/>
              <a:pPr/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48C0C-30D1-4722-8482-B36F145EC9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Логарифмические преобразования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</a:t>
            </a:r>
            <a:r>
              <a:rPr lang="ru-RU" i="1" dirty="0" smtClean="0"/>
              <a:t>Изобретение логарифма,</a:t>
            </a:r>
          </a:p>
          <a:p>
            <a:pPr>
              <a:buNone/>
            </a:pPr>
            <a:r>
              <a:rPr lang="ru-RU" i="1" dirty="0" smtClean="0"/>
              <a:t>                                          сократив работу астронома,                                                                         </a:t>
            </a:r>
          </a:p>
          <a:p>
            <a:pPr>
              <a:buNone/>
            </a:pPr>
            <a:r>
              <a:rPr lang="ru-RU" i="1" dirty="0" smtClean="0"/>
              <a:t>                                          продлило ему жизнь.</a:t>
            </a:r>
            <a:r>
              <a:rPr lang="ru-RU" dirty="0" smtClean="0"/>
              <a:t>  </a:t>
            </a:r>
          </a:p>
          <a:p>
            <a:pPr>
              <a:buNone/>
            </a:pPr>
            <a:r>
              <a:rPr lang="ru-RU" i="1" dirty="0" smtClean="0"/>
              <a:t>                                                                              П.С.Лаплас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 smtClean="0"/>
              <a:t>                                                 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Урок алгебры в 11 классе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2)              =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Ответ: </a:t>
            </a:r>
          </a:p>
          <a:p>
            <a:pPr>
              <a:buNone/>
            </a:pPr>
            <a:r>
              <a:rPr lang="ru-RU" dirty="0" smtClean="0"/>
              <a:t>0,7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643050"/>
            <a:ext cx="1181100" cy="504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3)             -               =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Ответ:</a:t>
            </a:r>
          </a:p>
          <a:p>
            <a:pPr>
              <a:buNone/>
            </a:pP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1714488"/>
            <a:ext cx="990600" cy="419100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43174" y="1643050"/>
            <a:ext cx="1171575" cy="46672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ru-RU" dirty="0" smtClean="0"/>
              <a:t>4) Найдите             , если          = </a:t>
            </a:r>
            <a:r>
              <a:rPr lang="en-US" i="1" dirty="0" smtClean="0"/>
              <a:t>m.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pPr>
              <a:buNone/>
            </a:pPr>
            <a:r>
              <a:rPr lang="ru-RU" i="1" dirty="0" smtClean="0"/>
              <a:t>Ответ:</a:t>
            </a:r>
          </a:p>
          <a:p>
            <a:pPr>
              <a:buNone/>
            </a:pPr>
            <a:r>
              <a:rPr lang="ru-RU" i="1" dirty="0" smtClean="0"/>
              <a:t>-4</a:t>
            </a:r>
            <a:r>
              <a:rPr lang="en-US" i="1" dirty="0" smtClean="0"/>
              <a:t>m</a:t>
            </a: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714356"/>
            <a:ext cx="857250" cy="676275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928670"/>
            <a:ext cx="704850" cy="381000"/>
          </a:xfrm>
          <a:prstGeom prst="rect">
            <a:avLst/>
          </a:prstGeom>
          <a:noFill/>
        </p:spPr>
      </p:pic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dirty="0" smtClean="0"/>
              <a:t>5) -                     =</a:t>
            </a:r>
          </a:p>
          <a:p>
            <a:pPr>
              <a:buNone/>
            </a:pPr>
            <a:r>
              <a:rPr lang="ru-RU" dirty="0" smtClean="0"/>
              <a:t>= -                     =  -                  = -            = -              =</a:t>
            </a:r>
          </a:p>
          <a:p>
            <a:pPr>
              <a:buNone/>
            </a:pPr>
            <a:r>
              <a:rPr lang="ru-RU" dirty="0" smtClean="0"/>
              <a:t>=            =           =       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571480"/>
            <a:ext cx="1704975" cy="733425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1190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357298"/>
            <a:ext cx="1714500" cy="466725"/>
          </a:xfrm>
          <a:prstGeom prst="rect">
            <a:avLst/>
          </a:prstGeom>
          <a:noFill/>
        </p:spPr>
      </p:pic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285860"/>
            <a:ext cx="1495425" cy="533400"/>
          </a:xfrm>
          <a:prstGeom prst="rect">
            <a:avLst/>
          </a:prstGeom>
          <a:noFill/>
        </p:spPr>
      </p:pic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990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1285860"/>
            <a:ext cx="857250" cy="676275"/>
          </a:xfrm>
          <a:prstGeom prst="rect">
            <a:avLst/>
          </a:prstGeom>
          <a:noFill/>
        </p:spPr>
      </p:pic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3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736"/>
            <a:ext cx="1133475" cy="381000"/>
          </a:xfrm>
          <a:prstGeom prst="rect">
            <a:avLst/>
          </a:prstGeom>
          <a:noFill/>
        </p:spPr>
      </p:pic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6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2000240"/>
            <a:ext cx="1057275" cy="409575"/>
          </a:xfrm>
          <a:prstGeom prst="rect">
            <a:avLst/>
          </a:prstGeom>
          <a:noFill/>
        </p:spPr>
      </p:pic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19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857364"/>
            <a:ext cx="857250" cy="742950"/>
          </a:xfrm>
          <a:prstGeom prst="rect">
            <a:avLst/>
          </a:prstGeom>
          <a:noFill/>
        </p:spPr>
      </p:pic>
      <p:sp>
        <p:nvSpPr>
          <p:cNvPr id="25621" name="Rectangle 2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857364"/>
            <a:ext cx="152400" cy="676275"/>
          </a:xfrm>
          <a:prstGeom prst="rect">
            <a:avLst/>
          </a:prstGeom>
          <a:noFill/>
        </p:spPr>
      </p:pic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самостоятельно.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1)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2)                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3) Найдите               , если известно, что</a:t>
            </a:r>
          </a:p>
          <a:p>
            <a:pPr>
              <a:buNone/>
            </a:pPr>
            <a:r>
              <a:rPr lang="ru-RU" dirty="0" smtClean="0"/>
              <a:t>                 </a:t>
            </a:r>
            <a:r>
              <a:rPr lang="en-US" i="1" dirty="0" smtClean="0"/>
              <a:t>= b.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4)                  +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714488"/>
            <a:ext cx="914400" cy="6096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643182"/>
            <a:ext cx="1152525" cy="771525"/>
          </a:xfrm>
          <a:prstGeom prst="rect">
            <a:avLst/>
          </a:prstGeom>
          <a:noFill/>
        </p:spPr>
      </p:pic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071942"/>
            <a:ext cx="1209675" cy="409575"/>
          </a:xfrm>
          <a:prstGeom prst="rect">
            <a:avLst/>
          </a:prstGeom>
          <a:noFill/>
        </p:spPr>
      </p:pic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572008"/>
            <a:ext cx="904875" cy="409575"/>
          </a:xfrm>
          <a:prstGeom prst="rect">
            <a:avLst/>
          </a:prstGeom>
          <a:noFill/>
        </p:spPr>
      </p:pic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14950"/>
            <a:ext cx="1381125" cy="428625"/>
          </a:xfrm>
          <a:prstGeom prst="rect">
            <a:avLst/>
          </a:prstGeom>
          <a:noFill/>
        </p:spPr>
      </p:pic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5072074"/>
            <a:ext cx="971550" cy="676275"/>
          </a:xfrm>
          <a:prstGeom prst="rect">
            <a:avLst/>
          </a:prstGeom>
          <a:noFill/>
        </p:spPr>
      </p:pic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Бонус (задание части 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571504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Решите неравенство:                                   </a:t>
            </a:r>
          </a:p>
          <a:p>
            <a:r>
              <a:rPr lang="ru-RU" dirty="0" smtClean="0"/>
              <a:t>Преобразуем:                        ,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i="1" dirty="0" smtClean="0"/>
              <a:t>1 случай:                ,                          ,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ru-RU" i="1" dirty="0" smtClean="0"/>
              <a:t>откуда </a:t>
            </a:r>
            <a:r>
              <a:rPr lang="ru-RU" i="1" dirty="0" err="1" smtClean="0"/>
              <a:t>х</a:t>
            </a:r>
            <a:r>
              <a:rPr lang="ru-RU" i="1" dirty="0" smtClean="0"/>
              <a:t> ≥ 2.</a:t>
            </a:r>
          </a:p>
          <a:p>
            <a:pPr>
              <a:buNone/>
            </a:pPr>
            <a:r>
              <a:rPr lang="ru-RU" i="1" dirty="0" smtClean="0"/>
              <a:t>2 случай:                      </a:t>
            </a:r>
            <a:r>
              <a:rPr lang="en-US" i="1" dirty="0" smtClean="0"/>
              <a:t>  </a:t>
            </a:r>
            <a:r>
              <a:rPr lang="ru-RU" i="1" dirty="0" smtClean="0"/>
              <a:t>,</a:t>
            </a:r>
          </a:p>
          <a:p>
            <a:pPr>
              <a:buNone/>
            </a:pPr>
            <a:r>
              <a:rPr lang="ru-RU" i="1" dirty="0" smtClean="0"/>
              <a:t> откуда 0 &lt; </a:t>
            </a:r>
            <a:r>
              <a:rPr lang="ru-RU" i="1" dirty="0" err="1" smtClean="0"/>
              <a:t>х</a:t>
            </a:r>
            <a:r>
              <a:rPr lang="ru-RU" i="1" dirty="0" smtClean="0"/>
              <a:t> &lt; 1.</a:t>
            </a:r>
          </a:p>
          <a:p>
            <a:pPr>
              <a:buNone/>
            </a:pPr>
            <a:r>
              <a:rPr lang="ru-RU" i="1" dirty="0" smtClean="0"/>
              <a:t>Объединяем найденные промежутки.</a:t>
            </a:r>
          </a:p>
          <a:p>
            <a:pPr>
              <a:buNone/>
            </a:pPr>
            <a:r>
              <a:rPr lang="ru-RU" i="1" dirty="0" smtClean="0"/>
              <a:t>Ответ:</a:t>
            </a:r>
          </a:p>
          <a:p>
            <a:pPr>
              <a:buNone/>
            </a:pPr>
            <a:endParaRPr lang="ru-RU" i="1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214422"/>
            <a:ext cx="1876425" cy="762000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000240"/>
            <a:ext cx="1857375" cy="381000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500306"/>
            <a:ext cx="1362075" cy="657225"/>
          </a:xfrm>
          <a:prstGeom prst="rect">
            <a:avLst/>
          </a:prstGeom>
          <a:noFill/>
        </p:spPr>
      </p:pic>
      <p:sp>
        <p:nvSpPr>
          <p:cNvPr id="27661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7660" name="Picture 1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2500306"/>
            <a:ext cx="1905000" cy="657225"/>
          </a:xfrm>
          <a:prstGeom prst="rect">
            <a:avLst/>
          </a:prstGeom>
          <a:noFill/>
        </p:spPr>
      </p:pic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857232"/>
            <a:ext cx="3086100" cy="40957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000504"/>
            <a:ext cx="1905000" cy="657225"/>
          </a:xfrm>
          <a:prstGeom prst="rect">
            <a:avLst/>
          </a:prstGeom>
          <a:noFill/>
        </p:spPr>
      </p:pic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1114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715016"/>
            <a:ext cx="1781175" cy="381000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Домашнее задание.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учебника № 1061, 1062, 1064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Свойства логарифмов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                                           ,</a:t>
            </a:r>
            <a:r>
              <a:rPr lang="en-US" dirty="0" smtClean="0"/>
              <a:t>    </a:t>
            </a:r>
            <a:r>
              <a:rPr lang="ru-RU" i="1" dirty="0" smtClean="0"/>
              <a:t>  </a:t>
            </a:r>
            <a:r>
              <a:rPr lang="en-US" sz="2800" i="1" dirty="0" smtClean="0"/>
              <a:t>a&gt;0, a≠1,b&gt;0,c&gt;0</a:t>
            </a: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2)</a:t>
            </a:r>
            <a:r>
              <a:rPr lang="en-US" dirty="0" smtClean="0"/>
              <a:t>                                          ,   </a:t>
            </a:r>
            <a:r>
              <a:rPr lang="ru-RU" dirty="0" smtClean="0"/>
              <a:t> </a:t>
            </a:r>
            <a:r>
              <a:rPr lang="en-US" dirty="0" smtClean="0"/>
              <a:t>    </a:t>
            </a:r>
            <a:r>
              <a:rPr lang="en-US" sz="2800" i="1" dirty="0" smtClean="0"/>
              <a:t>a&gt;0, a≠1,b&gt;0,c&gt;0</a:t>
            </a:r>
            <a:r>
              <a:rPr lang="ru-RU" dirty="0" smtClean="0"/>
              <a:t>                                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 marL="514350" indent="-514350">
              <a:buAutoNum type="arabicParenR" startAt="3"/>
            </a:pPr>
            <a:r>
              <a:rPr lang="en-US" dirty="0" smtClean="0"/>
              <a:t>                           ,</a:t>
            </a:r>
            <a:r>
              <a:rPr lang="en-US" i="1" dirty="0" smtClean="0"/>
              <a:t>              </a:t>
            </a:r>
            <a:r>
              <a:rPr lang="en-US" sz="2800" i="1" dirty="0" smtClean="0"/>
              <a:t>a&gt;0, a≠1,b&gt;0,c&gt;0,c≠1</a:t>
            </a:r>
            <a:r>
              <a:rPr lang="ru-RU" sz="2800" dirty="0" smtClean="0"/>
              <a:t> </a:t>
            </a:r>
            <a:endParaRPr lang="en-US" sz="2800" dirty="0" smtClean="0"/>
          </a:p>
          <a:p>
            <a:pPr marL="514350" indent="-514350">
              <a:buNone/>
            </a:pPr>
            <a:r>
              <a:rPr lang="ru-RU" dirty="0" smtClean="0"/>
              <a:t>4)</a:t>
            </a:r>
            <a:r>
              <a:rPr lang="en-US" dirty="0" smtClean="0"/>
              <a:t>                                ,                  </a:t>
            </a:r>
            <a:r>
              <a:rPr lang="en-US" sz="2800" i="1" dirty="0" smtClean="0"/>
              <a:t>a&gt;0, a≠1,b&gt;0</a:t>
            </a:r>
            <a:r>
              <a:rPr lang="en-US" dirty="0" smtClean="0"/>
              <a:t>          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5)</a:t>
            </a:r>
            <a:r>
              <a:rPr lang="en-US" i="1" dirty="0" smtClean="0"/>
              <a:t>                              ,                   </a:t>
            </a:r>
            <a:r>
              <a:rPr lang="en-US" sz="2800" i="1" dirty="0" smtClean="0"/>
              <a:t>a&gt;0, a≠1,b&gt;0,b≠1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6)</a:t>
            </a:r>
            <a:r>
              <a:rPr lang="en-US" dirty="0" smtClean="0"/>
              <a:t>                                ,                </a:t>
            </a:r>
            <a:r>
              <a:rPr lang="en-US" i="1" dirty="0" smtClean="0"/>
              <a:t> </a:t>
            </a:r>
            <a:r>
              <a:rPr lang="en-US" sz="2800" i="1" dirty="0" smtClean="0"/>
              <a:t>a&gt;0, a≠1,b&gt;0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071546"/>
            <a:ext cx="3371850" cy="40957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500174"/>
            <a:ext cx="3095625" cy="752475"/>
          </a:xfrm>
          <a:prstGeom prst="rect">
            <a:avLst/>
          </a:prstGeom>
          <a:noFill/>
        </p:spPr>
      </p:pic>
      <p:sp>
        <p:nvSpPr>
          <p:cNvPr id="286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2571744"/>
            <a:ext cx="1952625" cy="809625"/>
          </a:xfrm>
          <a:prstGeom prst="rect">
            <a:avLst/>
          </a:prstGeom>
          <a:noFill/>
        </p:spPr>
      </p:pic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357562"/>
            <a:ext cx="2314575" cy="409575"/>
          </a:xfrm>
          <a:prstGeom prst="rect">
            <a:avLst/>
          </a:prstGeom>
          <a:noFill/>
        </p:spPr>
      </p:pic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4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3786190"/>
            <a:ext cx="1971675" cy="809625"/>
          </a:xfrm>
          <a:prstGeom prst="rect">
            <a:avLst/>
          </a:prstGeom>
          <a:noFill/>
        </p:spPr>
      </p:pic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8687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4929198"/>
            <a:ext cx="2333625" cy="742950"/>
          </a:xfrm>
          <a:prstGeom prst="rect">
            <a:avLst/>
          </a:prstGeom>
          <a:noFill/>
        </p:spPr>
      </p:pic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 логарифма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Логарифмом числа </a:t>
            </a:r>
            <a:r>
              <a:rPr lang="en-US" dirty="0" smtClean="0"/>
              <a:t>b </a:t>
            </a:r>
            <a:r>
              <a:rPr lang="ru-RU" dirty="0" smtClean="0"/>
              <a:t> по основанию </a:t>
            </a:r>
            <a:r>
              <a:rPr lang="en-US" i="1" dirty="0" smtClean="0"/>
              <a:t>a</a:t>
            </a:r>
            <a:r>
              <a:rPr lang="ru-RU" dirty="0" smtClean="0"/>
              <a:t>, </a:t>
            </a:r>
            <a:r>
              <a:rPr lang="ru-RU" i="1" dirty="0" smtClean="0"/>
              <a:t>где </a:t>
            </a:r>
            <a:r>
              <a:rPr lang="en-US" i="1" dirty="0" smtClean="0"/>
              <a:t>a</a:t>
            </a:r>
            <a:r>
              <a:rPr lang="ru-RU" i="1" dirty="0" smtClean="0"/>
              <a:t> &gt; 0, </a:t>
            </a:r>
            <a:r>
              <a:rPr lang="en-US" i="1" dirty="0" smtClean="0"/>
              <a:t>a</a:t>
            </a:r>
            <a:r>
              <a:rPr lang="ru-RU" i="1" dirty="0" smtClean="0"/>
              <a:t> ≠ 1</a:t>
            </a:r>
            <a:r>
              <a:rPr lang="ru-RU" dirty="0" smtClean="0"/>
              <a:t>,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7258072" cy="39512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называется</a:t>
            </a:r>
          </a:p>
          <a:p>
            <a:pPr>
              <a:buNone/>
            </a:pPr>
            <a:r>
              <a:rPr lang="ru-RU" dirty="0" smtClean="0"/>
              <a:t>     показатель  степени, в которую надо возвести число </a:t>
            </a:r>
            <a:r>
              <a:rPr lang="en-US" i="1" dirty="0" smtClean="0"/>
              <a:t>a</a:t>
            </a:r>
            <a:r>
              <a:rPr lang="ru-RU" dirty="0" smtClean="0"/>
              <a:t>, чтобы получить</a:t>
            </a:r>
            <a:r>
              <a:rPr lang="en-US" dirty="0" smtClean="0"/>
              <a:t> b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i="1" dirty="0" smtClean="0"/>
              <a:t>      </a:t>
            </a:r>
            <a:r>
              <a:rPr lang="en-US" i="1" dirty="0" smtClean="0"/>
              <a:t>log </a:t>
            </a:r>
            <a:r>
              <a:rPr lang="en-US" i="1" baseline="-25000" dirty="0" smtClean="0"/>
              <a:t>a</a:t>
            </a:r>
            <a:r>
              <a:rPr lang="en-US" i="1" dirty="0" smtClean="0"/>
              <a:t> b = x</a:t>
            </a:r>
            <a:r>
              <a:rPr lang="ru-RU" i="1" dirty="0" smtClean="0"/>
              <a:t>               </a:t>
            </a:r>
            <a:r>
              <a:rPr lang="en-US" i="1" dirty="0" smtClean="0"/>
              <a:t>a</a:t>
            </a:r>
            <a:r>
              <a:rPr lang="en-US" i="1" baseline="30000" dirty="0" smtClean="0"/>
              <a:t>x</a:t>
            </a:r>
            <a:r>
              <a:rPr lang="en-US" i="1" dirty="0" smtClean="0"/>
              <a:t> = b </a:t>
            </a:r>
            <a:r>
              <a:rPr lang="ru-RU" i="1" dirty="0" smtClean="0"/>
              <a:t>при </a:t>
            </a:r>
            <a:r>
              <a:rPr lang="en-US" i="1" dirty="0" smtClean="0"/>
              <a:t>a</a:t>
            </a:r>
            <a:r>
              <a:rPr lang="ru-RU" i="1" dirty="0" smtClean="0"/>
              <a:t>&gt;0, </a:t>
            </a:r>
            <a:r>
              <a:rPr lang="en-US" i="1" dirty="0" smtClean="0"/>
              <a:t>a≠1</a:t>
            </a:r>
            <a:r>
              <a:rPr lang="ru-RU" i="1" dirty="0" smtClean="0"/>
              <a:t>, </a:t>
            </a:r>
            <a:r>
              <a:rPr lang="en-US" i="1" dirty="0" smtClean="0"/>
              <a:t>b&gt;0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ru-RU" dirty="0" smtClean="0"/>
              <a:t> Логарифм по основанию 10 называется </a:t>
            </a:r>
            <a:r>
              <a:rPr lang="ru-RU" i="1" dirty="0" smtClean="0"/>
              <a:t>десятичным логарифмом</a:t>
            </a:r>
            <a:r>
              <a:rPr lang="ru-RU" dirty="0" smtClean="0"/>
              <a:t> и обозначается </a:t>
            </a:r>
            <a:r>
              <a:rPr lang="en-US" i="1" dirty="0" smtClean="0"/>
              <a:t>lg b</a:t>
            </a:r>
            <a:r>
              <a:rPr lang="ru-RU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Логарифм по основанию е (е≈2,7) называется </a:t>
            </a:r>
            <a:r>
              <a:rPr lang="ru-RU" i="1" dirty="0" smtClean="0"/>
              <a:t>натуральным логарифмом </a:t>
            </a:r>
            <a:r>
              <a:rPr lang="ru-RU" dirty="0" smtClean="0"/>
              <a:t>и обозначается </a:t>
            </a:r>
            <a:r>
              <a:rPr lang="en-US" i="1" dirty="0" err="1" smtClean="0"/>
              <a:t>ln</a:t>
            </a:r>
            <a:r>
              <a:rPr lang="en-US" i="1" dirty="0" smtClean="0"/>
              <a:t> b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                                             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286644" y="1535113"/>
            <a:ext cx="1400156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286644" y="2174875"/>
            <a:ext cx="1400156" cy="3951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285984" y="3357562"/>
            <a:ext cx="500066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можно записать и так: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57950" y="1500174"/>
            <a:ext cx="2543164" cy="639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/>
              <a:t>a</a:t>
            </a:r>
            <a:r>
              <a:rPr lang="en-US" sz="4000" i="1" baseline="30000" dirty="0" smtClean="0"/>
              <a:t>log</a:t>
            </a:r>
            <a:r>
              <a:rPr lang="en-US" sz="2000" i="1" baseline="-25000" dirty="0" smtClean="0"/>
              <a:t>a</a:t>
            </a:r>
            <a:r>
              <a:rPr lang="en-US" sz="4000" i="1" baseline="30000" dirty="0" smtClean="0"/>
              <a:t>b </a:t>
            </a:r>
            <a:r>
              <a:rPr lang="en-US" sz="4000" i="1" dirty="0" smtClean="0"/>
              <a:t> = b</a:t>
            </a:r>
            <a:r>
              <a:rPr lang="ru-RU" sz="4000" i="1" dirty="0" smtClean="0"/>
              <a:t>, где </a:t>
            </a:r>
            <a:r>
              <a:rPr lang="en-US" sz="4000" i="1" dirty="0" smtClean="0"/>
              <a:t>a&gt;0</a:t>
            </a:r>
            <a:r>
              <a:rPr lang="ru-RU" sz="4000" i="1" dirty="0" smtClean="0"/>
              <a:t>, </a:t>
            </a:r>
            <a:r>
              <a:rPr lang="en-US" sz="4000" i="1" dirty="0" smtClean="0"/>
              <a:t>a≠1</a:t>
            </a:r>
            <a:r>
              <a:rPr lang="ru-RU" sz="4000" i="1" dirty="0" smtClean="0"/>
              <a:t>, </a:t>
            </a:r>
            <a:r>
              <a:rPr lang="en-US" sz="4000" i="1" dirty="0" smtClean="0"/>
              <a:t>b&gt;0</a:t>
            </a:r>
            <a:r>
              <a:rPr lang="ru-RU" sz="4000" i="1" dirty="0" smtClean="0"/>
              <a:t>.</a:t>
            </a:r>
          </a:p>
          <a:p>
            <a:r>
              <a:rPr lang="ru-RU" sz="2800" dirty="0" smtClean="0"/>
              <a:t>Полученное равенство</a:t>
            </a:r>
            <a:r>
              <a:rPr lang="en-US" sz="2800" baseline="30000" dirty="0" smtClean="0"/>
              <a:t> </a:t>
            </a:r>
            <a:r>
              <a:rPr lang="ru-RU" sz="2800" baseline="30000" dirty="0" smtClean="0"/>
              <a:t> </a:t>
            </a:r>
            <a:r>
              <a:rPr lang="ru-RU" sz="2800" dirty="0" smtClean="0"/>
              <a:t>называется основным логарифмическим тождеством          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например: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972056" cy="3951288"/>
          </a:xfrm>
        </p:spPr>
        <p:txBody>
          <a:bodyPr/>
          <a:lstStyle/>
          <a:p>
            <a:r>
              <a:rPr lang="ru-RU" dirty="0" smtClean="0"/>
              <a:t>1) </a:t>
            </a:r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16 = 4</a:t>
            </a:r>
            <a:r>
              <a:rPr lang="ru-RU" dirty="0" smtClean="0"/>
              <a:t>, т.к. 2</a:t>
            </a:r>
            <a:r>
              <a:rPr lang="ru-RU" baseline="30000" dirty="0" smtClean="0"/>
              <a:t>4</a:t>
            </a:r>
            <a:r>
              <a:rPr lang="ru-RU" dirty="0" smtClean="0"/>
              <a:t> = 16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2) </a:t>
            </a:r>
            <a:r>
              <a:rPr lang="en-US" dirty="0" smtClean="0"/>
              <a:t>log</a:t>
            </a:r>
            <a:r>
              <a:rPr lang="en-US" baseline="-25000" dirty="0" smtClean="0"/>
              <a:t>3</a:t>
            </a:r>
            <a:r>
              <a:rPr lang="en-US" dirty="0" smtClean="0"/>
              <a:t>     = -2</a:t>
            </a:r>
            <a:r>
              <a:rPr lang="ru-RU" dirty="0" smtClean="0"/>
              <a:t>, т.к. 3</a:t>
            </a:r>
            <a:r>
              <a:rPr lang="ru-RU" baseline="30000" dirty="0" smtClean="0"/>
              <a:t>-2</a:t>
            </a:r>
            <a:r>
              <a:rPr lang="ru-RU" dirty="0" smtClean="0"/>
              <a:t> =     </a:t>
            </a:r>
          </a:p>
          <a:p>
            <a:endParaRPr lang="ru-RU" dirty="0" smtClean="0"/>
          </a:p>
          <a:p>
            <a:r>
              <a:rPr lang="ru-RU" dirty="0" smtClean="0"/>
              <a:t>3)  3</a:t>
            </a:r>
            <a:r>
              <a:rPr lang="en-US" baseline="30000" dirty="0" smtClean="0"/>
              <a:t>log</a:t>
            </a:r>
            <a:r>
              <a:rPr lang="en-US" sz="1600" dirty="0" smtClean="0"/>
              <a:t>3</a:t>
            </a:r>
            <a:r>
              <a:rPr lang="en-US" baseline="30000" dirty="0" smtClean="0"/>
              <a:t>18 </a:t>
            </a:r>
            <a:r>
              <a:rPr lang="en-US" dirty="0" smtClean="0"/>
              <a:t> </a:t>
            </a:r>
            <a:r>
              <a:rPr lang="en-US" dirty="0" smtClean="0"/>
              <a:t>=18</a:t>
            </a:r>
          </a:p>
          <a:p>
            <a:endParaRPr lang="en-US" baseline="30000" dirty="0" smtClean="0"/>
          </a:p>
          <a:p>
            <a:r>
              <a:rPr lang="en-US" dirty="0" smtClean="0"/>
              <a:t>4) 8 </a:t>
            </a:r>
            <a:r>
              <a:rPr lang="en-US" baseline="30000" dirty="0" smtClean="0"/>
              <a:t>log</a:t>
            </a:r>
            <a:r>
              <a:rPr lang="en-US" sz="1400" dirty="0" smtClean="0"/>
              <a:t>2</a:t>
            </a:r>
            <a:r>
              <a:rPr lang="en-US" baseline="30000" dirty="0" smtClean="0"/>
              <a:t>5 </a:t>
            </a:r>
            <a:r>
              <a:rPr lang="en-US" dirty="0" smtClean="0"/>
              <a:t> = (2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log</a:t>
            </a:r>
            <a:r>
              <a:rPr lang="en-US" sz="1400" dirty="0" smtClean="0"/>
              <a:t>2</a:t>
            </a:r>
            <a:r>
              <a:rPr lang="en-US" baseline="30000" dirty="0" smtClean="0"/>
              <a:t>5</a:t>
            </a:r>
            <a:r>
              <a:rPr lang="en-US" dirty="0" smtClean="0"/>
              <a:t> = 5</a:t>
            </a:r>
            <a:r>
              <a:rPr lang="en-US" baseline="30000" dirty="0" smtClean="0"/>
              <a:t>3</a:t>
            </a:r>
            <a:r>
              <a:rPr lang="en-US" dirty="0" smtClean="0"/>
              <a:t> = 125</a:t>
            </a:r>
            <a:endParaRPr lang="ru-RU" baseline="30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143768" y="2174875"/>
            <a:ext cx="1543032" cy="3951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2857496"/>
            <a:ext cx="171450" cy="74295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928934"/>
            <a:ext cx="171450" cy="74295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Свойства логарифмов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614998" cy="639762"/>
          </a:xfrm>
        </p:spPr>
        <p:txBody>
          <a:bodyPr/>
          <a:lstStyle/>
          <a:p>
            <a:r>
              <a:rPr lang="ru-RU" dirty="0" smtClean="0"/>
              <a:t>Пусть  </a:t>
            </a:r>
            <a:r>
              <a:rPr lang="ru-RU" i="1" dirty="0" smtClean="0">
                <a:solidFill>
                  <a:srgbClr val="FF0000"/>
                </a:solidFill>
              </a:rPr>
              <a:t>а&gt;0, а≠1, </a:t>
            </a:r>
            <a:r>
              <a:rPr lang="en-US" i="1" dirty="0" smtClean="0">
                <a:solidFill>
                  <a:srgbClr val="FF0000"/>
                </a:solidFill>
              </a:rPr>
              <a:t>b</a:t>
            </a:r>
            <a:r>
              <a:rPr lang="ru-RU" i="1" dirty="0" smtClean="0">
                <a:solidFill>
                  <a:srgbClr val="FF0000"/>
                </a:solidFill>
              </a:rPr>
              <a:t>&gt;0, с&gt;0 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i="1" dirty="0" smtClean="0">
                <a:cs typeface="Times New Roman" pitchFamily="18" charset="0"/>
              </a:rPr>
              <a:t>log</a:t>
            </a:r>
            <a:r>
              <a:rPr lang="en-US" b="1" i="1" baseline="-30000" dirty="0" smtClean="0">
                <a:cs typeface="Times New Roman" pitchFamily="18" charset="0"/>
              </a:rPr>
              <a:t>a</a:t>
            </a:r>
            <a:r>
              <a:rPr lang="en-US" b="1" i="1" dirty="0" smtClean="0">
                <a:cs typeface="Times New Roman" pitchFamily="18" charset="0"/>
              </a:rPr>
              <a:t>b+ </a:t>
            </a:r>
            <a:r>
              <a:rPr lang="en-US" b="1" i="1" dirty="0" err="1" smtClean="0">
                <a:cs typeface="Times New Roman" pitchFamily="18" charset="0"/>
              </a:rPr>
              <a:t>log</a:t>
            </a:r>
            <a:r>
              <a:rPr lang="en-US" b="1" i="1" baseline="-30000" dirty="0" err="1" smtClean="0">
                <a:cs typeface="Times New Roman" pitchFamily="18" charset="0"/>
              </a:rPr>
              <a:t>a</a:t>
            </a:r>
            <a:r>
              <a:rPr lang="en-US" b="1" i="1" dirty="0" err="1" smtClean="0">
                <a:cs typeface="Times New Roman" pitchFamily="18" charset="0"/>
              </a:rPr>
              <a:t>c</a:t>
            </a:r>
            <a:endParaRPr lang="ru-RU" b="1" i="1" dirty="0" smtClean="0">
              <a:cs typeface="Times New Roman" pitchFamily="18" charset="0"/>
            </a:endParaRPr>
          </a:p>
          <a:p>
            <a:endParaRPr lang="en-US" b="1" dirty="0" smtClean="0">
              <a:cs typeface="Times New Roman" pitchFamily="18" charset="0"/>
            </a:endParaRPr>
          </a:p>
          <a:p>
            <a:r>
              <a:rPr lang="en-US" b="1" i="1" dirty="0" smtClean="0">
                <a:cs typeface="Times New Roman" pitchFamily="18" charset="0"/>
              </a:rPr>
              <a:t>log</a:t>
            </a:r>
            <a:r>
              <a:rPr lang="en-US" b="1" i="1" baseline="-30000" dirty="0" smtClean="0">
                <a:cs typeface="Times New Roman" pitchFamily="18" charset="0"/>
              </a:rPr>
              <a:t>a</a:t>
            </a:r>
            <a:r>
              <a:rPr lang="en-US" b="1" i="1" dirty="0" smtClean="0">
                <a:cs typeface="Times New Roman" pitchFamily="18" charset="0"/>
              </a:rPr>
              <a:t>b-</a:t>
            </a:r>
            <a:r>
              <a:rPr lang="en-US" b="1" i="1" dirty="0" err="1" smtClean="0">
                <a:cs typeface="Times New Roman" pitchFamily="18" charset="0"/>
              </a:rPr>
              <a:t>log</a:t>
            </a:r>
            <a:r>
              <a:rPr lang="en-US" b="1" i="1" baseline="-30000" dirty="0" err="1" smtClean="0">
                <a:cs typeface="Times New Roman" pitchFamily="18" charset="0"/>
              </a:rPr>
              <a:t>a</a:t>
            </a:r>
            <a:r>
              <a:rPr lang="en-US" b="1" i="1" dirty="0" err="1" smtClean="0">
                <a:cs typeface="Times New Roman" pitchFamily="18" charset="0"/>
              </a:rPr>
              <a:t>c</a:t>
            </a:r>
            <a:r>
              <a:rPr lang="ru-RU" b="1" i="1" dirty="0" smtClean="0">
                <a:cs typeface="Times New Roman" pitchFamily="18" charset="0"/>
              </a:rPr>
              <a:t>  </a:t>
            </a:r>
            <a:r>
              <a:rPr lang="ru-RU" b="1" dirty="0" smtClean="0">
                <a:cs typeface="Times New Roman" pitchFamily="18" charset="0"/>
              </a:rPr>
              <a:t>                   </a:t>
            </a:r>
          </a:p>
          <a:p>
            <a:endParaRPr lang="en-US" b="1" dirty="0" smtClean="0">
              <a:cs typeface="Times New Roman" pitchFamily="18" charset="0"/>
            </a:endParaRPr>
          </a:p>
          <a:p>
            <a:r>
              <a:rPr lang="en-US" b="1" i="1" dirty="0" smtClean="0">
                <a:cs typeface="Times New Roman" pitchFamily="18" charset="0"/>
              </a:rPr>
              <a:t>rlog</a:t>
            </a:r>
            <a:r>
              <a:rPr lang="en-US" b="1" i="1" baseline="-25000" dirty="0" smtClean="0">
                <a:cs typeface="Times New Roman" pitchFamily="18" charset="0"/>
              </a:rPr>
              <a:t>a</a:t>
            </a:r>
            <a:r>
              <a:rPr lang="en-US" b="1" i="1" dirty="0" smtClean="0">
                <a:cs typeface="Times New Roman" pitchFamily="18" charset="0"/>
              </a:rPr>
              <a:t>b</a:t>
            </a:r>
            <a:r>
              <a:rPr lang="ru-RU" b="1" dirty="0" smtClean="0">
                <a:cs typeface="Times New Roman" pitchFamily="18" charset="0"/>
              </a:rPr>
              <a:t>                                          </a:t>
            </a:r>
          </a:p>
          <a:p>
            <a:endParaRPr lang="en-US" b="1" u="sng" dirty="0" smtClean="0">
              <a:cs typeface="Times New Roman" pitchFamily="18" charset="0"/>
            </a:endParaRPr>
          </a:p>
          <a:p>
            <a:r>
              <a:rPr lang="en-US" b="1" i="1" u="sng" dirty="0" smtClean="0">
                <a:cs typeface="Times New Roman" pitchFamily="18" charset="0"/>
              </a:rPr>
              <a:t>log</a:t>
            </a:r>
            <a:r>
              <a:rPr lang="en-US" b="1" i="1" u="sng" baseline="-25000" dirty="0" smtClean="0">
                <a:cs typeface="Times New Roman" pitchFamily="18" charset="0"/>
              </a:rPr>
              <a:t>c</a:t>
            </a:r>
            <a:r>
              <a:rPr lang="en-US" b="1" i="1" u="sng" dirty="0">
                <a:cs typeface="Times New Roman" pitchFamily="18" charset="0"/>
              </a:rPr>
              <a:t>b</a:t>
            </a:r>
            <a:r>
              <a:rPr lang="ru-RU" b="1" i="1" u="sng" dirty="0" smtClean="0">
                <a:cs typeface="Times New Roman" pitchFamily="18" charset="0"/>
              </a:rPr>
              <a:t> </a:t>
            </a:r>
            <a:r>
              <a:rPr lang="ru-RU" b="1" i="1" dirty="0" smtClean="0">
                <a:cs typeface="Times New Roman" pitchFamily="18" charset="0"/>
              </a:rPr>
              <a:t>                            </a:t>
            </a:r>
          </a:p>
          <a:p>
            <a:pPr>
              <a:buNone/>
            </a:pPr>
            <a:r>
              <a:rPr lang="en-US" b="1" i="1" dirty="0" smtClean="0">
                <a:cs typeface="Times New Roman" pitchFamily="18" charset="0"/>
              </a:rPr>
              <a:t>     log</a:t>
            </a:r>
            <a:r>
              <a:rPr lang="en-US" b="1" i="1" baseline="-25000" dirty="0" smtClean="0">
                <a:cs typeface="Times New Roman" pitchFamily="18" charset="0"/>
              </a:rPr>
              <a:t>c</a:t>
            </a:r>
            <a:r>
              <a:rPr lang="en-US" b="1" i="1" dirty="0" smtClean="0">
                <a:cs typeface="Times New Roman" pitchFamily="18" charset="0"/>
              </a:rPr>
              <a:t>a       </a:t>
            </a:r>
            <a:r>
              <a:rPr lang="en-US" i="1" dirty="0" smtClean="0">
                <a:cs typeface="Times New Roman" pitchFamily="18" charset="0"/>
              </a:rPr>
              <a:t>(c≠1)</a:t>
            </a:r>
            <a:endParaRPr lang="ru-RU" i="1" dirty="0">
              <a:cs typeface="Times New Roman" pitchFamily="18" charset="0"/>
            </a:endParaRPr>
          </a:p>
          <a:p>
            <a:endParaRPr lang="ru-RU" b="1" dirty="0" smtClean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1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     log</a:t>
            </a:r>
            <a:r>
              <a:rPr lang="en-US" i="1" baseline="-25000" dirty="0" smtClean="0"/>
              <a:t>a</a:t>
            </a:r>
            <a:r>
              <a:rPr lang="en-US" i="1" dirty="0" smtClean="0"/>
              <a:t>b</a:t>
            </a:r>
            <a:r>
              <a:rPr lang="ru-RU" i="1" dirty="0" smtClean="0"/>
              <a:t>    </a:t>
            </a:r>
            <a:endParaRPr lang="en-US" i="1" dirty="0" smtClean="0"/>
          </a:p>
          <a:p>
            <a:pPr>
              <a:buNone/>
            </a:pP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r>
              <a:rPr lang="en-US" i="1" dirty="0" smtClean="0"/>
              <a:t>      </a:t>
            </a:r>
            <a:r>
              <a:rPr lang="ru-RU" i="1" dirty="0" smtClean="0"/>
              <a:t> </a:t>
            </a:r>
            <a:r>
              <a:rPr lang="en-US" i="1" dirty="0" smtClean="0"/>
              <a:t>log</a:t>
            </a:r>
            <a:r>
              <a:rPr lang="en-US" i="1" baseline="-25000" dirty="0" smtClean="0"/>
              <a:t>a</a:t>
            </a:r>
            <a:r>
              <a:rPr lang="en-US" i="1" dirty="0" smtClean="0"/>
              <a:t>b</a:t>
            </a:r>
            <a:r>
              <a:rPr lang="en-US" i="1" baseline="30000" dirty="0" smtClean="0"/>
              <a:t>r</a:t>
            </a:r>
            <a:r>
              <a:rPr lang="ru-RU" i="1" baseline="30000" dirty="0" smtClean="0"/>
              <a:t> </a:t>
            </a:r>
            <a:r>
              <a:rPr lang="ru-RU" i="1" dirty="0" smtClean="0"/>
              <a:t>                                                </a:t>
            </a:r>
          </a:p>
          <a:p>
            <a:pPr>
              <a:buNone/>
            </a:pPr>
            <a:r>
              <a:rPr lang="ru-RU" b="1" dirty="0" smtClean="0"/>
              <a:t>      </a:t>
            </a:r>
            <a:r>
              <a:rPr lang="en-US" b="1" dirty="0" smtClean="0"/>
              <a:t>                           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b="1" dirty="0" smtClean="0"/>
              <a:t> </a:t>
            </a:r>
            <a:r>
              <a:rPr lang="en-US" i="1" dirty="0" smtClean="0"/>
              <a:t>log</a:t>
            </a:r>
            <a:r>
              <a:rPr lang="en-US" i="1" baseline="-25000" dirty="0" smtClean="0"/>
              <a:t>a</a:t>
            </a:r>
            <a:r>
              <a:rPr lang="en-US" i="1" dirty="0" smtClean="0"/>
              <a:t>(</a:t>
            </a:r>
            <a:r>
              <a:rPr lang="en-US" i="1" dirty="0" err="1" smtClean="0"/>
              <a:t>bc</a:t>
            </a:r>
            <a:r>
              <a:rPr lang="en-US" i="1" dirty="0" smtClean="0"/>
              <a:t>)</a:t>
            </a:r>
            <a:r>
              <a:rPr lang="en-US" b="1" dirty="0" smtClean="0"/>
              <a:t>                              </a:t>
            </a:r>
            <a:r>
              <a:rPr lang="ru-RU" dirty="0" smtClean="0"/>
              <a:t>                                    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en-US" dirty="0" smtClean="0"/>
              <a:t>                                                </a:t>
            </a:r>
            <a:r>
              <a:rPr lang="ru-RU" dirty="0" smtClean="0"/>
              <a:t>                                        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en-US" dirty="0" smtClean="0"/>
              <a:t>                                             </a:t>
            </a:r>
            <a:r>
              <a:rPr lang="ru-RU" dirty="0" smtClean="0"/>
              <a:t>                                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  <a:r>
              <a:rPr lang="ru-RU" dirty="0" smtClean="0"/>
              <a:t>                                              </a:t>
            </a:r>
            <a:endParaRPr lang="ru-RU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86380" y="4714884"/>
          <a:ext cx="1143008" cy="847723"/>
        </p:xfrm>
        <a:graphic>
          <a:graphicData uri="http://schemas.openxmlformats.org/presentationml/2006/ole">
            <p:oleObj spid="_x0000_s1028" name="Формула" r:id="rId3" imgW="419040" imgH="393480" progId="Equation.3">
              <p:embed/>
            </p:oleObj>
          </a:graphicData>
        </a:graphic>
      </p:graphicFrame>
      <p:cxnSp>
        <p:nvCxnSpPr>
          <p:cNvPr id="13" name="Прямая со стрелкой 12"/>
          <p:cNvCxnSpPr/>
          <p:nvPr/>
        </p:nvCxnSpPr>
        <p:spPr>
          <a:xfrm>
            <a:off x="2357422" y="2428868"/>
            <a:ext cx="2571768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285984" y="3286124"/>
            <a:ext cx="2571768" cy="1785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714480" y="3357562"/>
            <a:ext cx="328614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714480" y="2500306"/>
            <a:ext cx="3214710" cy="2714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Полезно знать!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Другие свойства логарифмов: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6329378" cy="3951288"/>
          </a:xfrm>
        </p:spPr>
        <p:txBody>
          <a:bodyPr/>
          <a:lstStyle/>
          <a:p>
            <a:endParaRPr lang="ru-RU" dirty="0" smtClean="0"/>
          </a:p>
          <a:p>
            <a:r>
              <a:rPr lang="en-US" i="1" dirty="0" smtClean="0"/>
              <a:t>log</a:t>
            </a:r>
            <a:r>
              <a:rPr lang="en-US" i="1" baseline="-25000" dirty="0" smtClean="0"/>
              <a:t>a</a:t>
            </a:r>
            <a:r>
              <a:rPr lang="en-US" i="1" dirty="0" smtClean="0"/>
              <a:t>b = </a:t>
            </a:r>
            <a:r>
              <a:rPr lang="ru-RU" i="1" dirty="0" smtClean="0"/>
              <a:t>                    при а&gt;0, а≠0, </a:t>
            </a:r>
            <a:r>
              <a:rPr lang="en-US" i="1" dirty="0" smtClean="0"/>
              <a:t>b&gt;0</a:t>
            </a:r>
            <a:r>
              <a:rPr lang="ru-RU" i="1" dirty="0" smtClean="0"/>
              <a:t>, </a:t>
            </a:r>
            <a:r>
              <a:rPr lang="en-US" i="1" dirty="0" smtClean="0"/>
              <a:t>b≠1</a:t>
            </a:r>
            <a:r>
              <a:rPr lang="ru-RU" i="1" dirty="0" smtClean="0"/>
              <a:t>.</a:t>
            </a:r>
          </a:p>
          <a:p>
            <a:endParaRPr lang="ru-RU" i="1" dirty="0" smtClean="0"/>
          </a:p>
          <a:p>
            <a:r>
              <a:rPr lang="en-US" i="1" dirty="0" smtClean="0"/>
              <a:t>log</a:t>
            </a:r>
            <a:r>
              <a:rPr lang="en-US" i="1" baseline="-25000" dirty="0" smtClean="0"/>
              <a:t>a</a:t>
            </a:r>
            <a:r>
              <a:rPr lang="en-US" sz="1400" i="1" dirty="0" smtClean="0"/>
              <a:t>n </a:t>
            </a:r>
            <a:r>
              <a:rPr lang="en-US" i="1" dirty="0" smtClean="0"/>
              <a:t> b</a:t>
            </a:r>
            <a:r>
              <a:rPr lang="en-US" i="1" baseline="30000" dirty="0" smtClean="0"/>
              <a:t>m </a:t>
            </a:r>
            <a:r>
              <a:rPr lang="en-US" i="1" dirty="0" smtClean="0"/>
              <a:t> =      log </a:t>
            </a:r>
            <a:r>
              <a:rPr lang="en-US" i="1" baseline="-25000" dirty="0" smtClean="0"/>
              <a:t>a</a:t>
            </a:r>
            <a:r>
              <a:rPr lang="en-US" i="1" dirty="0" smtClean="0"/>
              <a:t>b   </a:t>
            </a:r>
            <a:r>
              <a:rPr lang="ru-RU" i="1" dirty="0" smtClean="0"/>
              <a:t>при а&gt;0, а≠1,</a:t>
            </a:r>
            <a:r>
              <a:rPr lang="en-US" i="1" dirty="0" smtClean="0"/>
              <a:t>b&gt;0</a:t>
            </a:r>
            <a:r>
              <a:rPr lang="ru-RU" i="1" dirty="0" smtClean="0"/>
              <a:t>.</a:t>
            </a:r>
            <a:endParaRPr lang="en-US" i="1" dirty="0" smtClean="0"/>
          </a:p>
          <a:p>
            <a:pPr>
              <a:buNone/>
            </a:pPr>
            <a:endParaRPr lang="ru-RU" i="1" dirty="0" smtClean="0"/>
          </a:p>
          <a:p>
            <a:r>
              <a:rPr lang="en-US" i="1" dirty="0" smtClean="0"/>
              <a:t>log</a:t>
            </a:r>
            <a:r>
              <a:rPr lang="en-US" i="1" baseline="-25000" dirty="0" smtClean="0"/>
              <a:t>a</a:t>
            </a:r>
            <a:r>
              <a:rPr lang="en-US" sz="1400" i="1" dirty="0" smtClean="0"/>
              <a:t>n</a:t>
            </a:r>
            <a:r>
              <a:rPr lang="en-US" i="1" dirty="0" smtClean="0"/>
              <a:t> b =     log</a:t>
            </a:r>
            <a:r>
              <a:rPr lang="en-US" i="1" baseline="-25000" dirty="0" smtClean="0"/>
              <a:t>a</a:t>
            </a:r>
            <a:r>
              <a:rPr lang="en-US" i="1" dirty="0" smtClean="0"/>
              <a:t>b    </a:t>
            </a:r>
            <a:r>
              <a:rPr lang="ru-RU" i="1" dirty="0" smtClean="0"/>
              <a:t>при а&gt;0, а≠1,</a:t>
            </a:r>
            <a:r>
              <a:rPr lang="en-US" i="1" dirty="0" smtClean="0"/>
              <a:t> b&gt;0</a:t>
            </a:r>
            <a:r>
              <a:rPr lang="ru-RU" i="1" dirty="0" smtClean="0"/>
              <a:t>.</a:t>
            </a:r>
            <a:endParaRPr lang="ru-RU" sz="1400" i="1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286644" y="2174875"/>
            <a:ext cx="1400156" cy="3951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428868"/>
            <a:ext cx="790575" cy="80962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429000"/>
            <a:ext cx="257175" cy="67627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4286256"/>
            <a:ext cx="161925" cy="676275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1793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071678"/>
            <a:ext cx="8686800" cy="395128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i="1" dirty="0" smtClean="0"/>
              <a:t>log</a:t>
            </a:r>
            <a:r>
              <a:rPr lang="en-US" i="1" baseline="-25000" dirty="0" smtClean="0"/>
              <a:t>2</a:t>
            </a:r>
            <a:r>
              <a:rPr lang="en-US" i="1" dirty="0" smtClean="0"/>
              <a:t>6 + log</a:t>
            </a:r>
            <a:r>
              <a:rPr lang="en-US" i="1" baseline="-25000" dirty="0" smtClean="0"/>
              <a:t>2</a:t>
            </a:r>
            <a:r>
              <a:rPr lang="en-US" i="1" dirty="0" smtClean="0"/>
              <a:t>10     = log</a:t>
            </a:r>
            <a:r>
              <a:rPr lang="en-US" i="1" baseline="-25000" dirty="0" smtClean="0"/>
              <a:t>2</a:t>
            </a:r>
            <a:r>
              <a:rPr lang="en-US" i="1" dirty="0" smtClean="0"/>
              <a:t>6 + log</a:t>
            </a:r>
            <a:r>
              <a:rPr lang="en-US" i="1" baseline="-25000" dirty="0" smtClean="0"/>
              <a:t>2</a:t>
            </a:r>
            <a:r>
              <a:rPr lang="en-US" i="1" dirty="0" smtClean="0"/>
              <a:t>  </a:t>
            </a:r>
            <a:r>
              <a:rPr lang="en-US" dirty="0" smtClean="0"/>
              <a:t>     = log</a:t>
            </a:r>
            <a:r>
              <a:rPr lang="en-US" baseline="-25000" dirty="0" smtClean="0"/>
              <a:t>2</a:t>
            </a:r>
            <a:r>
              <a:rPr lang="en-US" dirty="0" smtClean="0"/>
              <a:t>             = log</a:t>
            </a:r>
            <a:r>
              <a:rPr lang="en-US" baseline="-25000" dirty="0" smtClean="0"/>
              <a:t>2</a:t>
            </a:r>
            <a:r>
              <a:rPr lang="en-US" dirty="0" smtClean="0"/>
              <a:t>64=6</a:t>
            </a:r>
          </a:p>
          <a:p>
            <a:pPr marL="457200" indent="-457200">
              <a:buAutoNum type="arabicParenR"/>
            </a:pPr>
            <a:endParaRPr lang="en-US" dirty="0" smtClean="0"/>
          </a:p>
          <a:p>
            <a:pPr marL="457200" indent="-457200">
              <a:buAutoNum type="arabicParenR"/>
            </a:pPr>
            <a:r>
              <a:rPr lang="en-US" i="1" dirty="0" smtClean="0"/>
              <a:t>log</a:t>
            </a:r>
            <a:r>
              <a:rPr lang="en-US" i="1" baseline="-25000" dirty="0" smtClean="0"/>
              <a:t>2</a:t>
            </a:r>
            <a:r>
              <a:rPr lang="en-US" dirty="0" smtClean="0"/>
              <a:t> </a:t>
            </a:r>
            <a:r>
              <a:rPr lang="en-US" baseline="-25000" dirty="0" smtClean="0"/>
              <a:t>                </a:t>
            </a:r>
            <a:r>
              <a:rPr lang="en-US" dirty="0" smtClean="0"/>
              <a:t>= </a:t>
            </a:r>
            <a:r>
              <a:rPr lang="en-US" i="1" dirty="0" smtClean="0"/>
              <a:t>log</a:t>
            </a:r>
            <a:r>
              <a:rPr lang="en-US" i="1" baseline="-25000" dirty="0" smtClean="0"/>
              <a:t>2</a:t>
            </a:r>
            <a:r>
              <a:rPr lang="en-US" i="1" dirty="0" smtClean="0"/>
              <a:t>(0</a:t>
            </a:r>
            <a:r>
              <a:rPr lang="ru-RU" i="1" dirty="0" smtClean="0"/>
              <a:t>,</a:t>
            </a:r>
            <a:r>
              <a:rPr lang="en-US" i="1" dirty="0" smtClean="0"/>
              <a:t>5</a:t>
            </a:r>
            <a:r>
              <a:rPr lang="ru-RU" i="1" dirty="0" smtClean="0"/>
              <a:t>)</a:t>
            </a:r>
            <a:r>
              <a:rPr lang="ru-RU" i="1" baseline="30000" dirty="0" smtClean="0"/>
              <a:t>-3</a:t>
            </a:r>
            <a:r>
              <a:rPr lang="ru-RU" i="1" dirty="0" smtClean="0"/>
              <a:t> = </a:t>
            </a:r>
            <a:r>
              <a:rPr lang="en-US" i="1" dirty="0" smtClean="0"/>
              <a:t>log</a:t>
            </a:r>
            <a:r>
              <a:rPr lang="en-US" i="1" baseline="-25000" dirty="0" smtClean="0"/>
              <a:t>2 </a:t>
            </a:r>
            <a:r>
              <a:rPr lang="en-US" i="1" dirty="0" smtClean="0"/>
              <a:t>(    )</a:t>
            </a:r>
            <a:r>
              <a:rPr lang="en-US" i="1" baseline="30000" dirty="0" smtClean="0"/>
              <a:t>-3</a:t>
            </a:r>
            <a:r>
              <a:rPr lang="en-US" i="1" dirty="0" smtClean="0"/>
              <a:t> = log</a:t>
            </a:r>
            <a:r>
              <a:rPr lang="en-US" i="1" baseline="-25000" dirty="0" smtClean="0"/>
              <a:t>2</a:t>
            </a:r>
            <a:r>
              <a:rPr lang="en-US" i="1" dirty="0" smtClean="0"/>
              <a:t>2</a:t>
            </a:r>
            <a:r>
              <a:rPr lang="en-US" i="1" baseline="30000" dirty="0" smtClean="0"/>
              <a:t>3</a:t>
            </a:r>
            <a:r>
              <a:rPr lang="en-US" i="1" dirty="0" smtClean="0"/>
              <a:t> =3log</a:t>
            </a:r>
            <a:r>
              <a:rPr lang="en-US" i="1" baseline="-25000" dirty="0" smtClean="0"/>
              <a:t>2</a:t>
            </a:r>
            <a:r>
              <a:rPr lang="en-US" i="1" dirty="0" smtClean="0"/>
              <a:t>2 =3</a:t>
            </a:r>
          </a:p>
          <a:p>
            <a:pPr marL="457200" indent="-457200">
              <a:buAutoNum type="arabicParenR"/>
            </a:pPr>
            <a:endParaRPr lang="en-US" i="1" dirty="0" smtClean="0"/>
          </a:p>
          <a:p>
            <a:pPr marL="457200" indent="-457200">
              <a:buAutoNum type="arabicParenR"/>
            </a:pPr>
            <a:r>
              <a:rPr lang="en-US" i="1" dirty="0" smtClean="0"/>
              <a:t>lg 0</a:t>
            </a:r>
            <a:r>
              <a:rPr lang="ru-RU" i="1" dirty="0" smtClean="0"/>
              <a:t>,1            = </a:t>
            </a:r>
            <a:r>
              <a:rPr lang="en-US" i="1" dirty="0" smtClean="0"/>
              <a:t>lg ( 10</a:t>
            </a:r>
            <a:r>
              <a:rPr lang="en-US" i="1" baseline="30000" dirty="0" smtClean="0"/>
              <a:t>-1</a:t>
            </a:r>
            <a:r>
              <a:rPr lang="en-US" i="1" dirty="0" smtClean="0"/>
              <a:t>*10</a:t>
            </a:r>
            <a:r>
              <a:rPr lang="en-US" i="1" baseline="30000" dirty="0" smtClean="0"/>
              <a:t>⅔</a:t>
            </a:r>
            <a:r>
              <a:rPr lang="en-US" i="1" dirty="0" smtClean="0"/>
              <a:t> ) = lg 10</a:t>
            </a:r>
            <a:r>
              <a:rPr lang="en-US" i="1" baseline="30000" dirty="0" smtClean="0"/>
              <a:t>-⅓</a:t>
            </a:r>
            <a:r>
              <a:rPr lang="en-US" i="1" dirty="0" smtClean="0"/>
              <a:t> = -⅓ lg10 = -⅓</a:t>
            </a:r>
            <a:r>
              <a:rPr lang="ru-RU" i="1" dirty="0" smtClean="0"/>
              <a:t>   </a:t>
            </a:r>
            <a:endParaRPr lang="en-US" i="1" dirty="0" smtClean="0"/>
          </a:p>
          <a:p>
            <a:pPr marL="457200" indent="-457200">
              <a:buAutoNum type="arabicParenR"/>
            </a:pPr>
            <a:endParaRPr lang="en-US" i="1" dirty="0" smtClean="0"/>
          </a:p>
          <a:p>
            <a:pPr marL="457200" indent="-457200">
              <a:buAutoNum type="arabicParenR"/>
            </a:pPr>
            <a:r>
              <a:rPr lang="en-US" i="1" dirty="0" smtClean="0"/>
              <a:t>log</a:t>
            </a:r>
            <a:r>
              <a:rPr lang="en-US" i="1" baseline="-25000" dirty="0" smtClean="0"/>
              <a:t>9</a:t>
            </a:r>
            <a:r>
              <a:rPr lang="en-US" i="1" dirty="0" smtClean="0"/>
              <a:t> 27 =</a:t>
            </a:r>
            <a:r>
              <a:rPr lang="ru-RU" i="1" dirty="0" smtClean="0"/>
              <a:t> </a:t>
            </a:r>
            <a:r>
              <a:rPr lang="en-US" i="1" dirty="0" smtClean="0"/>
              <a:t> </a:t>
            </a:r>
            <a:r>
              <a:rPr lang="ru-RU" i="1" dirty="0" smtClean="0"/>
              <a:t>      </a:t>
            </a:r>
            <a:r>
              <a:rPr lang="en-US" i="1" dirty="0" smtClean="0"/>
              <a:t>        =               =                   =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baseline="-25000" dirty="0" smtClean="0"/>
              <a:t>                 </a:t>
            </a:r>
            <a:endParaRPr lang="en-US" i="1" baseline="-25000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79375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8572528" y="2174875"/>
            <a:ext cx="114272" cy="3951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2000240"/>
            <a:ext cx="152400" cy="676275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2000240"/>
            <a:ext cx="304800" cy="676275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000240"/>
            <a:ext cx="723900" cy="676275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857496"/>
            <a:ext cx="676275" cy="714375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117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2857496"/>
            <a:ext cx="152400" cy="676275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3857628"/>
            <a:ext cx="733425" cy="466725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4572008"/>
            <a:ext cx="857250" cy="742950"/>
          </a:xfrm>
          <a:prstGeom prst="rect">
            <a:avLst/>
          </a:prstGeom>
          <a:noFill/>
        </p:spPr>
      </p:pic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572008"/>
            <a:ext cx="828675" cy="781050"/>
          </a:xfrm>
          <a:prstGeom prst="rect">
            <a:avLst/>
          </a:prstGeom>
          <a:noFill/>
        </p:spPr>
      </p:pic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00570"/>
            <a:ext cx="1104900" cy="828675"/>
          </a:xfrm>
          <a:prstGeom prst="rect">
            <a:avLst/>
          </a:prstGeom>
          <a:noFill/>
        </p:spPr>
      </p:pic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0" y="1285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4572008"/>
            <a:ext cx="152400" cy="676275"/>
          </a:xfrm>
          <a:prstGeom prst="rect">
            <a:avLst/>
          </a:prstGeom>
          <a:noFill/>
        </p:spPr>
      </p:pic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Еще примеры: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5) Известно, что </a:t>
            </a:r>
            <a:r>
              <a:rPr lang="en-US" i="1" dirty="0" smtClean="0"/>
              <a:t>log</a:t>
            </a:r>
            <a:r>
              <a:rPr lang="en-US" i="1" baseline="-25000" dirty="0" smtClean="0"/>
              <a:t>5</a:t>
            </a:r>
            <a:r>
              <a:rPr lang="en-US" i="1" dirty="0" smtClean="0"/>
              <a:t>2 = a</a:t>
            </a:r>
            <a:r>
              <a:rPr lang="ru-RU" i="1" dirty="0" smtClean="0"/>
              <a:t>. </a:t>
            </a:r>
            <a:r>
              <a:rPr lang="ru-RU" dirty="0" smtClean="0"/>
              <a:t>Найти </a:t>
            </a:r>
            <a:r>
              <a:rPr lang="en-US" i="1" dirty="0" smtClean="0"/>
              <a:t>log</a:t>
            </a:r>
            <a:r>
              <a:rPr lang="en-US" i="1" baseline="-25000" dirty="0" smtClean="0"/>
              <a:t>2</a:t>
            </a:r>
            <a:r>
              <a:rPr lang="en-US" i="1" dirty="0" smtClean="0"/>
              <a:t>80</a:t>
            </a:r>
            <a:r>
              <a:rPr lang="ru-RU" i="1" dirty="0" smtClean="0"/>
              <a:t>.</a:t>
            </a:r>
          </a:p>
          <a:p>
            <a:pPr>
              <a:buNone/>
            </a:pPr>
            <a:r>
              <a:rPr lang="ru-RU" i="1" dirty="0" smtClean="0"/>
              <a:t>Решение: </a:t>
            </a:r>
            <a:r>
              <a:rPr lang="en-US" i="1" dirty="0" smtClean="0"/>
              <a:t>log</a:t>
            </a:r>
            <a:r>
              <a:rPr lang="en-US" i="1" baseline="-25000" dirty="0" smtClean="0"/>
              <a:t>2</a:t>
            </a:r>
            <a:r>
              <a:rPr lang="en-US" i="1" dirty="0" smtClean="0"/>
              <a:t>80 = log</a:t>
            </a:r>
            <a:r>
              <a:rPr lang="en-US" i="1" baseline="-25000" dirty="0" smtClean="0"/>
              <a:t>2</a:t>
            </a:r>
            <a:r>
              <a:rPr lang="en-US" i="1" dirty="0" smtClean="0"/>
              <a:t>(16*5) = log</a:t>
            </a:r>
            <a:r>
              <a:rPr lang="en-US" i="1" baseline="-25000" dirty="0" smtClean="0"/>
              <a:t>2</a:t>
            </a:r>
            <a:r>
              <a:rPr lang="en-US" i="1" dirty="0" smtClean="0"/>
              <a:t>16 +log</a:t>
            </a:r>
            <a:r>
              <a:rPr lang="en-US" i="1" baseline="-25000" dirty="0" smtClean="0"/>
              <a:t>2</a:t>
            </a:r>
            <a:r>
              <a:rPr lang="en-US" i="1" dirty="0" smtClean="0"/>
              <a:t>5=</a:t>
            </a:r>
          </a:p>
          <a:p>
            <a:pPr>
              <a:buNone/>
            </a:pPr>
            <a:r>
              <a:rPr lang="en-US" i="1" dirty="0" smtClean="0"/>
              <a:t> = 4 +            = 4 +           = 4 +      =            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en-US" i="1" dirty="0" smtClean="0"/>
              <a:t>   </a:t>
            </a:r>
            <a:r>
              <a:rPr lang="ru-RU" i="1" dirty="0" smtClean="0"/>
              <a:t>6) Найти </a:t>
            </a:r>
            <a:r>
              <a:rPr lang="en-US" i="1" dirty="0" smtClean="0"/>
              <a:t>lg45</a:t>
            </a:r>
            <a:r>
              <a:rPr lang="ru-RU" i="1" dirty="0" smtClean="0"/>
              <a:t>, если </a:t>
            </a:r>
            <a:r>
              <a:rPr lang="en-US" i="1" dirty="0" smtClean="0"/>
              <a:t>lg3 = a</a:t>
            </a:r>
            <a:r>
              <a:rPr lang="ru-RU" i="1" dirty="0" smtClean="0"/>
              <a:t>, </a:t>
            </a:r>
            <a:r>
              <a:rPr lang="en-US" i="1" dirty="0" smtClean="0"/>
              <a:t>lg2 = b.</a:t>
            </a:r>
          </a:p>
          <a:p>
            <a:pPr>
              <a:buNone/>
            </a:pPr>
            <a:r>
              <a:rPr lang="ru-RU" i="1" dirty="0" smtClean="0"/>
              <a:t>Решение: </a:t>
            </a:r>
            <a:r>
              <a:rPr lang="en-US" i="1" dirty="0" smtClean="0"/>
              <a:t>lg45 = lg(9*5) = lg9 + lg5 = lg3</a:t>
            </a:r>
            <a:r>
              <a:rPr lang="en-US" i="1" baseline="30000" dirty="0" smtClean="0"/>
              <a:t>2</a:t>
            </a:r>
            <a:r>
              <a:rPr lang="en-US" i="1" dirty="0" smtClean="0"/>
              <a:t>+ lg     =</a:t>
            </a:r>
          </a:p>
          <a:p>
            <a:pPr>
              <a:buNone/>
            </a:pPr>
            <a:r>
              <a:rPr lang="en-US" i="1" dirty="0" smtClean="0"/>
              <a:t>    = 2lg3 + lg10 – lg2 = 2a +1 – b.</a:t>
            </a:r>
            <a:endParaRPr lang="ru-RU" i="1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643182"/>
            <a:ext cx="704850" cy="742950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2643182"/>
            <a:ext cx="704850" cy="733425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6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2643182"/>
            <a:ext cx="180975" cy="742950"/>
          </a:xfrm>
          <a:prstGeom prst="rect">
            <a:avLst/>
          </a:prstGeom>
          <a:noFill/>
        </p:spPr>
      </p:pic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2643182"/>
            <a:ext cx="800100" cy="676275"/>
          </a:xfrm>
          <a:prstGeom prst="rect">
            <a:avLst/>
          </a:prstGeom>
          <a:noFill/>
        </p:spPr>
      </p:pic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286256"/>
            <a:ext cx="333375" cy="742950"/>
          </a:xfrm>
          <a:prstGeom prst="rect">
            <a:avLst/>
          </a:prstGeom>
          <a:noFill/>
        </p:spPr>
      </p:pic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Попробуем решить: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Вычислите:</a:t>
            </a:r>
          </a:p>
          <a:p>
            <a:pPr marL="514350" indent="-514350">
              <a:buAutoNum type="arabicParenR"/>
            </a:pPr>
            <a:r>
              <a:rPr lang="en-US" dirty="0" smtClean="0"/>
              <a:t>.         </a:t>
            </a:r>
            <a:r>
              <a:rPr lang="ru-RU" dirty="0" smtClean="0"/>
              <a:t>=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Ответ:  -</a:t>
            </a: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285992"/>
            <a:ext cx="914400" cy="61912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5072074"/>
            <a:ext cx="17145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965</TotalTime>
  <Words>582</Words>
  <Application>Microsoft Office PowerPoint</Application>
  <PresentationFormat>Экран (4:3)</PresentationFormat>
  <Paragraphs>145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Логарифмические преобразования</vt:lpstr>
      <vt:lpstr>Определение логарифма</vt:lpstr>
      <vt:lpstr>Определение можно записать и так:</vt:lpstr>
      <vt:lpstr>например: </vt:lpstr>
      <vt:lpstr>Свойства логарифмов</vt:lpstr>
      <vt:lpstr>Полезно знать!</vt:lpstr>
      <vt:lpstr>Примеры:</vt:lpstr>
      <vt:lpstr>Еще примеры:</vt:lpstr>
      <vt:lpstr>Попробуем решить: </vt:lpstr>
      <vt:lpstr>Слайд 10</vt:lpstr>
      <vt:lpstr>Слайд 11</vt:lpstr>
      <vt:lpstr>Слайд 12</vt:lpstr>
      <vt:lpstr>Слайд 13</vt:lpstr>
      <vt:lpstr>Решите самостоятельно.</vt:lpstr>
      <vt:lpstr>Бонус (задание части С)</vt:lpstr>
      <vt:lpstr>Домашнее задание. </vt:lpstr>
      <vt:lpstr>Свойства логарифмов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97</cp:revision>
  <dcterms:created xsi:type="dcterms:W3CDTF">2011-12-01T14:51:32Z</dcterms:created>
  <dcterms:modified xsi:type="dcterms:W3CDTF">2012-01-29T15:25:51Z</dcterms:modified>
</cp:coreProperties>
</file>