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7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1948-D3E8-4886-ADE2-FA760ABD47A8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E79A0-99E5-4E87-821E-640FE1BF0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E79A0-99E5-4E87-821E-640FE1BF0A4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743200"/>
            <a:ext cx="7086600" cy="1143000"/>
          </a:xfrm>
        </p:spPr>
        <p:txBody>
          <a:bodyPr/>
          <a:lstStyle>
            <a:lvl1pPr algn="ctr">
              <a:defRPr sz="4200"/>
            </a:lvl1pPr>
          </a:lstStyle>
          <a:p>
            <a:r>
              <a:rPr lang="ru-RU" altLang="en-US" smtClean="0"/>
              <a:t>Образец заголовка</a:t>
            </a: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4191000"/>
            <a:ext cx="7086600" cy="1066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altLang="en-US" smtClean="0"/>
              <a:t>Образец подзаголовка</a:t>
            </a:r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4770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9300" y="0"/>
            <a:ext cx="1866900" cy="6248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5448300" cy="6248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36195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371600"/>
            <a:ext cx="36195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71600"/>
            <a:ext cx="7391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34B9C62-752D-41A8-AC17-E4F0097E864B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5DA8A41-F379-4F38-A2A4-841DBC383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image" Target="../media/image3.gif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ru-ru/clipart/default.aspx" TargetMode="External"/><Relationship Id="rId2" Type="http://schemas.openxmlformats.org/officeDocument/2006/relationships/hyperlink" Target="http://mathege.ru:8080/or/ege/Main?view=TrainArchive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Подготовка к ЕГЭ </a:t>
            </a:r>
            <a:r>
              <a:rPr lang="ru-RU" dirty="0" smtClean="0"/>
              <a:t> </a:t>
            </a:r>
            <a:r>
              <a:rPr lang="ru-RU" dirty="0" smtClean="0"/>
              <a:t>по математике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/РЕШЕНИЕ ЗАДАНИЙ В1/</a:t>
            </a:r>
          </a:p>
          <a:p>
            <a:r>
              <a:rPr lang="ru-RU" sz="1600" dirty="0" smtClean="0"/>
              <a:t>Работу выполнила Сакова Ирина Робертовна</a:t>
            </a:r>
          </a:p>
          <a:p>
            <a:r>
              <a:rPr lang="ru-RU" sz="1600" dirty="0" smtClean="0"/>
              <a:t>Учитель математики МОУ «СОШ №21» г. Балаково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486804" cy="928670"/>
          </a:xfrm>
        </p:spPr>
        <p:txBody>
          <a:bodyPr/>
          <a:lstStyle/>
          <a:p>
            <a:pPr algn="ctr"/>
            <a:r>
              <a:rPr lang="ru-RU" dirty="0" smtClean="0"/>
              <a:t>Месячный проездной билет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sz="2400" dirty="0" smtClean="0"/>
              <a:t>Аня купила месячный проездной билет на автобус. За месяц она сделала 38поездки. Сколько рублей она сэкономила, если проездной билет стоит 207 рублей, а разовая поездка 19 рублей? </a:t>
            </a:r>
          </a:p>
          <a:p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371600"/>
            <a:ext cx="4352952" cy="48768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Решение.</a:t>
            </a:r>
          </a:p>
          <a:p>
            <a:pPr marL="95250" indent="9525">
              <a:buNone/>
            </a:pPr>
            <a:r>
              <a:rPr lang="ru-RU" sz="2400" dirty="0" smtClean="0"/>
              <a:t>  Если Аня будет ездить без проездного, то она потратит:</a:t>
            </a:r>
          </a:p>
          <a:p>
            <a:pPr>
              <a:buNone/>
            </a:pPr>
            <a:r>
              <a:rPr lang="ru-RU" sz="2400" dirty="0" smtClean="0"/>
              <a:t>38 ∙ 19 = 722 (руб.)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400" dirty="0" smtClean="0"/>
              <a:t>А если она купит проездной за 207 рублей. </a:t>
            </a:r>
          </a:p>
          <a:p>
            <a:pPr marL="0" indent="0">
              <a:buNone/>
            </a:pPr>
            <a:r>
              <a:rPr lang="ru-RU" sz="2400" dirty="0" smtClean="0"/>
              <a:t>То она сэкономит: </a:t>
            </a:r>
          </a:p>
          <a:p>
            <a:pPr marL="0" indent="0">
              <a:buNone/>
            </a:pPr>
            <a:r>
              <a:rPr lang="ru-RU" sz="2400" dirty="0" smtClean="0"/>
              <a:t>722 – 207 = 515 (руб.)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Ответ: 515.</a:t>
            </a:r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15338" y="6215082"/>
            <a:ext cx="571504" cy="50004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Мили-километры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857232"/>
            <a:ext cx="3619500" cy="5391168"/>
          </a:xfrm>
        </p:spPr>
        <p:txBody>
          <a:bodyPr/>
          <a:lstStyle/>
          <a:p>
            <a:r>
              <a:rPr lang="ru-RU" sz="2400" dirty="0" smtClean="0"/>
              <a:t>Павел Иванович купил американский автомобиль, на спидометре которого скорость измеряется в милях в час. Американская миля равна 1609 м. Какова скорость автомобиля в километрах в час, если спидометр показывает 53 мили в час? Ответ округлите до целого числа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071546"/>
            <a:ext cx="3619500" cy="517685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Решение.</a:t>
            </a:r>
          </a:p>
          <a:p>
            <a:r>
              <a:rPr lang="ru-RU" sz="2400" dirty="0" smtClean="0"/>
              <a:t>Найдём скорость в метрах в час: 53 ∙ 1609 = 85277</a:t>
            </a:r>
          </a:p>
          <a:p>
            <a:r>
              <a:rPr lang="ru-RU" sz="2400" dirty="0" smtClean="0"/>
              <a:t>Переведём скорость в километры в час:</a:t>
            </a:r>
          </a:p>
          <a:p>
            <a:pPr>
              <a:buNone/>
            </a:pPr>
            <a:r>
              <a:rPr lang="ru-RU" sz="2400" dirty="0" smtClean="0"/>
              <a:t>85277 : 1000 = 85,277</a:t>
            </a:r>
          </a:p>
          <a:p>
            <a:r>
              <a:rPr lang="ru-RU" sz="2400" dirty="0" smtClean="0"/>
              <a:t>Округлим до целого числа и получим: 85км/ч.</a:t>
            </a:r>
          </a:p>
          <a:p>
            <a:endParaRPr lang="ru-RU" sz="2400" dirty="0" smtClean="0"/>
          </a:p>
          <a:p>
            <a:r>
              <a:rPr lang="ru-RU" sz="2400" dirty="0" smtClean="0"/>
              <a:t>Ответ: 85.</a:t>
            </a:r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15338" y="6143644"/>
            <a:ext cx="428628" cy="5715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Налог на доходы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71546"/>
            <a:ext cx="3619500" cy="5176854"/>
          </a:xfrm>
        </p:spPr>
        <p:txBody>
          <a:bodyPr/>
          <a:lstStyle/>
          <a:p>
            <a:r>
              <a:rPr lang="ru-RU" sz="2400" dirty="0" smtClean="0"/>
              <a:t>Налог на доходы составляет 13% от заработной платы. После удержания налога на доходы Мария Константиновна получила 10875 рублей. Сколько рублей составляет заработная плата Марии Константиновны?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142984"/>
            <a:ext cx="3638572" cy="510541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Решение.</a:t>
            </a:r>
          </a:p>
          <a:p>
            <a:r>
              <a:rPr lang="ru-RU" sz="2400" dirty="0" smtClean="0"/>
              <a:t>Если налог 13%, то Мария Константиновна получила от зарплаты 87%. </a:t>
            </a:r>
          </a:p>
          <a:p>
            <a:r>
              <a:rPr lang="ru-RU" sz="2400" dirty="0" smtClean="0"/>
              <a:t>Тогда: 10875 : 0,87 = 12500(руб.)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Ответ:12500.</a:t>
            </a:r>
          </a:p>
          <a:p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15338" y="6143644"/>
            <a:ext cx="500066" cy="5715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Налог на доходы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Налог на доходы составляет 13% от заработной платы. Заработная плата Ивана Кузьмича равна 8000 рублей. Сколько рублей он получит после вычета налога на доходы?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142984"/>
            <a:ext cx="4424390" cy="51054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Решение.</a:t>
            </a:r>
          </a:p>
          <a:p>
            <a:r>
              <a:rPr lang="ru-RU" sz="2400" dirty="0" smtClean="0"/>
              <a:t>Если налог 13%, то Иван Кузьмич  получит от зарплаты 87%. 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8000 ∙ 0,87 = 6960 (руб.)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Ответ: 6960.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86520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Население города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71546"/>
            <a:ext cx="3619500" cy="5176854"/>
          </a:xfrm>
        </p:spPr>
        <p:txBody>
          <a:bodyPr/>
          <a:lstStyle/>
          <a:p>
            <a:pPr lvl="0"/>
            <a:r>
              <a:rPr lang="ru-RU" dirty="0" smtClean="0"/>
              <a:t>В городе N живет 200000 жителей. Среди них 10 % детей и подростков. Среди взрослых 45% не работает (пенсионеры, домохозяйки, безработные). Сколько взрослых работает?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000108"/>
            <a:ext cx="4138638" cy="52482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Решение.</a:t>
            </a:r>
          </a:p>
          <a:p>
            <a:r>
              <a:rPr lang="ru-RU" dirty="0" smtClean="0"/>
              <a:t>Найдём количество взрослых в городе: 200000 ∙ 0,9 = 180000(чел.)</a:t>
            </a:r>
          </a:p>
          <a:p>
            <a:r>
              <a:rPr lang="ru-RU" dirty="0" smtClean="0"/>
              <a:t>Из них количество работающих 100 – 45 = 55(%) или </a:t>
            </a:r>
          </a:p>
          <a:p>
            <a:pPr>
              <a:buNone/>
            </a:pPr>
            <a:r>
              <a:rPr lang="ru-RU" dirty="0" smtClean="0"/>
              <a:t>180000 ∙ 0,55 = 99000(чел.)</a:t>
            </a:r>
          </a:p>
          <a:p>
            <a:pPr>
              <a:buNone/>
            </a:pPr>
            <a:r>
              <a:rPr lang="ru-RU" dirty="0" smtClean="0"/>
              <a:t>Ответ: 99000.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86520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143000"/>
          </a:xfrm>
        </p:spPr>
        <p:txBody>
          <a:bodyPr/>
          <a:lstStyle/>
          <a:p>
            <a:pPr algn="ctr"/>
            <a:r>
              <a:rPr lang="ru-RU" dirty="0" smtClean="0"/>
              <a:t>Перевозка детей и воспитателей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371600"/>
            <a:ext cx="3638580" cy="5200672"/>
          </a:xfrm>
        </p:spPr>
        <p:txBody>
          <a:bodyPr/>
          <a:lstStyle/>
          <a:p>
            <a:pPr lvl="0"/>
            <a:r>
              <a:rPr lang="ru-RU" dirty="0" smtClean="0"/>
              <a:t>В летнем лагере 246 детей и 27 воспитателей. В автобус помещается не более 45 пассажиров. Сколько автобусов требуется, чтобы перевезти всех из лагеря в город?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371600"/>
            <a:ext cx="3838580" cy="48768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Решение.</a:t>
            </a:r>
          </a:p>
          <a:p>
            <a:r>
              <a:rPr lang="ru-RU" sz="2400" dirty="0" smtClean="0"/>
              <a:t>Всего нужно перевезти: 246 + 27 = 273(чел.)</a:t>
            </a:r>
          </a:p>
          <a:p>
            <a:r>
              <a:rPr lang="ru-RU" sz="2400" dirty="0" smtClean="0"/>
              <a:t>Если в каждый автобус садится по 45 человек, то 273 : 45 = 6 (ост 3)</a:t>
            </a:r>
          </a:p>
          <a:p>
            <a:r>
              <a:rPr lang="ru-RU" sz="2400" dirty="0" smtClean="0"/>
              <a:t>Так как перевезти нужно всех, то нужно 7 автобусов.</a:t>
            </a:r>
          </a:p>
          <a:p>
            <a:endParaRPr lang="ru-RU" sz="2400" dirty="0" smtClean="0"/>
          </a:p>
          <a:p>
            <a:r>
              <a:rPr lang="ru-RU" sz="2400" dirty="0" smtClean="0"/>
              <a:t>Ответ: 7.</a:t>
            </a:r>
          </a:p>
          <a:p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86520"/>
            <a:ext cx="500066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Плата за кредит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71546"/>
            <a:ext cx="3619500" cy="5176854"/>
          </a:xfrm>
        </p:spPr>
        <p:txBody>
          <a:bodyPr/>
          <a:lstStyle/>
          <a:p>
            <a:r>
              <a:rPr lang="ru-RU" sz="2400" dirty="0" smtClean="0"/>
              <a:t>Клиент взял в банке кредит 18000 руб. на год под 16 %. Он должен погашать кредит, внося в банк ежемесячно одинаковую сумму денег, с тем чтобы через год выплатить всю сумму, взятую в кредит, вместе с процентами. Сколько он должен вносить в банк ежемесячно</a:t>
            </a:r>
            <a:r>
              <a:rPr lang="ru-RU" dirty="0" smtClean="0"/>
              <a:t>?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142984"/>
            <a:ext cx="3995762" cy="51054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Решение.</a:t>
            </a:r>
          </a:p>
          <a:p>
            <a:r>
              <a:rPr lang="ru-RU" dirty="0" smtClean="0"/>
              <a:t>Клиент должен вернуть 116% суммы.</a:t>
            </a:r>
          </a:p>
          <a:p>
            <a:r>
              <a:rPr lang="ru-RU" dirty="0" smtClean="0"/>
              <a:t>18000 ∙ 1,16 = 20880(руб.) – сумма долга.</a:t>
            </a:r>
          </a:p>
          <a:p>
            <a:r>
              <a:rPr lang="ru-RU" dirty="0" smtClean="0"/>
              <a:t>20880 : 12 = 1740(руб.) – платить ежемесячно.</a:t>
            </a:r>
          </a:p>
          <a:p>
            <a:r>
              <a:rPr lang="ru-RU" dirty="0" smtClean="0"/>
              <a:t>Ответ: 1740.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86520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Покупка клубники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3409944" cy="4876800"/>
          </a:xfrm>
        </p:spPr>
        <p:txBody>
          <a:bodyPr/>
          <a:lstStyle/>
          <a:p>
            <a:r>
              <a:rPr lang="ru-RU" dirty="0" smtClean="0"/>
              <a:t>Летом килограмм клубники стоит 90 рублей. Мама купила 1 кг 800 г клубники. Сколько рублей сдачи она должна получить с 500 рублей?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Решение.</a:t>
            </a:r>
          </a:p>
          <a:p>
            <a:r>
              <a:rPr lang="ru-RU" dirty="0" smtClean="0"/>
              <a:t>За 1кг 800г будет заплачено 1,8 ∙ 90 = 162(руб.)</a:t>
            </a:r>
          </a:p>
          <a:p>
            <a:r>
              <a:rPr lang="ru-RU" dirty="0" smtClean="0"/>
              <a:t>500 – 162 = 338(руб.) – сдача.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Ответ: 338.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15082"/>
            <a:ext cx="428628" cy="5000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Расходы на бензин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142984"/>
            <a:ext cx="3619500" cy="5105416"/>
          </a:xfrm>
        </p:spPr>
        <p:txBody>
          <a:bodyPr/>
          <a:lstStyle/>
          <a:p>
            <a:r>
              <a:rPr lang="ru-RU" dirty="0" smtClean="0"/>
              <a:t>Таксист за месяц проехал 7000 км. Стоимость 1 л бензина (в городе) 22,5 руб. Средний расход бензина на 100 км составляет 10 л. Сколько рублей потратил таксист на бензин за этот месяц?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142984"/>
            <a:ext cx="4210076" cy="51054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Решение:</a:t>
            </a:r>
          </a:p>
          <a:p>
            <a:r>
              <a:rPr lang="ru-RU" dirty="0" smtClean="0"/>
              <a:t>За 10 литров заплатит 225 рублей.</a:t>
            </a:r>
          </a:p>
          <a:p>
            <a:r>
              <a:rPr lang="ru-RU" dirty="0" smtClean="0"/>
              <a:t>На 7000 км потребуется в 70 литров, то есть в 7 раз больше: 225 ∙ 7 =1575(руб.)</a:t>
            </a:r>
          </a:p>
          <a:p>
            <a:endParaRPr lang="ru-RU" dirty="0" smtClean="0"/>
          </a:p>
          <a:p>
            <a:r>
              <a:rPr lang="ru-RU" dirty="0" smtClean="0"/>
              <a:t>Ответ: 1575.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86520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Сахар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785794"/>
            <a:ext cx="3638580" cy="5786478"/>
          </a:xfrm>
        </p:spPr>
        <p:txBody>
          <a:bodyPr/>
          <a:lstStyle/>
          <a:p>
            <a:pPr lvl="0"/>
            <a:r>
              <a:rPr lang="ru-RU" dirty="0" smtClean="0"/>
              <a:t>В летнем лагере на каждого участника полагается 60 г сахара в день. В лагере 172 человека. Какого наименьшего количества килограммовых пачек сахара достаточно на 6 дней?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000108"/>
            <a:ext cx="4429156" cy="52482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Решение:</a:t>
            </a:r>
          </a:p>
          <a:p>
            <a:r>
              <a:rPr lang="ru-RU" dirty="0" smtClean="0"/>
              <a:t>Найдём необходимое количество сахара на всех на 6 дней: </a:t>
            </a:r>
          </a:p>
          <a:p>
            <a:pPr>
              <a:buNone/>
            </a:pPr>
            <a:r>
              <a:rPr lang="ru-RU" dirty="0" smtClean="0"/>
              <a:t>60 ∙ 6 ∙ 172 = 61920(г)</a:t>
            </a:r>
          </a:p>
          <a:p>
            <a:r>
              <a:rPr lang="ru-RU" dirty="0" smtClean="0"/>
              <a:t> Если покупают килограммовые пачки. То потребуется: 61920 : 1000 = 61,92 ≈ 62 (пачки)</a:t>
            </a:r>
          </a:p>
          <a:p>
            <a:r>
              <a:rPr lang="ru-RU" dirty="0" smtClean="0"/>
              <a:t>Ответ: 62.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358214" y="6215082"/>
            <a:ext cx="571504" cy="5000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28600"/>
            <a:ext cx="8205814" cy="271442"/>
          </a:xfrm>
        </p:spPr>
        <p:txBody>
          <a:bodyPr/>
          <a:lstStyle/>
          <a:p>
            <a:pPr algn="ctr"/>
            <a:r>
              <a:rPr lang="ru-RU" sz="3600" dirty="0" smtClean="0"/>
              <a:t>Тематика заданий 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500042"/>
            <a:ext cx="9001156" cy="6000792"/>
          </a:xfrm>
        </p:spPr>
        <p:txBody>
          <a:bodyPr numCol="3"/>
          <a:lstStyle/>
          <a:p>
            <a:pPr>
              <a:buBlip>
                <a:blip r:embed="rId3"/>
              </a:buBlip>
            </a:pPr>
            <a:r>
              <a:rPr lang="ru-RU" sz="2400" dirty="0" smtClean="0">
                <a:hlinkClick r:id="rId4" action="ppaction://hlinksldjump"/>
              </a:rPr>
              <a:t>Билеты на всю группу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5" action="ppaction://hlinksldjump"/>
              </a:rPr>
              <a:t>Букет цветов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6" action="ppaction://hlinksldjump"/>
              </a:rPr>
              <a:t>Бумага формата А4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7" action="ppaction://hlinksldjump"/>
              </a:rPr>
              <a:t>Вишнёвое(яблочное) варенье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8" action="ppaction://hlinksldjump"/>
              </a:rPr>
              <a:t>Когда заканчивается урок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9" action="ppaction://hlinksldjump"/>
              </a:rPr>
              <a:t>Лекарство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0" action="ppaction://hlinksldjump"/>
              </a:rPr>
              <a:t>Маринад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endParaRPr lang="ru-RU" sz="2400" dirty="0" smtClean="0"/>
          </a:p>
          <a:p>
            <a:pPr>
              <a:buBlip>
                <a:blip r:embed="rId3"/>
              </a:buBlip>
            </a:pP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1" action="ppaction://hlinksldjump"/>
              </a:rPr>
              <a:t>Месячный проездной билет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2" action="ppaction://hlinksldjump"/>
              </a:rPr>
              <a:t>Мили-километры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3" action="ppaction://hlinksldjump"/>
              </a:rPr>
              <a:t>Налог на доходы1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4" action="ppaction://hlinksldjump"/>
              </a:rPr>
              <a:t>Налог на доходы2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5" action="ppaction://hlinksldjump"/>
              </a:rPr>
              <a:t>Население города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6" action="ppaction://hlinksldjump"/>
              </a:rPr>
              <a:t>Перевозка детей и воспитателей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7" action="ppaction://hlinksldjump"/>
              </a:rPr>
              <a:t>Плата за кредит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8" action="ppaction://hlinksldjump"/>
              </a:rPr>
              <a:t>Покупка </a:t>
            </a:r>
            <a:r>
              <a:rPr lang="ru-RU" sz="2400" dirty="0" smtClean="0">
                <a:hlinkClick r:id="rId18" action="ppaction://hlinksldjump"/>
              </a:rPr>
              <a:t>клубники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endParaRPr lang="ru-RU" sz="2400" dirty="0" smtClean="0"/>
          </a:p>
          <a:p>
            <a:pPr>
              <a:buBlip>
                <a:blip r:embed="rId3"/>
              </a:buBlip>
            </a:pPr>
            <a:endParaRPr lang="ru-RU" sz="2400" dirty="0" smtClean="0"/>
          </a:p>
          <a:p>
            <a:pPr>
              <a:buBlip>
                <a:blip r:embed="rId3"/>
              </a:buBlip>
            </a:pPr>
            <a:endParaRPr lang="ru-RU" sz="2400" dirty="0" smtClean="0"/>
          </a:p>
          <a:p>
            <a:pPr>
              <a:buBlip>
                <a:blip r:embed="rId3"/>
              </a:buBlip>
            </a:pP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19" action="ppaction://hlinksldjump"/>
              </a:rPr>
              <a:t>Расходы на </a:t>
            </a:r>
            <a:r>
              <a:rPr lang="ru-RU" sz="2400" dirty="0" smtClean="0">
                <a:hlinkClick r:id="rId19" action="ppaction://hlinksldjump"/>
              </a:rPr>
              <a:t>бензин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20" action="ppaction://hlinksldjump"/>
              </a:rPr>
              <a:t>Сахар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21" action="ppaction://hlinksldjump"/>
              </a:rPr>
              <a:t>Спасательные шлюпки</a:t>
            </a:r>
            <a:endParaRPr lang="ru-RU" sz="2400" dirty="0" smtClean="0"/>
          </a:p>
          <a:p>
            <a:pPr>
              <a:buBlip>
                <a:blip r:embed="rId3"/>
              </a:buBlip>
            </a:pPr>
            <a:r>
              <a:rPr lang="ru-RU" sz="2400" dirty="0" smtClean="0">
                <a:hlinkClick r:id="rId22" action="ppaction://hlinksldjump"/>
              </a:rPr>
              <a:t>Сырки</a:t>
            </a:r>
            <a:endParaRPr lang="ru-RU" sz="2400" dirty="0" smtClean="0"/>
          </a:p>
          <a:p>
            <a:pPr>
              <a:buFont typeface="Wingdings" pitchFamily="2" charset="2"/>
              <a:buChar char="ü"/>
            </a:pPr>
            <a:endParaRPr lang="ru-RU" sz="2400" dirty="0" smtClean="0"/>
          </a:p>
          <a:p>
            <a:pPr>
              <a:buFont typeface="Wingdings" pitchFamily="2" charset="2"/>
              <a:buChar char="ü"/>
            </a:pPr>
            <a:endParaRPr lang="ru-RU" sz="2400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7000892" y="5929330"/>
            <a:ext cx="1643074" cy="571504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286644" y="600076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3" action="ppaction://hlinksldjump"/>
              </a:rPr>
              <a:t>В конец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Спасательные шлюпки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928670"/>
            <a:ext cx="3924300" cy="5786478"/>
          </a:xfrm>
        </p:spPr>
        <p:txBody>
          <a:bodyPr/>
          <a:lstStyle/>
          <a:p>
            <a:pPr lvl="0"/>
            <a:r>
              <a:rPr lang="ru-RU" sz="2400" dirty="0" smtClean="0"/>
              <a:t>Теплоход рассчитан на 750 пассажиров и 25 членов команды. Каждая спасательная шлюпка может вместить 50 человек. Какое наименьшее число шлюпок должно быть на теплоходе, чтобы в случае необходимости в них можно было разместить всех пассажиров и всех членов команды? </a:t>
            </a:r>
          </a:p>
          <a:p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214422"/>
            <a:ext cx="3852886" cy="503397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Решение. </a:t>
            </a:r>
          </a:p>
          <a:p>
            <a:r>
              <a:rPr lang="ru-RU" sz="2400" dirty="0" smtClean="0"/>
              <a:t>Всего пассажиров на теплоходе: 750+25 = 775(чел.)</a:t>
            </a:r>
          </a:p>
          <a:p>
            <a:r>
              <a:rPr lang="ru-RU" sz="2400" dirty="0" smtClean="0"/>
              <a:t>Рассаживаем в шлюпки по 50 человек: 775 : 50 = 15 (ост.25чел) </a:t>
            </a:r>
          </a:p>
          <a:p>
            <a:r>
              <a:rPr lang="ru-RU" sz="2400" dirty="0" smtClean="0"/>
              <a:t>Так как эвакуируют всех, то потребуется 16 шлюпок.</a:t>
            </a:r>
          </a:p>
          <a:p>
            <a:r>
              <a:rPr lang="ru-RU" sz="2400" dirty="0" smtClean="0"/>
              <a:t>Ответ: 16.</a:t>
            </a:r>
          </a:p>
          <a:p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358214" y="6143644"/>
            <a:ext cx="500066" cy="57148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Сырки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3409944" cy="4876800"/>
          </a:xfrm>
        </p:spPr>
        <p:txBody>
          <a:bodyPr/>
          <a:lstStyle/>
          <a:p>
            <a:pPr lvl="0"/>
            <a:r>
              <a:rPr lang="ru-RU" dirty="0" smtClean="0"/>
              <a:t>Сырок стоит 7 руб. 30 коп. Какое наибольшее число сырков можно купить на 70 рублей?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Решение:</a:t>
            </a:r>
          </a:p>
          <a:p>
            <a:r>
              <a:rPr lang="ru-RU" dirty="0" smtClean="0"/>
              <a:t>70 : 7,3 = 9 (ост.43 коп.)</a:t>
            </a:r>
          </a:p>
          <a:p>
            <a:r>
              <a:rPr lang="ru-RU" dirty="0" smtClean="0"/>
              <a:t>Значит, можно купить только 9 сырков.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Ответ: 9.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358214" y="6143644"/>
            <a:ext cx="428628" cy="5000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Использованные ресурсы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Открытый банк задач ЕГЭ по математике </a:t>
            </a:r>
            <a:r>
              <a:rPr lang="ru-RU" u="sng" dirty="0" smtClean="0">
                <a:hlinkClick r:id="rId2"/>
              </a:rPr>
              <a:t>http://mathege.ru:8080/or/ege/Main?view=TrainArchive</a:t>
            </a:r>
            <a:endParaRPr lang="ru-RU" dirty="0" smtClean="0"/>
          </a:p>
          <a:p>
            <a:r>
              <a:rPr lang="ru-RU" dirty="0" smtClean="0"/>
              <a:t>Бесплатные картинки и шаблоны </a:t>
            </a:r>
            <a:r>
              <a:rPr lang="ru-RU" u="sng" dirty="0" smtClean="0">
                <a:hlinkClick r:id="rId3"/>
              </a:rPr>
              <a:t>http://office.microsoft.com/ru-ru/clipart/default.aspx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3" y="1500174"/>
            <a:ext cx="85011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\Мои документы\Мои рисунки\%20_1_~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500306"/>
            <a:ext cx="4619625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Билеты на всю группу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928670"/>
            <a:ext cx="3429024" cy="5572164"/>
          </a:xfrm>
        </p:spPr>
        <p:txBody>
          <a:bodyPr/>
          <a:lstStyle/>
          <a:p>
            <a:pPr lvl="0"/>
            <a:r>
              <a:rPr lang="ru-RU" sz="2400" dirty="0" smtClean="0"/>
              <a:t>Железнодорожный билет для взрослого стоит 840 рублей. Стоимость билета школьника составляет 50% от стоимости билета для взрослого. Группа состоит из 18 школьников и 3 взрослых. Сколько рублей стоят билеты на всю группу?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000108"/>
            <a:ext cx="3619500" cy="5248292"/>
          </a:xfrm>
        </p:spPr>
        <p:txBody>
          <a:bodyPr/>
          <a:lstStyle/>
          <a:p>
            <a:r>
              <a:rPr lang="ru-RU" dirty="0" smtClean="0"/>
              <a:t>Решение </a:t>
            </a:r>
          </a:p>
          <a:p>
            <a:pPr>
              <a:buNone/>
            </a:pPr>
            <a:r>
              <a:rPr lang="ru-RU" sz="2400" dirty="0" smtClean="0"/>
              <a:t>Найдём стоимость билета школьника:</a:t>
            </a:r>
          </a:p>
          <a:p>
            <a:pPr>
              <a:buNone/>
            </a:pPr>
            <a:r>
              <a:rPr lang="ru-RU" sz="2400" dirty="0" smtClean="0"/>
              <a:t>840 ∙ 0,5= 420 (руб.)</a:t>
            </a:r>
          </a:p>
          <a:p>
            <a:pPr>
              <a:buNone/>
            </a:pPr>
            <a:r>
              <a:rPr lang="ru-RU" sz="2400" dirty="0" smtClean="0"/>
              <a:t>Тогда стоимость билетов на всю группу:</a:t>
            </a:r>
          </a:p>
          <a:p>
            <a:pPr>
              <a:buNone/>
            </a:pPr>
            <a:r>
              <a:rPr lang="ru-RU" sz="2400" dirty="0" smtClean="0"/>
              <a:t>18 ∙ 420 + 3 ∙ 840 = =10080 (руб.)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Ответ: 10080.</a:t>
            </a:r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501090" y="6286520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Букет цветов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371600"/>
            <a:ext cx="3500462" cy="5200672"/>
          </a:xfrm>
        </p:spPr>
        <p:txBody>
          <a:bodyPr/>
          <a:lstStyle/>
          <a:p>
            <a:pPr lvl="0"/>
            <a:r>
              <a:rPr lang="ru-RU" sz="2400" dirty="0" smtClean="0"/>
              <a:t>На день рождения полагается дарить букет из нечетного числа цветов. Тюльпаны стоят 65 руб. за штуку. У Вани есть 400 руб. Из какого наибольшего числа тюльпанов он может купить букет Маше на день рождения</a:t>
            </a:r>
            <a:r>
              <a:rPr lang="ru-RU" dirty="0" smtClean="0"/>
              <a:t>? </a:t>
            </a:r>
          </a:p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076700" y="1000108"/>
            <a:ext cx="4638704" cy="524829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</a:p>
          <a:p>
            <a:pPr>
              <a:buNone/>
            </a:pPr>
            <a:r>
              <a:rPr lang="ru-RU" dirty="0" smtClean="0">
                <a:cs typeface="Times New Roman" pitchFamily="18" charset="0"/>
              </a:rPr>
              <a:t>На 400 рублей можно купить по 65 рублей  400 : 65 = 6 (ост. 10).</a:t>
            </a:r>
          </a:p>
          <a:p>
            <a:pPr>
              <a:buNone/>
            </a:pPr>
            <a:r>
              <a:rPr lang="ru-RU" dirty="0" smtClean="0">
                <a:cs typeface="Times New Roman" pitchFamily="18" charset="0"/>
              </a:rPr>
              <a:t>Значит, можно купить 6 цветов. Но дарят нечётное количество цветов, поэтому ответ будет букет из 5 цветов.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Ответ: 5.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429652" y="6215082"/>
            <a:ext cx="500066" cy="4286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Бумага формата А4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3124192" cy="4876800"/>
          </a:xfrm>
        </p:spPr>
        <p:txBody>
          <a:bodyPr/>
          <a:lstStyle/>
          <a:p>
            <a:pPr lvl="0"/>
            <a:r>
              <a:rPr lang="ru-RU" sz="2400" dirty="0" smtClean="0"/>
              <a:t>В пачке бумаги 500 листов формата А4. За неделю в офисе расходуется 1200 листов. Какое наименьшее количество пачек бумаги нужно купить в офис на 8 недель? </a:t>
            </a:r>
          </a:p>
          <a:p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3306" y="1357298"/>
            <a:ext cx="4500594" cy="4891102"/>
          </a:xfrm>
        </p:spPr>
        <p:txBody>
          <a:bodyPr/>
          <a:lstStyle/>
          <a:p>
            <a:r>
              <a:rPr lang="ru-RU" sz="2400" dirty="0" smtClean="0"/>
              <a:t>Найдём количество бумаги на 8 недель:</a:t>
            </a:r>
          </a:p>
          <a:p>
            <a:pPr>
              <a:buNone/>
            </a:pPr>
            <a:r>
              <a:rPr lang="ru-RU" sz="2400" dirty="0" smtClean="0"/>
              <a:t>8 ∙ 1200 = 9600 (листов)</a:t>
            </a:r>
          </a:p>
          <a:p>
            <a:r>
              <a:rPr lang="ru-RU" sz="2400" dirty="0" smtClean="0"/>
              <a:t>Если в пачке 500 листов. То понадобится 9600 : 500 = 19,2 (пачек</a:t>
            </a:r>
            <a:r>
              <a:rPr lang="ru-RU" dirty="0" smtClean="0"/>
              <a:t>) </a:t>
            </a:r>
          </a:p>
          <a:p>
            <a:r>
              <a:rPr lang="ru-RU" sz="2400" dirty="0" smtClean="0"/>
              <a:t>Однако, купить можно только 19 или 20 пачек. Меньше – нельзя, поэтому купят 20 пачек.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Ответ: 20.</a:t>
            </a:r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501090" y="6215082"/>
            <a:ext cx="500034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415366" cy="1143000"/>
          </a:xfrm>
        </p:spPr>
        <p:txBody>
          <a:bodyPr/>
          <a:lstStyle/>
          <a:p>
            <a:pPr algn="ctr"/>
            <a:r>
              <a:rPr lang="ru-RU" dirty="0" smtClean="0"/>
              <a:t>Вишнёвое (яблочное )варенье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142984"/>
            <a:ext cx="3619500" cy="5105416"/>
          </a:xfrm>
        </p:spPr>
        <p:txBody>
          <a:bodyPr/>
          <a:lstStyle/>
          <a:p>
            <a:r>
              <a:rPr lang="ru-RU" dirty="0" smtClean="0"/>
              <a:t>Для приготовления вишневого варенья на 1 кг вишни нужно 1,5 кг сахара. Сколько килограммовых упаковок сахара нужно купить, чтобы сварить варенье из 17 кг вишни?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214422"/>
            <a:ext cx="4071966" cy="5091114"/>
          </a:xfrm>
        </p:spPr>
        <p:txBody>
          <a:bodyPr/>
          <a:lstStyle/>
          <a:p>
            <a:r>
              <a:rPr lang="ru-RU" dirty="0" smtClean="0"/>
              <a:t>Решение.</a:t>
            </a:r>
          </a:p>
          <a:p>
            <a:r>
              <a:rPr lang="ru-RU" sz="2400" dirty="0" smtClean="0"/>
              <a:t>Найдём количество сахара на 17кг вишни:</a:t>
            </a:r>
          </a:p>
          <a:p>
            <a:pPr>
              <a:buNone/>
            </a:pPr>
            <a:r>
              <a:rPr lang="ru-RU" sz="2400" dirty="0" smtClean="0"/>
              <a:t>17 ∙ 1,5 = 25,5 (кг)</a:t>
            </a:r>
          </a:p>
          <a:p>
            <a:endParaRPr lang="ru-RU" sz="2400" dirty="0" smtClean="0"/>
          </a:p>
          <a:p>
            <a:r>
              <a:rPr lang="ru-RU" sz="2400" dirty="0" smtClean="0"/>
              <a:t>Сахар продаётся по 1 кг в пачке, поэтому нужно купить больше – 26 пачек.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Ответ: 26.</a:t>
            </a:r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429652" y="6215082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Когда заканчивается урок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 smtClean="0"/>
              <a:t>Урок в начальной школе длится 35 минут. Все перемены, кроме большой длятся 10 минут, а большая перемена  - 25 минут. Уроки начинаются в 8ч. 30 мин. Когда заканчивается 3-й урок?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000108"/>
            <a:ext cx="4643470" cy="5429288"/>
          </a:xfrm>
        </p:spPr>
        <p:txBody>
          <a:bodyPr/>
          <a:lstStyle/>
          <a:p>
            <a:r>
              <a:rPr lang="ru-RU" dirty="0" smtClean="0"/>
              <a:t>Решение.</a:t>
            </a:r>
          </a:p>
          <a:p>
            <a:r>
              <a:rPr lang="ru-RU" sz="2400" dirty="0" smtClean="0"/>
              <a:t>Если прошло 3 урока, то могло быть только 2 перемены : одна обычная, другая большая.</a:t>
            </a:r>
          </a:p>
          <a:p>
            <a:r>
              <a:rPr lang="ru-RU" sz="2400" dirty="0" smtClean="0"/>
              <a:t>35 ∙3 + 10 + 25 = 140(мин) = 2ч 20мин – пройдёт сначала первого до конца третьего урока.</a:t>
            </a:r>
          </a:p>
          <a:p>
            <a:r>
              <a:rPr lang="ru-RU" sz="2400" dirty="0" smtClean="0"/>
              <a:t>8ч 30мин + 2ч 20мин = </a:t>
            </a:r>
          </a:p>
          <a:p>
            <a:pPr>
              <a:buNone/>
            </a:pPr>
            <a:r>
              <a:rPr lang="ru-RU" sz="2400" dirty="0" smtClean="0"/>
              <a:t>=10ч 50мин – время окончания 3 –его урока.</a:t>
            </a:r>
          </a:p>
          <a:p>
            <a:pPr>
              <a:buNone/>
            </a:pPr>
            <a:r>
              <a:rPr lang="ru-RU" sz="2400" dirty="0" smtClean="0"/>
              <a:t>Ответ: .</a:t>
            </a:r>
          </a:p>
          <a:p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358214" y="6286520"/>
            <a:ext cx="428628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Лекарство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14422"/>
            <a:ext cx="3643338" cy="5033978"/>
          </a:xfrm>
        </p:spPr>
        <p:txBody>
          <a:bodyPr/>
          <a:lstStyle/>
          <a:p>
            <a:pPr lvl="0"/>
            <a:r>
              <a:rPr lang="ru-RU" sz="2400" dirty="0" smtClean="0"/>
              <a:t>Больному прописано лекарство, которое нужно пить по 0,5 г 3 раза в день в течение 7 дней. Лекарство выпускается в упаковках по 8 таблеток по 0,25 г. Какого наименьшего количества упаковок хватит на весь курс лечения? </a:t>
            </a:r>
          </a:p>
          <a:p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9058" y="1214422"/>
            <a:ext cx="4572032" cy="5033978"/>
          </a:xfrm>
        </p:spPr>
        <p:txBody>
          <a:bodyPr/>
          <a:lstStyle/>
          <a:p>
            <a:r>
              <a:rPr lang="ru-RU" dirty="0" smtClean="0"/>
              <a:t>Решение.</a:t>
            </a:r>
          </a:p>
          <a:p>
            <a:r>
              <a:rPr lang="ru-RU" sz="2400" dirty="0" smtClean="0"/>
              <a:t>Найдём количество лекарства на всё лечение: 0,5 ∙ 3 ∙ 7 = 10,5(г)</a:t>
            </a:r>
          </a:p>
          <a:p>
            <a:r>
              <a:rPr lang="ru-RU" sz="2400" dirty="0" smtClean="0"/>
              <a:t>В одной упаковке: 0,25 ∙ 8 = = 2(г) лекарства</a:t>
            </a:r>
          </a:p>
          <a:p>
            <a:r>
              <a:rPr lang="ru-RU" sz="2400" dirty="0" smtClean="0"/>
              <a:t>10,5 : 2 = 5,25 (упаковок)</a:t>
            </a:r>
          </a:p>
          <a:p>
            <a:r>
              <a:rPr lang="ru-RU" sz="2400" dirty="0" smtClean="0"/>
              <a:t>Значит, нужно купить 6 упаковок чтобы полностью пройти курс лечения. </a:t>
            </a:r>
          </a:p>
          <a:p>
            <a:r>
              <a:rPr lang="ru-RU" sz="2400" dirty="0" smtClean="0"/>
              <a:t>Ответ: 6.</a:t>
            </a:r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429652" y="6143644"/>
            <a:ext cx="500066" cy="50004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Маринад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785794"/>
            <a:ext cx="3714776" cy="5857916"/>
          </a:xfrm>
        </p:spPr>
        <p:txBody>
          <a:bodyPr/>
          <a:lstStyle/>
          <a:p>
            <a:pPr lvl="0"/>
            <a:r>
              <a:rPr lang="ru-RU" sz="2400" dirty="0" smtClean="0"/>
              <a:t>Для приготовления маринада для огурцов на 1 литр воды требуется 16 г лимонной кислоты. Хозяйка готовит 6 литров маринада. В магазине продаются пачки лимонной кислоты по 10 г. Какое наименьшее число пачек нужно купить хозяйке для приготовления маринада?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6700" y="1071546"/>
            <a:ext cx="3924324" cy="517685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Решение:</a:t>
            </a:r>
          </a:p>
          <a:p>
            <a:r>
              <a:rPr lang="ru-RU" sz="2400" dirty="0" smtClean="0"/>
              <a:t>Найдём количество необходимой кислоты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sz="2400" dirty="0" smtClean="0"/>
              <a:t>16 ∙ 6 = 96(г)</a:t>
            </a:r>
          </a:p>
          <a:p>
            <a:r>
              <a:rPr lang="ru-RU" sz="2400" dirty="0" smtClean="0"/>
              <a:t>Тогда потребуется купить </a:t>
            </a:r>
            <a:r>
              <a:rPr lang="ru-RU" dirty="0" smtClean="0"/>
              <a:t> </a:t>
            </a:r>
            <a:r>
              <a:rPr lang="ru-RU" sz="2400" dirty="0" smtClean="0"/>
              <a:t>96 : 10 = 9,6 (пачек), что невозможно.</a:t>
            </a:r>
          </a:p>
          <a:p>
            <a:r>
              <a:rPr lang="ru-RU" sz="2400" dirty="0" smtClean="0"/>
              <a:t>Значит, купят 10 пачек.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Ответ: 10.</a:t>
            </a:r>
          </a:p>
          <a:p>
            <a:endParaRPr lang="ru-RU" sz="24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286776" y="6286520"/>
            <a:ext cx="500066" cy="42862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ppgen4_strategy2_prn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4D4D4D"/>
      </a:accent1>
      <a:accent2>
        <a:srgbClr val="0000FF"/>
      </a:accent2>
      <a:accent3>
        <a:srgbClr val="FFFFFF"/>
      </a:accent3>
      <a:accent4>
        <a:srgbClr val="000000"/>
      </a:accent4>
      <a:accent5>
        <a:srgbClr val="B2B2B2"/>
      </a:accent5>
      <a:accent6>
        <a:srgbClr val="0000E7"/>
      </a:accent6>
      <a:hlink>
        <a:srgbClr val="0000FF"/>
      </a:hlink>
      <a:folHlink>
        <a:srgbClr val="333399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Презентация3</Template>
  <TotalTime>281</TotalTime>
  <Words>1442</Words>
  <Application>Microsoft Office PowerPoint</Application>
  <PresentationFormat>Экран (4:3)</PresentationFormat>
  <Paragraphs>192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pppgen4_strategy2_prnt</vt:lpstr>
      <vt:lpstr>Подготовка к ЕГЭ  по математике</vt:lpstr>
      <vt:lpstr>Тематика заданий </vt:lpstr>
      <vt:lpstr>Билеты на всю группу</vt:lpstr>
      <vt:lpstr>Букет цветов</vt:lpstr>
      <vt:lpstr>Бумага формата А4</vt:lpstr>
      <vt:lpstr>Вишнёвое (яблочное )варенье</vt:lpstr>
      <vt:lpstr>Когда заканчивается урок</vt:lpstr>
      <vt:lpstr>Лекарство</vt:lpstr>
      <vt:lpstr>Маринад</vt:lpstr>
      <vt:lpstr>Месячный проездной билет</vt:lpstr>
      <vt:lpstr>Мили-километры </vt:lpstr>
      <vt:lpstr>Налог на доходы 1</vt:lpstr>
      <vt:lpstr>Налог на доходы 2</vt:lpstr>
      <vt:lpstr>Население города</vt:lpstr>
      <vt:lpstr>Перевозка детей и воспитателей</vt:lpstr>
      <vt:lpstr>Плата за кредит</vt:lpstr>
      <vt:lpstr>Покупка клубники</vt:lpstr>
      <vt:lpstr>Расходы на бензин</vt:lpstr>
      <vt:lpstr>Сахар </vt:lpstr>
      <vt:lpstr>Спасательные шлюпки</vt:lpstr>
      <vt:lpstr>Сырки </vt:lpstr>
      <vt:lpstr>Использованные ресурсы</vt:lpstr>
      <vt:lpstr>Слайд 23</vt:lpstr>
    </vt:vector>
  </TitlesOfParts>
  <Company>&lt;Personal&gt;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ЕГЭ – 2010 по математике</dc:title>
  <dc:creator>User</dc:creator>
  <cp:lastModifiedBy>Хозяин</cp:lastModifiedBy>
  <cp:revision>36</cp:revision>
  <dcterms:created xsi:type="dcterms:W3CDTF">2009-11-27T20:06:47Z</dcterms:created>
  <dcterms:modified xsi:type="dcterms:W3CDTF">2012-03-20T19:57:02Z</dcterms:modified>
</cp:coreProperties>
</file>