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sldIdLst>
    <p:sldId id="257" r:id="rId2"/>
    <p:sldId id="270" r:id="rId3"/>
    <p:sldId id="269" r:id="rId4"/>
    <p:sldId id="271" r:id="rId5"/>
    <p:sldId id="272" r:id="rId6"/>
    <p:sldId id="273" r:id="rId7"/>
    <p:sldId id="265" r:id="rId8"/>
    <p:sldId id="275" r:id="rId9"/>
    <p:sldId id="276" r:id="rId10"/>
    <p:sldId id="277" r:id="rId11"/>
    <p:sldId id="278" r:id="rId12"/>
    <p:sldId id="279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789" autoAdjust="0"/>
    <p:restoredTop sz="94660"/>
  </p:normalViewPr>
  <p:slideViewPr>
    <p:cSldViewPr>
      <p:cViewPr varScale="1">
        <p:scale>
          <a:sx n="71" d="100"/>
          <a:sy n="71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ADD719D-6D8C-434F-84B5-F269FC47D428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5A3D62E-F064-4F02-B4D8-E66C4C12E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329AA5-EB0A-43C7-9C65-CE7FE798DF8E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FCC6AB-1B63-40AB-86CF-8E55FDDB9404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50B02E-F34D-440F-979D-E5B0D077264A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9B6F9F-6B67-494A-A309-45BAF6D7E257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66C6C0-2050-4CA7-B610-20D7B84F1B15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E74F64FB-5C0B-4DD2-B062-5DC3F0924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E2286-DB0B-49F2-BA89-A102C9529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9C388-2682-4C8E-AAE2-FADBB1514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44E0F-D806-4238-8CA3-2C8A8610E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906F0-AEB4-4EBA-8E1A-73365EDC5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9309-FF41-47B5-8D3B-F498437A1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5EA49-E235-4A6E-BD3F-6D611DD0B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4DEDD-C05C-4BC6-8ED0-E8572E449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240C1-1B6B-4543-A296-CD8D4023C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A2CBD-499C-4C45-AF5E-F68E8A4F9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7D1B6-89CC-4F6F-9341-3225320F4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593FD4BC-C012-410A-96D4-8C7CE58A7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7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0.bin"/><Relationship Id="rId7" Type="http://schemas.openxmlformats.org/officeDocument/2006/relationships/slide" Target="slide11.xml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5.vml"/><Relationship Id="rId6" Type="http://schemas.openxmlformats.org/officeDocument/2006/relationships/slide" Target="slide10.xml"/><Relationship Id="rId11" Type="http://schemas.openxmlformats.org/officeDocument/2006/relationships/oleObject" Target="../embeddings/oleObject10.bin"/><Relationship Id="rId5" Type="http://schemas.openxmlformats.org/officeDocument/2006/relationships/slide" Target="slide12.xml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21.gif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Relationship Id="rId22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75" y="3714750"/>
            <a:ext cx="7696200" cy="1512888"/>
          </a:xfrm>
        </p:spPr>
        <p:txBody>
          <a:bodyPr/>
          <a:lstStyle/>
          <a:p>
            <a:pPr eaLnBrk="1" hangingPunct="1"/>
            <a:r>
              <a:rPr lang="ru-RU" sz="4800" b="1" i="1" smtClean="0"/>
              <a:t>Тема урока:</a:t>
            </a:r>
            <a:r>
              <a:rPr lang="ru-RU" sz="4800" b="1" smtClean="0"/>
              <a:t>  </a:t>
            </a: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>                  </a:t>
            </a:r>
            <a:br>
              <a:rPr lang="ru-RU" sz="4800" smtClean="0"/>
            </a:br>
            <a:r>
              <a:rPr lang="ru-RU" b="1" smtClean="0">
                <a:solidFill>
                  <a:srgbClr val="002060"/>
                </a:solidFill>
              </a:rPr>
              <a:t>Сложение и вычитание многочленов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Рисунок 1" descr="minotau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0"/>
            <a:ext cx="77676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928926" y="5572140"/>
            <a:ext cx="31772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Минотавр</a:t>
            </a:r>
          </a:p>
        </p:txBody>
      </p:sp>
      <p:pic>
        <p:nvPicPr>
          <p:cNvPr id="34819" name="Рисунок 3" descr="стр.bmp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91550" y="6257925"/>
            <a:ext cx="5524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Рисунок 1" descr="сфинкс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0"/>
            <a:ext cx="7607300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14678" y="5357826"/>
            <a:ext cx="24059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Сфинкс</a:t>
            </a:r>
          </a:p>
        </p:txBody>
      </p:sp>
      <p:pic>
        <p:nvPicPr>
          <p:cNvPr id="36867" name="Рисунок 3" descr="стр.bmp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13" y="6257925"/>
            <a:ext cx="5524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Рисунок 1" descr="centau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222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643570" y="2143116"/>
            <a:ext cx="261655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Кентавр</a:t>
            </a:r>
          </a:p>
        </p:txBody>
      </p:sp>
      <p:pic>
        <p:nvPicPr>
          <p:cNvPr id="38915" name="Рисунок 3" descr="стр.bmp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13" y="6257925"/>
            <a:ext cx="5524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Решите уравнения: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785938"/>
            <a:ext cx="8229600" cy="452596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4400" b="1" smtClean="0"/>
              <a:t>(2х – 1) + (- х + 5) = 2</a:t>
            </a:r>
            <a:endParaRPr lang="en-US" sz="4400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4000" b="1" i="1" smtClean="0">
                <a:solidFill>
                  <a:srgbClr val="FF0000"/>
                </a:solidFill>
              </a:rPr>
              <a:t>Ответ: -2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4400" b="1" smtClean="0"/>
              <a:t> (43 – 12х) – (- 7х + 33) = -2</a:t>
            </a:r>
            <a:endParaRPr lang="en-US" sz="4400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4000" b="1" i="1" smtClean="0">
                <a:solidFill>
                  <a:srgbClr val="FF0000"/>
                </a:solidFill>
              </a:rPr>
              <a:t>Ответ: 2,4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4400" b="1" smtClean="0"/>
              <a:t>( 2х – 10) – ( 3х – 4) = 6.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4400" b="1" i="1" smtClean="0">
                <a:solidFill>
                  <a:srgbClr val="FF0000"/>
                </a:solidFill>
              </a:rPr>
              <a:t>Ответ: -12</a:t>
            </a:r>
          </a:p>
          <a:p>
            <a:pPr marL="609600" indent="-609600" eaLnBrk="1" hangingPunct="1">
              <a:buFontTx/>
              <a:buAutoNum type="arabicPeriod"/>
            </a:pPr>
            <a:endParaRPr lang="ru-RU" sz="4400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43500" y="928688"/>
            <a:ext cx="4000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  <a:latin typeface="Comic Sans MS" pitchFamily="66" charset="0"/>
              </a:rPr>
              <a:t>Проверим!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5"/>
          <p:cNvSpPr>
            <a:spLocks noChangeArrowheads="1" noChangeShapeType="1" noTextEdit="1"/>
          </p:cNvSpPr>
          <p:nvPr/>
        </p:nvSpPr>
        <p:spPr bwMode="auto">
          <a:xfrm>
            <a:off x="714375" y="4786313"/>
            <a:ext cx="7416800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урок!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25" y="2143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Домашнее задание: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928688"/>
            <a:ext cx="8115300" cy="1538287"/>
          </a:xfrm>
        </p:spPr>
        <p:txBody>
          <a:bodyPr/>
          <a:lstStyle/>
          <a:p>
            <a:pPr algn="ctr"/>
            <a:r>
              <a:rPr lang="ru-RU" b="1" smtClean="0"/>
              <a:t>Проверим как вы усвоили материал прошлого урока</a:t>
            </a:r>
            <a:r>
              <a:rPr lang="ru-RU" smtClean="0"/>
              <a:t>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ru-RU" sz="5400" b="1" smtClean="0">
                <a:solidFill>
                  <a:srgbClr val="7030A0"/>
                </a:solidFill>
                <a:latin typeface="Comic Sans MS" pitchFamily="66" charset="0"/>
              </a:rPr>
              <a:t>Небольшой тест:</a:t>
            </a:r>
          </a:p>
          <a:p>
            <a:endParaRPr lang="ru-RU" smtClean="0"/>
          </a:p>
        </p:txBody>
      </p:sp>
      <p:pic>
        <p:nvPicPr>
          <p:cNvPr id="4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414337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2"/>
          <p:cNvSpPr txBox="1">
            <a:spLocks noChangeArrowheads="1"/>
          </p:cNvSpPr>
          <p:nvPr/>
        </p:nvSpPr>
        <p:spPr bwMode="auto">
          <a:xfrm>
            <a:off x="6516688" y="3284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28" name="Text Box 47"/>
          <p:cNvSpPr txBox="1">
            <a:spLocks noChangeArrowheads="1"/>
          </p:cNvSpPr>
          <p:nvPr/>
        </p:nvSpPr>
        <p:spPr bwMode="auto">
          <a:xfrm>
            <a:off x="1187450" y="2781300"/>
            <a:ext cx="787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алгебраическая сумма одночленов;</a:t>
            </a:r>
          </a:p>
        </p:txBody>
      </p:sp>
      <p:sp>
        <p:nvSpPr>
          <p:cNvPr id="38963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10" y="2857496"/>
            <a:ext cx="360362" cy="503238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Б</a:t>
            </a:r>
          </a:p>
        </p:txBody>
      </p:sp>
      <p:sp>
        <p:nvSpPr>
          <p:cNvPr id="38967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1989138"/>
            <a:ext cx="360362" cy="503237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А</a:t>
            </a:r>
          </a:p>
        </p:txBody>
      </p:sp>
      <p:sp>
        <p:nvSpPr>
          <p:cNvPr id="38968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10" y="3786190"/>
            <a:ext cx="360362" cy="503238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В</a:t>
            </a:r>
          </a:p>
        </p:txBody>
      </p:sp>
      <p:sp>
        <p:nvSpPr>
          <p:cNvPr id="38969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10" y="4857760"/>
            <a:ext cx="360362" cy="503238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Г</a:t>
            </a:r>
          </a:p>
        </p:txBody>
      </p:sp>
      <p:sp>
        <p:nvSpPr>
          <p:cNvPr id="1033" name="AutoShape 5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972" name="AutoShape 60"/>
          <p:cNvSpPr>
            <a:spLocks noChangeArrowheads="1"/>
          </p:cNvSpPr>
          <p:nvPr/>
        </p:nvSpPr>
        <p:spPr bwMode="auto">
          <a:xfrm>
            <a:off x="3357563" y="3071813"/>
            <a:ext cx="2714625" cy="576262"/>
          </a:xfrm>
          <a:prstGeom prst="wedgeEllipseCallout">
            <a:avLst>
              <a:gd name="adj1" fmla="val -102241"/>
              <a:gd name="adj2" fmla="val 16184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B0F0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Comic Sans MS" pitchFamily="66" charset="0"/>
              </a:rPr>
              <a:t>НЕ ДОУЧИЛ!</a:t>
            </a:r>
            <a:endParaRPr lang="ru-RU" sz="2000" b="1"/>
          </a:p>
        </p:txBody>
      </p:sp>
      <p:graphicFrame>
        <p:nvGraphicFramePr>
          <p:cNvPr id="1026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Формула" r:id="rId4" imgW="0" imgH="0" progId="Equation.3">
              <p:embed/>
            </p:oleObj>
          </a:graphicData>
        </a:graphic>
      </p:graphicFrame>
      <p:sp>
        <p:nvSpPr>
          <p:cNvPr id="1045" name="Text Box 75"/>
          <p:cNvSpPr txBox="1">
            <a:spLocks noChangeArrowheads="1"/>
          </p:cNvSpPr>
          <p:nvPr/>
        </p:nvSpPr>
        <p:spPr bwMode="auto">
          <a:xfrm>
            <a:off x="1187450" y="1989138"/>
            <a:ext cx="4902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переменные и числа; </a:t>
            </a:r>
          </a:p>
        </p:txBody>
      </p:sp>
      <p:sp>
        <p:nvSpPr>
          <p:cNvPr id="1046" name="Text Box 76"/>
          <p:cNvSpPr txBox="1">
            <a:spLocks noChangeArrowheads="1"/>
          </p:cNvSpPr>
          <p:nvPr/>
        </p:nvSpPr>
        <p:spPr bwMode="auto">
          <a:xfrm>
            <a:off x="1071563" y="3786188"/>
            <a:ext cx="8262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буквенные и числовые     выражения;</a:t>
            </a:r>
          </a:p>
        </p:txBody>
      </p:sp>
      <p:sp>
        <p:nvSpPr>
          <p:cNvPr id="1047" name="Text Box 77"/>
          <p:cNvSpPr txBox="1">
            <a:spLocks noChangeArrowheads="1"/>
          </p:cNvSpPr>
          <p:nvPr/>
        </p:nvSpPr>
        <p:spPr bwMode="auto">
          <a:xfrm>
            <a:off x="1214438" y="4714875"/>
            <a:ext cx="3924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числа и степени.</a:t>
            </a:r>
          </a:p>
        </p:txBody>
      </p:sp>
      <p:sp>
        <p:nvSpPr>
          <p:cNvPr id="1048" name="Прямоугольник 19"/>
          <p:cNvSpPr>
            <a:spLocks noChangeArrowheads="1"/>
          </p:cNvSpPr>
          <p:nvPr/>
        </p:nvSpPr>
        <p:spPr bwMode="auto">
          <a:xfrm>
            <a:off x="285750" y="571500"/>
            <a:ext cx="84296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Задание 1: </a:t>
            </a:r>
            <a:r>
              <a:rPr lang="ru-RU" sz="3200"/>
              <a:t>закончите предложение: </a:t>
            </a:r>
            <a:r>
              <a:rPr lang="ru-RU" sz="3200">
                <a:solidFill>
                  <a:srgbClr val="7030A0"/>
                </a:solidFill>
              </a:rPr>
              <a:t>“Многочленом называется …”</a:t>
            </a:r>
          </a:p>
        </p:txBody>
      </p:sp>
      <p:sp>
        <p:nvSpPr>
          <p:cNvPr id="38975" name="AutoShape 63"/>
          <p:cNvSpPr>
            <a:spLocks noChangeArrowheads="1"/>
          </p:cNvSpPr>
          <p:nvPr/>
        </p:nvSpPr>
        <p:spPr bwMode="auto">
          <a:xfrm>
            <a:off x="3714744" y="857232"/>
            <a:ext cx="2357454" cy="576263"/>
          </a:xfrm>
          <a:prstGeom prst="wedgeEllipseCallout">
            <a:avLst>
              <a:gd name="adj1" fmla="val -92028"/>
              <a:gd name="adj2" fmla="val 173139"/>
            </a:avLst>
          </a:prstGeom>
          <a:blipFill>
            <a:blip r:embed="rId3"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balanced" dir="b"/>
          </a:scene3d>
          <a:sp3d extrusionH="430200" contourW="12700" prstMaterial="metal">
            <a:bevelT w="13500" h="13500" prst="coolSlant"/>
            <a:bevelB w="13500" h="13500" prst="angle"/>
            <a:extrusionClr>
              <a:srgbClr val="0070C0"/>
            </a:extrusionClr>
            <a:contourClr>
              <a:srgbClr val="002060"/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Comic Sans MS" pitchFamily="66" charset="0"/>
              </a:rPr>
              <a:t>НЕ ДОУЧИЛ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38973" name="AutoShape 61"/>
          <p:cNvSpPr>
            <a:spLocks noChangeArrowheads="1"/>
          </p:cNvSpPr>
          <p:nvPr/>
        </p:nvSpPr>
        <p:spPr bwMode="auto">
          <a:xfrm>
            <a:off x="3429000" y="1928813"/>
            <a:ext cx="2643188" cy="720725"/>
          </a:xfrm>
          <a:prstGeom prst="wedgeEllipseCallout">
            <a:avLst>
              <a:gd name="adj1" fmla="val -104694"/>
              <a:gd name="adj2" fmla="val 122245"/>
            </a:avLst>
          </a:prstGeom>
          <a:blipFill>
            <a:blip r:embed="rId5"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contourW="12700" prstMaterial="legacyMatte">
            <a:bevelT w="13500" h="13500" prst="angle"/>
            <a:bevelB w="13500" h="13500" prst="angle"/>
            <a:extrusionClr>
              <a:schemeClr val="accent1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ВЕРНО!</a:t>
            </a:r>
          </a:p>
        </p:txBody>
      </p:sp>
      <p:sp>
        <p:nvSpPr>
          <p:cNvPr id="38978" name="AutoShape 66"/>
          <p:cNvSpPr>
            <a:spLocks noChangeArrowheads="1"/>
          </p:cNvSpPr>
          <p:nvPr/>
        </p:nvSpPr>
        <p:spPr bwMode="auto">
          <a:xfrm>
            <a:off x="3714744" y="5929330"/>
            <a:ext cx="2857520" cy="649288"/>
          </a:xfrm>
          <a:prstGeom prst="wedgeEllipseCallout">
            <a:avLst>
              <a:gd name="adj1" fmla="val -81579"/>
              <a:gd name="adj2" fmla="val -166380"/>
            </a:avLst>
          </a:prstGeom>
          <a:blipFill>
            <a:blip r:embed="rId3"/>
            <a:tile tx="0" ty="0" sx="100000" sy="100000" flip="none" algn="tl"/>
          </a:blipFill>
          <a:ln w="9525">
            <a:miter lim="800000"/>
            <a:headEnd/>
            <a:tailEnd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legacyObliqueTopRight"/>
            <a:lightRig rig="legacyFlat3" dir="b"/>
          </a:scene3d>
          <a:sp3d extrusionH="430200" contourW="12700" prstMaterial="legacyMatte">
            <a:bevelT w="13500" h="13500" prst="angle"/>
            <a:bevelB w="13500" h="13500" prst="angle"/>
            <a:extrusionClr>
              <a:srgbClr val="00B0F0"/>
            </a:extrusionClr>
            <a:contourClr>
              <a:srgbClr val="002060"/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НЕ ДОУЧИЛ!</a:t>
            </a:r>
            <a:endParaRPr lang="ru-RU" sz="2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9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8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89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9"/>
                  </p:tgtEl>
                </p:cond>
              </p:nextCondLst>
            </p:seq>
          </p:childTnLst>
        </p:cTn>
      </p:par>
    </p:tnLst>
    <p:bldLst>
      <p:bldP spid="38972" grpId="0" animBg="1"/>
      <p:bldP spid="38972" grpId="1" animBg="1"/>
      <p:bldP spid="389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2"/>
          <p:cNvSpPr txBox="1">
            <a:spLocks noChangeArrowheads="1"/>
          </p:cNvSpPr>
          <p:nvPr/>
        </p:nvSpPr>
        <p:spPr bwMode="auto">
          <a:xfrm>
            <a:off x="6516688" y="3284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3" name="Text Box 47"/>
          <p:cNvSpPr txBox="1">
            <a:spLocks noChangeArrowheads="1"/>
          </p:cNvSpPr>
          <p:nvPr/>
        </p:nvSpPr>
        <p:spPr bwMode="auto">
          <a:xfrm>
            <a:off x="1187450" y="2781300"/>
            <a:ext cx="23510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одночлен;</a:t>
            </a:r>
          </a:p>
        </p:txBody>
      </p:sp>
      <p:sp>
        <p:nvSpPr>
          <p:cNvPr id="38963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10" y="2071678"/>
            <a:ext cx="360362" cy="503238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А</a:t>
            </a:r>
          </a:p>
        </p:txBody>
      </p:sp>
      <p:sp>
        <p:nvSpPr>
          <p:cNvPr id="38967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10" y="2857496"/>
            <a:ext cx="360362" cy="503237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Б</a:t>
            </a:r>
          </a:p>
        </p:txBody>
      </p:sp>
      <p:sp>
        <p:nvSpPr>
          <p:cNvPr id="38968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10" y="3786190"/>
            <a:ext cx="360362" cy="503238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В</a:t>
            </a:r>
          </a:p>
        </p:txBody>
      </p:sp>
      <p:sp>
        <p:nvSpPr>
          <p:cNvPr id="38969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10" y="4857760"/>
            <a:ext cx="360362" cy="503238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Г</a:t>
            </a:r>
          </a:p>
        </p:txBody>
      </p:sp>
      <p:sp>
        <p:nvSpPr>
          <p:cNvPr id="1033" name="AutoShape 5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050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Формула" r:id="rId3" imgW="0" imgH="0" progId="Equation.3">
              <p:embed/>
            </p:oleObj>
          </a:graphicData>
        </a:graphic>
      </p:graphicFrame>
      <p:sp>
        <p:nvSpPr>
          <p:cNvPr id="2069" name="Text Box 75"/>
          <p:cNvSpPr txBox="1">
            <a:spLocks noChangeArrowheads="1"/>
          </p:cNvSpPr>
          <p:nvPr/>
        </p:nvSpPr>
        <p:spPr bwMode="auto">
          <a:xfrm>
            <a:off x="1214438" y="2000250"/>
            <a:ext cx="25669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многочлен </a:t>
            </a:r>
          </a:p>
        </p:txBody>
      </p:sp>
      <p:sp>
        <p:nvSpPr>
          <p:cNvPr id="2070" name="Text Box 76"/>
          <p:cNvSpPr txBox="1">
            <a:spLocks noChangeArrowheads="1"/>
          </p:cNvSpPr>
          <p:nvPr/>
        </p:nvSpPr>
        <p:spPr bwMode="auto">
          <a:xfrm>
            <a:off x="1071563" y="3786188"/>
            <a:ext cx="2279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 трёхчлен</a:t>
            </a:r>
          </a:p>
        </p:txBody>
      </p:sp>
      <p:sp>
        <p:nvSpPr>
          <p:cNvPr id="2071" name="Text Box 77"/>
          <p:cNvSpPr txBox="1">
            <a:spLocks noChangeArrowheads="1"/>
          </p:cNvSpPr>
          <p:nvPr/>
        </p:nvSpPr>
        <p:spPr bwMode="auto">
          <a:xfrm>
            <a:off x="1214438" y="4714875"/>
            <a:ext cx="3092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четырёхчлен.</a:t>
            </a:r>
          </a:p>
        </p:txBody>
      </p:sp>
      <p:sp>
        <p:nvSpPr>
          <p:cNvPr id="2072" name="Прямоугольник 19"/>
          <p:cNvSpPr>
            <a:spLocks noChangeArrowheads="1"/>
          </p:cNvSpPr>
          <p:nvPr/>
        </p:nvSpPr>
        <p:spPr bwMode="auto">
          <a:xfrm>
            <a:off x="285750" y="571500"/>
            <a:ext cx="84296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Задание 2:</a:t>
            </a:r>
            <a:r>
              <a:rPr lang="ru-RU" sz="3200"/>
              <a:t> Как можно назвать данное выражение</a:t>
            </a:r>
          </a:p>
          <a:p>
            <a:r>
              <a:rPr lang="ru-RU" sz="3200"/>
              <a:t> </a:t>
            </a:r>
          </a:p>
          <a:p>
            <a:endParaRPr lang="ru-RU" sz="3200">
              <a:solidFill>
                <a:srgbClr val="7030A0"/>
              </a:solidFill>
            </a:endParaRPr>
          </a:p>
        </p:txBody>
      </p:sp>
      <p:sp>
        <p:nvSpPr>
          <p:cNvPr id="38975" name="AutoShape 63"/>
          <p:cNvSpPr>
            <a:spLocks noChangeArrowheads="1"/>
          </p:cNvSpPr>
          <p:nvPr/>
        </p:nvSpPr>
        <p:spPr bwMode="auto">
          <a:xfrm>
            <a:off x="3929058" y="1785926"/>
            <a:ext cx="2357454" cy="576263"/>
          </a:xfrm>
          <a:prstGeom prst="wedgeEllipseCallout">
            <a:avLst>
              <a:gd name="adj1" fmla="val -92028"/>
              <a:gd name="adj2" fmla="val 173139"/>
            </a:avLst>
          </a:prstGeom>
          <a:blipFill>
            <a:blip r:embed="rId4"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balanced" dir="b"/>
          </a:scene3d>
          <a:sp3d extrusionH="430200" contourW="12700" prstMaterial="metal">
            <a:bevelT w="13500" h="13500" prst="coolSlant"/>
            <a:bevelB w="13500" h="13500" prst="angle"/>
            <a:extrusionClr>
              <a:srgbClr val="0070C0"/>
            </a:extrusionClr>
            <a:contourClr>
              <a:srgbClr val="002060"/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Comic Sans MS" pitchFamily="66" charset="0"/>
              </a:rPr>
              <a:t>НЕ ДОУЧИЛ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38978" name="AutoShape 66"/>
          <p:cNvSpPr>
            <a:spLocks noChangeArrowheads="1"/>
          </p:cNvSpPr>
          <p:nvPr/>
        </p:nvSpPr>
        <p:spPr bwMode="auto">
          <a:xfrm>
            <a:off x="3714744" y="5929330"/>
            <a:ext cx="2857520" cy="649288"/>
          </a:xfrm>
          <a:prstGeom prst="wedgeEllipseCallout">
            <a:avLst>
              <a:gd name="adj1" fmla="val -81579"/>
              <a:gd name="adj2" fmla="val -166380"/>
            </a:avLst>
          </a:prstGeom>
          <a:blipFill>
            <a:blip r:embed="rId4"/>
            <a:tile tx="0" ty="0" sx="100000" sy="100000" flip="none" algn="tl"/>
          </a:blipFill>
          <a:ln w="9525">
            <a:miter lim="800000"/>
            <a:headEnd/>
            <a:tailEnd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legacyObliqueTopRight"/>
            <a:lightRig rig="legacyFlat3" dir="b"/>
          </a:scene3d>
          <a:sp3d extrusionH="430200" contourW="12700" prstMaterial="legacyMatte">
            <a:bevelT w="13500" h="13500" prst="angle"/>
            <a:bevelB w="13500" h="13500" prst="angle"/>
            <a:extrusionClr>
              <a:srgbClr val="00B0F0"/>
            </a:extrusionClr>
            <a:contourClr>
              <a:srgbClr val="002060"/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НЕ ДОУЧИЛ!</a:t>
            </a:r>
            <a:endParaRPr lang="ru-RU" sz="2000" b="1" dirty="0"/>
          </a:p>
        </p:txBody>
      </p:sp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2714625" y="1000125"/>
          <a:ext cx="4319588" cy="723900"/>
        </p:xfrm>
        <a:graphic>
          <a:graphicData uri="http://schemas.openxmlformats.org/presentationml/2006/ole">
            <p:oleObj spid="_x0000_s2051" name="Формула" r:id="rId5" imgW="1193800" imgH="203200" progId="Equation.3">
              <p:embed/>
            </p:oleObj>
          </a:graphicData>
        </a:graphic>
      </p:graphicFrame>
      <p:sp>
        <p:nvSpPr>
          <p:cNvPr id="38972" name="AutoShape 60"/>
          <p:cNvSpPr>
            <a:spLocks noChangeArrowheads="1"/>
          </p:cNvSpPr>
          <p:nvPr/>
        </p:nvSpPr>
        <p:spPr bwMode="auto">
          <a:xfrm>
            <a:off x="3357563" y="3071813"/>
            <a:ext cx="2714625" cy="576262"/>
          </a:xfrm>
          <a:prstGeom prst="wedgeEllipseCallout">
            <a:avLst>
              <a:gd name="adj1" fmla="val -102241"/>
              <a:gd name="adj2" fmla="val 161847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B0F0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Comic Sans MS" pitchFamily="66" charset="0"/>
              </a:rPr>
              <a:t>НЕ ДОУЧИЛ!</a:t>
            </a:r>
            <a:endParaRPr lang="ru-RU" sz="2000" b="1"/>
          </a:p>
        </p:txBody>
      </p:sp>
      <p:sp>
        <p:nvSpPr>
          <p:cNvPr id="38973" name="AutoShape 61"/>
          <p:cNvSpPr>
            <a:spLocks noChangeArrowheads="1"/>
          </p:cNvSpPr>
          <p:nvPr/>
        </p:nvSpPr>
        <p:spPr bwMode="auto">
          <a:xfrm>
            <a:off x="4214813" y="1071563"/>
            <a:ext cx="2643187" cy="720725"/>
          </a:xfrm>
          <a:prstGeom prst="wedgeEllipseCallout">
            <a:avLst>
              <a:gd name="adj1" fmla="val -104694"/>
              <a:gd name="adj2" fmla="val 122245"/>
            </a:avLst>
          </a:prstGeom>
          <a:blipFill>
            <a:blip r:embed="rId6"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contourW="12700" prstMaterial="legacyMatte">
            <a:bevelT w="13500" h="13500" prst="angle"/>
            <a:bevelB w="13500" h="13500" prst="angle"/>
            <a:extrusionClr>
              <a:schemeClr val="accent1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ВЕРНО!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9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8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89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9"/>
                  </p:tgtEl>
                </p:cond>
              </p:nextCondLst>
            </p:seq>
          </p:childTnLst>
        </p:cTn>
      </p:par>
    </p:tnLst>
    <p:bldLst>
      <p:bldP spid="38972" grpId="0" animBg="1"/>
      <p:bldP spid="38972" grpId="1" animBg="1"/>
      <p:bldP spid="389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2"/>
          <p:cNvSpPr txBox="1">
            <a:spLocks noChangeArrowheads="1"/>
          </p:cNvSpPr>
          <p:nvPr/>
        </p:nvSpPr>
        <p:spPr bwMode="auto">
          <a:xfrm>
            <a:off x="6516688" y="3284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077" name="Text Box 47"/>
          <p:cNvSpPr txBox="1">
            <a:spLocks noChangeArrowheads="1"/>
          </p:cNvSpPr>
          <p:nvPr/>
        </p:nvSpPr>
        <p:spPr bwMode="auto">
          <a:xfrm>
            <a:off x="1187450" y="278130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2</a:t>
            </a:r>
          </a:p>
        </p:txBody>
      </p:sp>
      <p:sp>
        <p:nvSpPr>
          <p:cNvPr id="38963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10" y="3786190"/>
            <a:ext cx="360362" cy="503238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В</a:t>
            </a:r>
          </a:p>
        </p:txBody>
      </p:sp>
      <p:sp>
        <p:nvSpPr>
          <p:cNvPr id="38967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10" y="2857496"/>
            <a:ext cx="360362" cy="503237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Б</a:t>
            </a:r>
          </a:p>
        </p:txBody>
      </p:sp>
      <p:sp>
        <p:nvSpPr>
          <p:cNvPr id="38968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10" y="2071678"/>
            <a:ext cx="360362" cy="503238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А</a:t>
            </a:r>
          </a:p>
        </p:txBody>
      </p:sp>
      <p:sp>
        <p:nvSpPr>
          <p:cNvPr id="38969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10" y="4857760"/>
            <a:ext cx="360362" cy="503238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Г</a:t>
            </a:r>
          </a:p>
        </p:txBody>
      </p:sp>
      <p:sp>
        <p:nvSpPr>
          <p:cNvPr id="1033" name="AutoShape 5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93" name="Text Box 75"/>
          <p:cNvSpPr txBox="1">
            <a:spLocks noChangeArrowheads="1"/>
          </p:cNvSpPr>
          <p:nvPr/>
        </p:nvSpPr>
        <p:spPr bwMode="auto">
          <a:xfrm>
            <a:off x="1214438" y="2000250"/>
            <a:ext cx="5699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1 </a:t>
            </a:r>
          </a:p>
        </p:txBody>
      </p:sp>
      <p:sp>
        <p:nvSpPr>
          <p:cNvPr id="3094" name="Text Box 76"/>
          <p:cNvSpPr txBox="1">
            <a:spLocks noChangeArrowheads="1"/>
          </p:cNvSpPr>
          <p:nvPr/>
        </p:nvSpPr>
        <p:spPr bwMode="auto">
          <a:xfrm>
            <a:off x="1071563" y="3786188"/>
            <a:ext cx="5699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 4</a:t>
            </a:r>
          </a:p>
        </p:txBody>
      </p:sp>
      <p:sp>
        <p:nvSpPr>
          <p:cNvPr id="3095" name="Text Box 77"/>
          <p:cNvSpPr txBox="1">
            <a:spLocks noChangeArrowheads="1"/>
          </p:cNvSpPr>
          <p:nvPr/>
        </p:nvSpPr>
        <p:spPr bwMode="auto">
          <a:xfrm>
            <a:off x="1214438" y="47148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7</a:t>
            </a:r>
          </a:p>
        </p:txBody>
      </p:sp>
      <p:sp>
        <p:nvSpPr>
          <p:cNvPr id="3096" name="Прямоугольник 19"/>
          <p:cNvSpPr>
            <a:spLocks noChangeArrowheads="1"/>
          </p:cNvSpPr>
          <p:nvPr/>
        </p:nvSpPr>
        <p:spPr bwMode="auto">
          <a:xfrm>
            <a:off x="285750" y="571500"/>
            <a:ext cx="8429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Задание 3:</a:t>
            </a:r>
            <a:r>
              <a:rPr lang="ru-RU" sz="3200"/>
              <a:t> Назовите степень многочлена     </a:t>
            </a:r>
            <a:r>
              <a:rPr lang="ru-RU" sz="3200" b="1">
                <a:solidFill>
                  <a:srgbClr val="FF0000"/>
                </a:solidFill>
              </a:rPr>
              <a:t> </a:t>
            </a:r>
            <a:r>
              <a:rPr lang="ru-RU" sz="3200"/>
              <a:t> </a:t>
            </a:r>
          </a:p>
          <a:p>
            <a:r>
              <a:rPr lang="ru-RU" sz="3200"/>
              <a:t> </a:t>
            </a:r>
          </a:p>
          <a:p>
            <a:endParaRPr lang="ru-RU" sz="3200">
              <a:solidFill>
                <a:srgbClr val="7030A0"/>
              </a:solidFill>
            </a:endParaRPr>
          </a:p>
        </p:txBody>
      </p:sp>
      <p:sp>
        <p:nvSpPr>
          <p:cNvPr id="38978" name="AutoShape 66"/>
          <p:cNvSpPr>
            <a:spLocks noChangeArrowheads="1"/>
          </p:cNvSpPr>
          <p:nvPr/>
        </p:nvSpPr>
        <p:spPr bwMode="auto">
          <a:xfrm>
            <a:off x="2643174" y="5786454"/>
            <a:ext cx="2857520" cy="649288"/>
          </a:xfrm>
          <a:prstGeom prst="wedgeEllipseCallout">
            <a:avLst>
              <a:gd name="adj1" fmla="val -81579"/>
              <a:gd name="adj2" fmla="val -166380"/>
            </a:avLst>
          </a:prstGeom>
          <a:blipFill>
            <a:blip r:embed="rId3"/>
            <a:tile tx="0" ty="0" sx="100000" sy="100000" flip="none" algn="tl"/>
          </a:blipFill>
          <a:ln w="9525">
            <a:miter lim="800000"/>
            <a:headEnd/>
            <a:tailEnd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legacyObliqueTopRight"/>
            <a:lightRig rig="legacyFlat3" dir="b"/>
          </a:scene3d>
          <a:sp3d extrusionH="430200" contourW="12700" prstMaterial="legacyMatte">
            <a:bevelT w="13500" h="13500" prst="angle"/>
            <a:bevelB w="13500" h="13500" prst="angle"/>
            <a:extrusionClr>
              <a:srgbClr val="00B0F0"/>
            </a:extrusionClr>
            <a:contourClr>
              <a:srgbClr val="002060"/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НЕ ДОУЧИЛ!</a:t>
            </a:r>
            <a:endParaRPr lang="ru-RU" sz="2000" b="1" dirty="0"/>
          </a:p>
        </p:txBody>
      </p:sp>
      <p:sp>
        <p:nvSpPr>
          <p:cNvPr id="38973" name="AutoShape 61"/>
          <p:cNvSpPr>
            <a:spLocks noChangeArrowheads="1"/>
          </p:cNvSpPr>
          <p:nvPr/>
        </p:nvSpPr>
        <p:spPr bwMode="auto">
          <a:xfrm>
            <a:off x="3143250" y="2928938"/>
            <a:ext cx="2643188" cy="720725"/>
          </a:xfrm>
          <a:prstGeom prst="wedgeEllipseCallout">
            <a:avLst>
              <a:gd name="adj1" fmla="val -104694"/>
              <a:gd name="adj2" fmla="val 122245"/>
            </a:avLst>
          </a:prstGeom>
          <a:blipFill>
            <a:blip r:embed="rId4"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contourW="12700" prstMaterial="legacyMatte">
            <a:bevelT w="13500" h="13500" prst="angle"/>
            <a:bevelB w="13500" h="13500" prst="angle"/>
            <a:extrusionClr>
              <a:schemeClr val="accent1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ВЕРНО!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571500" y="1000125"/>
          <a:ext cx="4319588" cy="755650"/>
        </p:xfrm>
        <a:graphic>
          <a:graphicData uri="http://schemas.openxmlformats.org/presentationml/2006/ole">
            <p:oleObj spid="_x0000_s3074" name="Формула" r:id="rId5" imgW="1143000" imgH="203200" progId="Equation.3">
              <p:embed/>
            </p:oleObj>
          </a:graphicData>
        </a:graphic>
      </p:graphicFrame>
      <p:sp>
        <p:nvSpPr>
          <p:cNvPr id="38975" name="AutoShape 63"/>
          <p:cNvSpPr>
            <a:spLocks noChangeArrowheads="1"/>
          </p:cNvSpPr>
          <p:nvPr/>
        </p:nvSpPr>
        <p:spPr bwMode="auto">
          <a:xfrm>
            <a:off x="2928926" y="1928802"/>
            <a:ext cx="2357454" cy="576263"/>
          </a:xfrm>
          <a:prstGeom prst="wedgeEllipseCallout">
            <a:avLst>
              <a:gd name="adj1" fmla="val -92028"/>
              <a:gd name="adj2" fmla="val 173139"/>
            </a:avLst>
          </a:prstGeom>
          <a:blipFill>
            <a:blip r:embed="rId3"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balanced" dir="b"/>
          </a:scene3d>
          <a:sp3d extrusionH="430200" contourW="12700" prstMaterial="metal">
            <a:bevelT w="13500" h="13500" prst="coolSlant"/>
            <a:bevelB w="13500" h="13500" prst="angle"/>
            <a:extrusionClr>
              <a:srgbClr val="0070C0"/>
            </a:extrusionClr>
            <a:contourClr>
              <a:srgbClr val="002060"/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Comic Sans MS" pitchFamily="66" charset="0"/>
              </a:rPr>
              <a:t>НЕ ДОУЧИЛ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!</a:t>
            </a:r>
          </a:p>
        </p:txBody>
      </p:sp>
      <p:graphicFrame>
        <p:nvGraphicFramePr>
          <p:cNvPr id="3075" name="Object 32"/>
          <p:cNvGraphicFramePr>
            <a:graphicFrameLocks noChangeAspect="1"/>
          </p:cNvGraphicFramePr>
          <p:nvPr/>
        </p:nvGraphicFramePr>
        <p:xfrm>
          <a:off x="571500" y="1000125"/>
          <a:ext cx="4319588" cy="755650"/>
        </p:xfrm>
        <a:graphic>
          <a:graphicData uri="http://schemas.openxmlformats.org/presentationml/2006/ole">
            <p:oleObj spid="_x0000_s3075" name="Формула" r:id="rId6" imgW="1143000" imgH="203200" progId="Equation.3">
              <p:embed/>
            </p:oleObj>
          </a:graphicData>
        </a:graphic>
      </p:graphicFrame>
      <p:sp>
        <p:nvSpPr>
          <p:cNvPr id="38972" name="AutoShape 60"/>
          <p:cNvSpPr>
            <a:spLocks noChangeArrowheads="1"/>
          </p:cNvSpPr>
          <p:nvPr/>
        </p:nvSpPr>
        <p:spPr bwMode="auto">
          <a:xfrm>
            <a:off x="3214688" y="1000125"/>
            <a:ext cx="2714625" cy="576263"/>
          </a:xfrm>
          <a:prstGeom prst="wedgeEllipseCallout">
            <a:avLst>
              <a:gd name="adj1" fmla="val -102241"/>
              <a:gd name="adj2" fmla="val 16184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B0F0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Comic Sans MS" pitchFamily="66" charset="0"/>
              </a:rPr>
              <a:t>НЕ ДОУЧИЛ!</a:t>
            </a:r>
            <a:endParaRPr lang="ru-RU" sz="2000" b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9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8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89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9"/>
                  </p:tgtEl>
                </p:cond>
              </p:nextCondLst>
            </p:seq>
          </p:childTnLst>
        </p:cTn>
      </p:par>
    </p:tnLst>
    <p:bldLst>
      <p:bldP spid="38973" grpId="0" animBg="1"/>
      <p:bldP spid="38972" grpId="0" animBg="1"/>
      <p:bldP spid="3897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6516688" y="3284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8963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7224" y="3571876"/>
            <a:ext cx="360362" cy="503238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Б</a:t>
            </a:r>
          </a:p>
        </p:txBody>
      </p:sp>
      <p:sp>
        <p:nvSpPr>
          <p:cNvPr id="38967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7224" y="4572008"/>
            <a:ext cx="360362" cy="503237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В</a:t>
            </a:r>
          </a:p>
        </p:txBody>
      </p:sp>
      <p:sp>
        <p:nvSpPr>
          <p:cNvPr id="38968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7224" y="2500306"/>
            <a:ext cx="360362" cy="503238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А</a:t>
            </a:r>
          </a:p>
        </p:txBody>
      </p:sp>
      <p:sp>
        <p:nvSpPr>
          <p:cNvPr id="38969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7224" y="5500702"/>
            <a:ext cx="360362" cy="503238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/>
              <a:t>Г</a:t>
            </a:r>
          </a:p>
        </p:txBody>
      </p:sp>
      <p:sp>
        <p:nvSpPr>
          <p:cNvPr id="1033" name="AutoShape 5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16" name="Text Box 75"/>
          <p:cNvSpPr txBox="1">
            <a:spLocks noChangeArrowheads="1"/>
          </p:cNvSpPr>
          <p:nvPr/>
        </p:nvSpPr>
        <p:spPr bwMode="auto">
          <a:xfrm>
            <a:off x="1571625" y="5429250"/>
            <a:ext cx="4679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это стандартный вид</a:t>
            </a:r>
          </a:p>
        </p:txBody>
      </p:sp>
      <p:sp>
        <p:nvSpPr>
          <p:cNvPr id="4117" name="Text Box 76"/>
          <p:cNvSpPr txBox="1">
            <a:spLocks noChangeArrowheads="1"/>
          </p:cNvSpPr>
          <p:nvPr/>
        </p:nvSpPr>
        <p:spPr bwMode="auto">
          <a:xfrm>
            <a:off x="1000125" y="3429000"/>
            <a:ext cx="312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 </a:t>
            </a:r>
          </a:p>
        </p:txBody>
      </p:sp>
      <p:sp>
        <p:nvSpPr>
          <p:cNvPr id="4118" name="Text Box 77"/>
          <p:cNvSpPr txBox="1">
            <a:spLocks noChangeArrowheads="1"/>
          </p:cNvSpPr>
          <p:nvPr/>
        </p:nvSpPr>
        <p:spPr bwMode="auto">
          <a:xfrm>
            <a:off x="1285875" y="5643563"/>
            <a:ext cx="785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600"/>
          </a:p>
        </p:txBody>
      </p:sp>
      <p:sp>
        <p:nvSpPr>
          <p:cNvPr id="4119" name="Прямоугольник 19"/>
          <p:cNvSpPr>
            <a:spLocks noChangeArrowheads="1"/>
          </p:cNvSpPr>
          <p:nvPr/>
        </p:nvSpPr>
        <p:spPr bwMode="auto">
          <a:xfrm>
            <a:off x="714375" y="500063"/>
            <a:ext cx="84296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Задание 4:</a:t>
            </a:r>
            <a:r>
              <a:rPr lang="ru-RU" sz="3200"/>
              <a:t> представьте многочлен                                        в стандартном виде      </a:t>
            </a:r>
            <a:r>
              <a:rPr lang="ru-RU" sz="3200" b="1">
                <a:solidFill>
                  <a:srgbClr val="FF0000"/>
                </a:solidFill>
              </a:rPr>
              <a:t> </a:t>
            </a:r>
            <a:r>
              <a:rPr lang="ru-RU" sz="3200"/>
              <a:t> </a:t>
            </a:r>
          </a:p>
          <a:p>
            <a:r>
              <a:rPr lang="ru-RU" sz="3200"/>
              <a:t> </a:t>
            </a:r>
          </a:p>
          <a:p>
            <a:endParaRPr lang="ru-RU" sz="3200">
              <a:solidFill>
                <a:srgbClr val="7030A0"/>
              </a:solidFill>
            </a:endParaRPr>
          </a:p>
        </p:txBody>
      </p:sp>
      <p:sp>
        <p:nvSpPr>
          <p:cNvPr id="38978" name="AutoShape 66"/>
          <p:cNvSpPr>
            <a:spLocks noChangeArrowheads="1"/>
          </p:cNvSpPr>
          <p:nvPr/>
        </p:nvSpPr>
        <p:spPr bwMode="auto">
          <a:xfrm>
            <a:off x="2428860" y="6208712"/>
            <a:ext cx="2857520" cy="649288"/>
          </a:xfrm>
          <a:prstGeom prst="wedgeEllipseCallout">
            <a:avLst>
              <a:gd name="adj1" fmla="val -81579"/>
              <a:gd name="adj2" fmla="val -166380"/>
            </a:avLst>
          </a:prstGeom>
          <a:blipFill>
            <a:blip r:embed="rId3"/>
            <a:tile tx="0" ty="0" sx="100000" sy="100000" flip="none" algn="tl"/>
          </a:blipFill>
          <a:ln w="9525">
            <a:miter lim="800000"/>
            <a:headEnd/>
            <a:tailEnd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legacyObliqueTopRight"/>
            <a:lightRig rig="legacyFlat3" dir="b"/>
          </a:scene3d>
          <a:sp3d extrusionH="430200" contourW="12700" prstMaterial="legacyMatte">
            <a:bevelT w="13500" h="13500" prst="angle"/>
            <a:bevelB w="13500" h="13500" prst="angle"/>
            <a:extrusionClr>
              <a:srgbClr val="00B0F0"/>
            </a:extrusionClr>
            <a:contourClr>
              <a:srgbClr val="002060"/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ПОДУМАЙ!</a:t>
            </a:r>
            <a:endParaRPr lang="ru-RU" sz="2000" b="1" dirty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571625" y="1500188"/>
          <a:ext cx="5710238" cy="858837"/>
        </p:xfrm>
        <a:graphic>
          <a:graphicData uri="http://schemas.openxmlformats.org/presentationml/2006/ole">
            <p:oleObj spid="_x0000_s4098" name="Формула" r:id="rId4" imgW="134604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85938" y="2286000"/>
          <a:ext cx="3960812" cy="2906713"/>
        </p:xfrm>
        <a:graphic>
          <a:graphicData uri="http://schemas.openxmlformats.org/presentationml/2006/ole">
            <p:oleObj spid="_x0000_s4099" name="Формула" r:id="rId5" imgW="952087" imgH="698197" progId="Equation.3">
              <p:embed/>
            </p:oleObj>
          </a:graphicData>
        </a:graphic>
      </p:graphicFrame>
      <p:sp>
        <p:nvSpPr>
          <p:cNvPr id="38975" name="AutoShape 63"/>
          <p:cNvSpPr>
            <a:spLocks noChangeArrowheads="1"/>
          </p:cNvSpPr>
          <p:nvPr/>
        </p:nvSpPr>
        <p:spPr bwMode="auto">
          <a:xfrm>
            <a:off x="2571736" y="3429000"/>
            <a:ext cx="2357454" cy="576263"/>
          </a:xfrm>
          <a:prstGeom prst="wedgeEllipseCallout">
            <a:avLst>
              <a:gd name="adj1" fmla="val -92028"/>
              <a:gd name="adj2" fmla="val 173139"/>
            </a:avLst>
          </a:prstGeom>
          <a:blipFill>
            <a:blip r:embed="rId3"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balanced" dir="b"/>
          </a:scene3d>
          <a:sp3d extrusionH="430200" contourW="12700" prstMaterial="metal">
            <a:bevelT w="13500" h="13500" prst="coolSlant"/>
            <a:bevelB w="13500" h="13500" prst="angle"/>
            <a:extrusionClr>
              <a:srgbClr val="0070C0"/>
            </a:extrusionClr>
            <a:contourClr>
              <a:srgbClr val="002060"/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ПОДУМАЙ!</a:t>
            </a:r>
          </a:p>
        </p:txBody>
      </p:sp>
      <p:sp>
        <p:nvSpPr>
          <p:cNvPr id="38973" name="AutoShape 61"/>
          <p:cNvSpPr>
            <a:spLocks noChangeArrowheads="1"/>
          </p:cNvSpPr>
          <p:nvPr/>
        </p:nvSpPr>
        <p:spPr bwMode="auto">
          <a:xfrm>
            <a:off x="2786063" y="2428875"/>
            <a:ext cx="2643187" cy="720725"/>
          </a:xfrm>
          <a:prstGeom prst="wedgeEllipseCallout">
            <a:avLst>
              <a:gd name="adj1" fmla="val -104694"/>
              <a:gd name="adj2" fmla="val 122245"/>
            </a:avLst>
          </a:prstGeom>
          <a:blipFill>
            <a:blip r:embed="rId6"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contourW="12700" prstMaterial="legacyMatte">
            <a:bevelT w="13500" h="13500" prst="angle"/>
            <a:bevelB w="13500" h="13500" prst="angle"/>
            <a:extrusionClr>
              <a:schemeClr val="accent1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ВЕРНО!</a:t>
            </a:r>
          </a:p>
        </p:txBody>
      </p:sp>
      <p:sp>
        <p:nvSpPr>
          <p:cNvPr id="38972" name="AutoShape 60"/>
          <p:cNvSpPr>
            <a:spLocks noChangeArrowheads="1"/>
          </p:cNvSpPr>
          <p:nvPr/>
        </p:nvSpPr>
        <p:spPr bwMode="auto">
          <a:xfrm>
            <a:off x="2857500" y="1285875"/>
            <a:ext cx="2714625" cy="576263"/>
          </a:xfrm>
          <a:prstGeom prst="wedgeEllipseCallout">
            <a:avLst>
              <a:gd name="adj1" fmla="val -102241"/>
              <a:gd name="adj2" fmla="val 16184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B0F0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Comic Sans MS" pitchFamily="66" charset="0"/>
              </a:rPr>
              <a:t>ПОДУМАЙ!</a:t>
            </a:r>
            <a:endParaRPr lang="ru-RU" sz="2000" b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9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8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89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9"/>
                  </p:tgtEl>
                </p:cond>
              </p:nextCondLst>
            </p:seq>
          </p:childTnLst>
        </p:cTn>
      </p:par>
    </p:tnLst>
    <p:bldLst>
      <p:bldP spid="38973" grpId="0" animBg="1"/>
      <p:bldP spid="38972" grpId="0" animBg="1"/>
      <p:bldP spid="3897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Arial" charset="0"/>
                <a:cs typeface="Arial" charset="0"/>
              </a:rPr>
              <a:t>Алгоритм сложения и вычитания многочленов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2714625"/>
            <a:ext cx="8715375" cy="1692275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rgbClr val="002060"/>
                </a:solidFill>
                <a:latin typeface="Arial" charset="0"/>
                <a:cs typeface="Arial" charset="0"/>
              </a:rPr>
              <a:t>Раскрыть скобки</a:t>
            </a:r>
          </a:p>
          <a:p>
            <a:pPr eaLnBrk="1" hangingPunct="1"/>
            <a:r>
              <a:rPr lang="ru-RU" sz="4400" smtClean="0">
                <a:solidFill>
                  <a:srgbClr val="002060"/>
                </a:solidFill>
                <a:latin typeface="Arial" charset="0"/>
                <a:cs typeface="Arial" charset="0"/>
              </a:rPr>
              <a:t>Привести подобные члены</a:t>
            </a:r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4714875"/>
            <a:ext cx="178593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5" name="Рисунок 1" descr="010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191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6" name="TextBox 2"/>
          <p:cNvSpPr txBox="1">
            <a:spLocks noChangeArrowheads="1"/>
          </p:cNvSpPr>
          <p:nvPr/>
        </p:nvSpPr>
        <p:spPr bwMode="auto">
          <a:xfrm>
            <a:off x="1143000" y="285750"/>
            <a:ext cx="80787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Облик некоторых мифических персонажей состоит </a:t>
            </a:r>
          </a:p>
          <a:p>
            <a:r>
              <a:rPr lang="ru-RU" sz="2800">
                <a:latin typeface="Calibri" pitchFamily="34" charset="0"/>
              </a:rPr>
              <a:t>из головы и туловища, взятых от разных существ.</a:t>
            </a:r>
          </a:p>
          <a:p>
            <a:r>
              <a:rPr lang="ru-RU" sz="2800">
                <a:latin typeface="Calibri" pitchFamily="34" charset="0"/>
              </a:rPr>
              <a:t>Расшифруйте их названия.</a:t>
            </a:r>
          </a:p>
        </p:txBody>
      </p:sp>
      <p:sp>
        <p:nvSpPr>
          <p:cNvPr id="6" name="Овал 5"/>
          <p:cNvSpPr/>
          <p:nvPr/>
        </p:nvSpPr>
        <p:spPr>
          <a:xfrm>
            <a:off x="5715000" y="1357313"/>
            <a:ext cx="1285875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Голова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86625" y="1285875"/>
            <a:ext cx="142875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Туловище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29250" y="1857375"/>
            <a:ext cx="1714500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43750" y="1857375"/>
            <a:ext cx="1714500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</a:rPr>
              <a:t>персонаж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429250" y="2643188"/>
            <a:ext cx="1714500" cy="7858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750" y="2643188"/>
            <a:ext cx="1714500" cy="7858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hlinkClick r:id="rId5" action="ppaction://hlinksldjump"/>
              </a:rPr>
              <a:t>Кентавр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9250" y="3429000"/>
            <a:ext cx="1714500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750" y="3429000"/>
            <a:ext cx="1714500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hlinkClick r:id="rId6" action="ppaction://hlinksldjump"/>
              </a:rPr>
              <a:t>Минотавр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29250" y="4214813"/>
            <a:ext cx="1714500" cy="7858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43750" y="4214813"/>
            <a:ext cx="1714500" cy="7858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hlinkClick r:id="rId7" action="ppaction://hlinksldjump"/>
              </a:rPr>
              <a:t>Сфинкс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29250" y="5000625"/>
            <a:ext cx="1714500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143750" y="5000625"/>
            <a:ext cx="1714500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hlinkClick r:id="rId8" action="ppaction://hlinksldjump"/>
              </a:rPr>
              <a:t>Химера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5578475" y="2786063"/>
          <a:ext cx="1624013" cy="471487"/>
        </p:xfrm>
        <a:graphic>
          <a:graphicData uri="http://schemas.openxmlformats.org/presentationml/2006/ole">
            <p:oleObj spid="_x0000_s30722" name="Формула" r:id="rId9" imgW="787320" imgH="228600" progId="Equation.3">
              <p:embed/>
            </p:oleObj>
          </a:graphicData>
        </a:graphic>
      </p:graphicFrame>
      <p:graphicFrame>
        <p:nvGraphicFramePr>
          <p:cNvPr id="30723" name="Object 5"/>
          <p:cNvGraphicFramePr>
            <a:graphicFrameLocks noChangeAspect="1"/>
          </p:cNvGraphicFramePr>
          <p:nvPr/>
        </p:nvGraphicFramePr>
        <p:xfrm>
          <a:off x="5500688" y="3571875"/>
          <a:ext cx="1676400" cy="471488"/>
        </p:xfrm>
        <a:graphic>
          <a:graphicData uri="http://schemas.openxmlformats.org/presentationml/2006/ole">
            <p:oleObj spid="_x0000_s30723" name="Формула" r:id="rId10" imgW="812520" imgH="228600" progId="Equation.3">
              <p:embed/>
            </p:oleObj>
          </a:graphicData>
        </a:graphic>
      </p:graphicFrame>
      <p:graphicFrame>
        <p:nvGraphicFramePr>
          <p:cNvPr id="30724" name="Object 7"/>
          <p:cNvGraphicFramePr>
            <a:graphicFrameLocks noChangeAspect="1"/>
          </p:cNvGraphicFramePr>
          <p:nvPr/>
        </p:nvGraphicFramePr>
        <p:xfrm>
          <a:off x="5403850" y="4357688"/>
          <a:ext cx="1676400" cy="471487"/>
        </p:xfrm>
        <a:graphic>
          <a:graphicData uri="http://schemas.openxmlformats.org/presentationml/2006/ole">
            <p:oleObj spid="_x0000_s30724" name="Формула" r:id="rId11" imgW="812520" imgH="228600" progId="Equation.3">
              <p:embed/>
            </p:oleObj>
          </a:graphicData>
        </a:graphic>
      </p:graphicFrame>
      <p:graphicFrame>
        <p:nvGraphicFramePr>
          <p:cNvPr id="30725" name="Object 8"/>
          <p:cNvGraphicFramePr>
            <a:graphicFrameLocks noChangeAspect="1"/>
          </p:cNvGraphicFramePr>
          <p:nvPr/>
        </p:nvGraphicFramePr>
        <p:xfrm>
          <a:off x="5351463" y="5143500"/>
          <a:ext cx="1833562" cy="471488"/>
        </p:xfrm>
        <a:graphic>
          <a:graphicData uri="http://schemas.openxmlformats.org/presentationml/2006/ole">
            <p:oleObj spid="_x0000_s30725" name="Формула" r:id="rId12" imgW="888840" imgH="228600" progId="Equation.3">
              <p:embed/>
            </p:oleObj>
          </a:graphicData>
        </a:graphic>
      </p:graphicFrame>
      <p:grpSp>
        <p:nvGrpSpPr>
          <p:cNvPr id="2" name="Группа 35"/>
          <p:cNvGrpSpPr>
            <a:grpSpLocks/>
          </p:cNvGrpSpPr>
          <p:nvPr/>
        </p:nvGrpSpPr>
        <p:grpSpPr bwMode="auto">
          <a:xfrm>
            <a:off x="214313" y="1571625"/>
            <a:ext cx="5000625" cy="1390650"/>
            <a:chOff x="214282" y="1785926"/>
            <a:chExt cx="5000660" cy="1390359"/>
          </a:xfrm>
        </p:grpSpPr>
        <p:grpSp>
          <p:nvGrpSpPr>
            <p:cNvPr id="30775" name="Группа 26"/>
            <p:cNvGrpSpPr>
              <a:grpSpLocks/>
            </p:cNvGrpSpPr>
            <p:nvPr/>
          </p:nvGrpSpPr>
          <p:grpSpPr bwMode="auto">
            <a:xfrm>
              <a:off x="214282" y="1785926"/>
              <a:ext cx="5000660" cy="989019"/>
              <a:chOff x="214282" y="1785926"/>
              <a:chExt cx="5000660" cy="989019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214282" y="1857349"/>
                <a:ext cx="2428892" cy="91738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aphicFrame>
            <p:nvGraphicFramePr>
              <p:cNvPr id="30733" name="Object 2"/>
              <p:cNvGraphicFramePr>
                <a:graphicFrameLocks noChangeAspect="1"/>
              </p:cNvGraphicFramePr>
              <p:nvPr/>
            </p:nvGraphicFramePr>
            <p:xfrm>
              <a:off x="642910" y="2071678"/>
              <a:ext cx="1650215" cy="471490"/>
            </p:xfrm>
            <a:graphic>
              <a:graphicData uri="http://schemas.openxmlformats.org/presentationml/2006/ole">
                <p:oleObj spid="_x0000_s30733" name="Формула" r:id="rId13" imgW="799920" imgH="228600" progId="Equation.3">
                  <p:embed/>
                </p:oleObj>
              </a:graphicData>
            </a:graphic>
          </p:graphicFrame>
          <p:sp>
            <p:nvSpPr>
              <p:cNvPr id="8" name="Прямоугольник 7"/>
              <p:cNvSpPr/>
              <p:nvPr/>
            </p:nvSpPr>
            <p:spPr>
              <a:xfrm>
                <a:off x="3000363" y="1857349"/>
                <a:ext cx="2214579" cy="71422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aphicFrame>
            <p:nvGraphicFramePr>
              <p:cNvPr id="30734" name="Object 3"/>
              <p:cNvGraphicFramePr>
                <a:graphicFrameLocks noChangeAspect="1"/>
              </p:cNvGraphicFramePr>
              <p:nvPr/>
            </p:nvGraphicFramePr>
            <p:xfrm>
              <a:off x="3071802" y="2000240"/>
              <a:ext cx="1884362" cy="471488"/>
            </p:xfrm>
            <a:graphic>
              <a:graphicData uri="http://schemas.openxmlformats.org/presentationml/2006/ole">
                <p:oleObj spid="_x0000_s30734" name="Формула" r:id="rId14" imgW="914400" imgH="228600" progId="Equation.3">
                  <p:embed/>
                </p:oleObj>
              </a:graphicData>
            </a:graphic>
          </p:graphicFrame>
          <p:sp>
            <p:nvSpPr>
              <p:cNvPr id="10" name="Прямоугольник 9"/>
              <p:cNvSpPr/>
              <p:nvPr/>
            </p:nvSpPr>
            <p:spPr>
              <a:xfrm>
                <a:off x="2542491" y="1785926"/>
                <a:ext cx="529311" cy="92333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+mn-lt"/>
                  </a:rPr>
                  <a:t>+</a:t>
                </a:r>
              </a:p>
            </p:txBody>
          </p:sp>
        </p:grpSp>
        <p:sp>
          <p:nvSpPr>
            <p:cNvPr id="30776" name="TextBox 33"/>
            <p:cNvSpPr txBox="1">
              <a:spLocks noChangeArrowheads="1"/>
            </p:cNvSpPr>
            <p:nvPr/>
          </p:nvSpPr>
          <p:spPr bwMode="auto">
            <a:xfrm>
              <a:off x="1071538" y="2714620"/>
              <a:ext cx="6960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бык</a:t>
              </a:r>
            </a:p>
          </p:txBody>
        </p:sp>
        <p:sp>
          <p:nvSpPr>
            <p:cNvPr id="30777" name="TextBox 34"/>
            <p:cNvSpPr txBox="1">
              <a:spLocks noChangeArrowheads="1"/>
            </p:cNvSpPr>
            <p:nvPr/>
          </p:nvSpPr>
          <p:spPr bwMode="auto">
            <a:xfrm>
              <a:off x="3786182" y="2571744"/>
              <a:ext cx="1240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человек</a:t>
              </a:r>
            </a:p>
          </p:txBody>
        </p:sp>
      </p:grpSp>
      <p:grpSp>
        <p:nvGrpSpPr>
          <p:cNvPr id="5" name="Группа 36"/>
          <p:cNvGrpSpPr>
            <a:grpSpLocks/>
          </p:cNvGrpSpPr>
          <p:nvPr/>
        </p:nvGrpSpPr>
        <p:grpSpPr bwMode="auto">
          <a:xfrm>
            <a:off x="214313" y="2857500"/>
            <a:ext cx="5003800" cy="1390650"/>
            <a:chOff x="214282" y="1785926"/>
            <a:chExt cx="5003830" cy="1390359"/>
          </a:xfrm>
        </p:grpSpPr>
        <p:grpSp>
          <p:nvGrpSpPr>
            <p:cNvPr id="30769" name="Группа 26"/>
            <p:cNvGrpSpPr>
              <a:grpSpLocks/>
            </p:cNvGrpSpPr>
            <p:nvPr/>
          </p:nvGrpSpPr>
          <p:grpSpPr bwMode="auto">
            <a:xfrm>
              <a:off x="214282" y="1785926"/>
              <a:ext cx="5003830" cy="989019"/>
              <a:chOff x="214282" y="1785926"/>
              <a:chExt cx="5003830" cy="989019"/>
            </a:xfrm>
          </p:grpSpPr>
          <p:sp>
            <p:nvSpPr>
              <p:cNvPr id="41" name="Овал 40"/>
              <p:cNvSpPr/>
              <p:nvPr/>
            </p:nvSpPr>
            <p:spPr>
              <a:xfrm>
                <a:off x="214282" y="1857349"/>
                <a:ext cx="2428890" cy="91738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aphicFrame>
            <p:nvGraphicFramePr>
              <p:cNvPr id="30731" name="Object 11"/>
              <p:cNvGraphicFramePr>
                <a:graphicFrameLocks noChangeAspect="1"/>
              </p:cNvGraphicFramePr>
              <p:nvPr/>
            </p:nvGraphicFramePr>
            <p:xfrm>
              <a:off x="642910" y="2071678"/>
              <a:ext cx="1650215" cy="471490"/>
            </p:xfrm>
            <a:graphic>
              <a:graphicData uri="http://schemas.openxmlformats.org/presentationml/2006/ole">
                <p:oleObj spid="_x0000_s30731" name="Формула" r:id="rId15" imgW="799920" imgH="228600" progId="Equation.3">
                  <p:embed/>
                </p:oleObj>
              </a:graphicData>
            </a:graphic>
          </p:graphicFrame>
          <p:sp>
            <p:nvSpPr>
              <p:cNvPr id="43" name="Прямоугольник 42"/>
              <p:cNvSpPr/>
              <p:nvPr/>
            </p:nvSpPr>
            <p:spPr>
              <a:xfrm>
                <a:off x="3000361" y="1857349"/>
                <a:ext cx="2214576" cy="71422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aphicFrame>
            <p:nvGraphicFramePr>
              <p:cNvPr id="30732" name="Object 12"/>
              <p:cNvGraphicFramePr>
                <a:graphicFrameLocks noChangeAspect="1"/>
              </p:cNvGraphicFramePr>
              <p:nvPr/>
            </p:nvGraphicFramePr>
            <p:xfrm>
              <a:off x="3071801" y="2051243"/>
              <a:ext cx="2146311" cy="420485"/>
            </p:xfrm>
            <a:graphic>
              <a:graphicData uri="http://schemas.openxmlformats.org/presentationml/2006/ole">
                <p:oleObj spid="_x0000_s30732" name="Формула" r:id="rId16" imgW="1168200" imgH="228600" progId="Equation.3">
                  <p:embed/>
                </p:oleObj>
              </a:graphicData>
            </a:graphic>
          </p:graphicFrame>
          <p:sp>
            <p:nvSpPr>
              <p:cNvPr id="45" name="Прямоугольник 44"/>
              <p:cNvSpPr/>
              <p:nvPr/>
            </p:nvSpPr>
            <p:spPr>
              <a:xfrm>
                <a:off x="2542491" y="1785926"/>
                <a:ext cx="529311" cy="92333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+mn-lt"/>
                  </a:rPr>
                  <a:t>+</a:t>
                </a:r>
              </a:p>
            </p:txBody>
          </p:sp>
        </p:grpSp>
        <p:sp>
          <p:nvSpPr>
            <p:cNvPr id="30770" name="TextBox 38"/>
            <p:cNvSpPr txBox="1">
              <a:spLocks noChangeArrowheads="1"/>
            </p:cNvSpPr>
            <p:nvPr/>
          </p:nvSpPr>
          <p:spPr bwMode="auto">
            <a:xfrm>
              <a:off x="1071538" y="2714620"/>
              <a:ext cx="1240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человек</a:t>
              </a:r>
            </a:p>
          </p:txBody>
        </p:sp>
        <p:sp>
          <p:nvSpPr>
            <p:cNvPr id="30771" name="TextBox 39"/>
            <p:cNvSpPr txBox="1">
              <a:spLocks noChangeArrowheads="1"/>
            </p:cNvSpPr>
            <p:nvPr/>
          </p:nvSpPr>
          <p:spPr bwMode="auto">
            <a:xfrm>
              <a:off x="3786182" y="2571744"/>
              <a:ext cx="7942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конь</a:t>
              </a:r>
            </a:p>
          </p:txBody>
        </p:sp>
      </p:grpSp>
      <p:grpSp>
        <p:nvGrpSpPr>
          <p:cNvPr id="21" name="Группа 45"/>
          <p:cNvGrpSpPr>
            <a:grpSpLocks/>
          </p:cNvGrpSpPr>
          <p:nvPr/>
        </p:nvGrpSpPr>
        <p:grpSpPr bwMode="auto">
          <a:xfrm>
            <a:off x="0" y="4143375"/>
            <a:ext cx="5000625" cy="1390650"/>
            <a:chOff x="214282" y="1785926"/>
            <a:chExt cx="5000660" cy="1390359"/>
          </a:xfrm>
        </p:grpSpPr>
        <p:grpSp>
          <p:nvGrpSpPr>
            <p:cNvPr id="30763" name="Группа 26"/>
            <p:cNvGrpSpPr>
              <a:grpSpLocks/>
            </p:cNvGrpSpPr>
            <p:nvPr/>
          </p:nvGrpSpPr>
          <p:grpSpPr bwMode="auto">
            <a:xfrm>
              <a:off x="214282" y="1785926"/>
              <a:ext cx="5000660" cy="989019"/>
              <a:chOff x="214282" y="1785926"/>
              <a:chExt cx="5000660" cy="989019"/>
            </a:xfrm>
          </p:grpSpPr>
          <p:sp>
            <p:nvSpPr>
              <p:cNvPr id="50" name="Овал 49"/>
              <p:cNvSpPr/>
              <p:nvPr/>
            </p:nvSpPr>
            <p:spPr>
              <a:xfrm>
                <a:off x="214282" y="1857349"/>
                <a:ext cx="2428892" cy="91738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aphicFrame>
            <p:nvGraphicFramePr>
              <p:cNvPr id="30729" name="Object 13"/>
              <p:cNvGraphicFramePr>
                <a:graphicFrameLocks noChangeAspect="1"/>
              </p:cNvGraphicFramePr>
              <p:nvPr/>
            </p:nvGraphicFramePr>
            <p:xfrm>
              <a:off x="552451" y="2071670"/>
              <a:ext cx="1831975" cy="471487"/>
            </p:xfrm>
            <a:graphic>
              <a:graphicData uri="http://schemas.openxmlformats.org/presentationml/2006/ole">
                <p:oleObj spid="_x0000_s30729" name="Формула" r:id="rId17" imgW="888840" imgH="228600" progId="Equation.3">
                  <p:embed/>
                </p:oleObj>
              </a:graphicData>
            </a:graphic>
          </p:graphicFrame>
          <p:sp>
            <p:nvSpPr>
              <p:cNvPr id="52" name="Прямоугольник 51"/>
              <p:cNvSpPr/>
              <p:nvPr/>
            </p:nvSpPr>
            <p:spPr>
              <a:xfrm>
                <a:off x="3000365" y="1857349"/>
                <a:ext cx="2214577" cy="71422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aphicFrame>
            <p:nvGraphicFramePr>
              <p:cNvPr id="30730" name="Object 14"/>
              <p:cNvGraphicFramePr>
                <a:graphicFrameLocks noChangeAspect="1"/>
              </p:cNvGraphicFramePr>
              <p:nvPr/>
            </p:nvGraphicFramePr>
            <p:xfrm>
              <a:off x="3097214" y="2000232"/>
              <a:ext cx="1831975" cy="471488"/>
            </p:xfrm>
            <a:graphic>
              <a:graphicData uri="http://schemas.openxmlformats.org/presentationml/2006/ole">
                <p:oleObj spid="_x0000_s30730" name="Формула" r:id="rId18" imgW="888840" imgH="228600" progId="Equation.3">
                  <p:embed/>
                </p:oleObj>
              </a:graphicData>
            </a:graphic>
          </p:graphicFrame>
          <p:sp>
            <p:nvSpPr>
              <p:cNvPr id="54" name="Прямоугольник 53"/>
              <p:cNvSpPr/>
              <p:nvPr/>
            </p:nvSpPr>
            <p:spPr>
              <a:xfrm>
                <a:off x="2542491" y="1785926"/>
                <a:ext cx="529311" cy="92333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+mn-lt"/>
                  </a:rPr>
                  <a:t>+</a:t>
                </a:r>
              </a:p>
            </p:txBody>
          </p:sp>
        </p:grpSp>
        <p:sp>
          <p:nvSpPr>
            <p:cNvPr id="30764" name="TextBox 47"/>
            <p:cNvSpPr txBox="1">
              <a:spLocks noChangeArrowheads="1"/>
            </p:cNvSpPr>
            <p:nvPr/>
          </p:nvSpPr>
          <p:spPr bwMode="auto">
            <a:xfrm>
              <a:off x="1071538" y="2714620"/>
              <a:ext cx="6431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лев</a:t>
              </a:r>
            </a:p>
          </p:txBody>
        </p:sp>
        <p:sp>
          <p:nvSpPr>
            <p:cNvPr id="30765" name="TextBox 48"/>
            <p:cNvSpPr txBox="1">
              <a:spLocks noChangeArrowheads="1"/>
            </p:cNvSpPr>
            <p:nvPr/>
          </p:nvSpPr>
          <p:spPr bwMode="auto">
            <a:xfrm>
              <a:off x="3786182" y="2571744"/>
              <a:ext cx="7621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коза</a:t>
              </a:r>
            </a:p>
          </p:txBody>
        </p:sp>
      </p:grpSp>
      <p:grpSp>
        <p:nvGrpSpPr>
          <p:cNvPr id="23" name="Группа 65"/>
          <p:cNvGrpSpPr>
            <a:grpSpLocks/>
          </p:cNvGrpSpPr>
          <p:nvPr/>
        </p:nvGrpSpPr>
        <p:grpSpPr bwMode="auto">
          <a:xfrm>
            <a:off x="0" y="5467350"/>
            <a:ext cx="7786688" cy="1462088"/>
            <a:chOff x="0" y="5467641"/>
            <a:chExt cx="7786710" cy="1461821"/>
          </a:xfrm>
        </p:grpSpPr>
        <p:grpSp>
          <p:nvGrpSpPr>
            <p:cNvPr id="30754" name="Группа 26"/>
            <p:cNvGrpSpPr>
              <a:grpSpLocks/>
            </p:cNvGrpSpPr>
            <p:nvPr/>
          </p:nvGrpSpPr>
          <p:grpSpPr bwMode="auto">
            <a:xfrm>
              <a:off x="0" y="5467641"/>
              <a:ext cx="5000660" cy="989019"/>
              <a:chOff x="214282" y="1785926"/>
              <a:chExt cx="5000660" cy="989019"/>
            </a:xfrm>
          </p:grpSpPr>
          <p:sp>
            <p:nvSpPr>
              <p:cNvPr id="59" name="Овал 58"/>
              <p:cNvSpPr/>
              <p:nvPr/>
            </p:nvSpPr>
            <p:spPr>
              <a:xfrm>
                <a:off x="214282" y="1857351"/>
                <a:ext cx="2428882" cy="91740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aphicFrame>
            <p:nvGraphicFramePr>
              <p:cNvPr id="30727" name="Object 15"/>
              <p:cNvGraphicFramePr>
                <a:graphicFrameLocks noChangeAspect="1"/>
              </p:cNvGraphicFramePr>
              <p:nvPr/>
            </p:nvGraphicFramePr>
            <p:xfrm>
              <a:off x="642910" y="2071678"/>
              <a:ext cx="1650215" cy="471490"/>
            </p:xfrm>
            <a:graphic>
              <a:graphicData uri="http://schemas.openxmlformats.org/presentationml/2006/ole">
                <p:oleObj spid="_x0000_s30727" name="Формула" r:id="rId19" imgW="799920" imgH="228600" progId="Equation.3">
                  <p:embed/>
                </p:oleObj>
              </a:graphicData>
            </a:graphic>
          </p:graphicFrame>
          <p:sp>
            <p:nvSpPr>
              <p:cNvPr id="61" name="Прямоугольник 60"/>
              <p:cNvSpPr/>
              <p:nvPr/>
            </p:nvSpPr>
            <p:spPr>
              <a:xfrm>
                <a:off x="3000353" y="1857351"/>
                <a:ext cx="2214568" cy="71424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aphicFrame>
            <p:nvGraphicFramePr>
              <p:cNvPr id="30728" name="Object 16"/>
              <p:cNvGraphicFramePr>
                <a:graphicFrameLocks noChangeAspect="1"/>
              </p:cNvGraphicFramePr>
              <p:nvPr/>
            </p:nvGraphicFramePr>
            <p:xfrm>
              <a:off x="3124170" y="1999948"/>
              <a:ext cx="1779587" cy="471487"/>
            </p:xfrm>
            <a:graphic>
              <a:graphicData uri="http://schemas.openxmlformats.org/presentationml/2006/ole">
                <p:oleObj spid="_x0000_s30728" name="Формула" r:id="rId20" imgW="863280" imgH="228600" progId="Equation.3">
                  <p:embed/>
                </p:oleObj>
              </a:graphicData>
            </a:graphic>
          </p:graphicFrame>
          <p:sp>
            <p:nvSpPr>
              <p:cNvPr id="63" name="Прямоугольник 62"/>
              <p:cNvSpPr/>
              <p:nvPr/>
            </p:nvSpPr>
            <p:spPr>
              <a:xfrm>
                <a:off x="2542491" y="1785926"/>
                <a:ext cx="529311" cy="92333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54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+mn-lt"/>
                  </a:rPr>
                  <a:t>+</a:t>
                </a:r>
              </a:p>
            </p:txBody>
          </p:sp>
        </p:grpSp>
        <p:sp>
          <p:nvSpPr>
            <p:cNvPr id="30755" name="TextBox 56"/>
            <p:cNvSpPr txBox="1">
              <a:spLocks noChangeArrowheads="1"/>
            </p:cNvSpPr>
            <p:nvPr/>
          </p:nvSpPr>
          <p:spPr bwMode="auto">
            <a:xfrm>
              <a:off x="857256" y="6396335"/>
              <a:ext cx="1240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человек</a:t>
              </a:r>
            </a:p>
          </p:txBody>
        </p:sp>
        <p:sp>
          <p:nvSpPr>
            <p:cNvPr id="30756" name="TextBox 57"/>
            <p:cNvSpPr txBox="1">
              <a:spLocks noChangeArrowheads="1"/>
            </p:cNvSpPr>
            <p:nvPr/>
          </p:nvSpPr>
          <p:spPr bwMode="auto">
            <a:xfrm>
              <a:off x="3571900" y="6253459"/>
              <a:ext cx="6431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лев</a:t>
              </a: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5572141" y="5858095"/>
              <a:ext cx="2214569" cy="71424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5000628" y="5643578"/>
              <a:ext cx="529311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+mn-lt"/>
                </a:rPr>
                <a:t>+</a:t>
              </a:r>
            </a:p>
          </p:txBody>
        </p:sp>
        <p:sp>
          <p:nvSpPr>
            <p:cNvPr id="30759" name="TextBox 66"/>
            <p:cNvSpPr txBox="1">
              <a:spLocks noChangeArrowheads="1"/>
            </p:cNvSpPr>
            <p:nvPr/>
          </p:nvSpPr>
          <p:spPr bwMode="auto">
            <a:xfrm>
              <a:off x="6429388" y="6467797"/>
              <a:ext cx="94448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птица</a:t>
              </a:r>
            </a:p>
          </p:txBody>
        </p:sp>
        <p:graphicFrame>
          <p:nvGraphicFramePr>
            <p:cNvPr id="30726" name="Object 18"/>
            <p:cNvGraphicFramePr>
              <a:graphicFrameLocks noChangeAspect="1"/>
            </p:cNvGraphicFramePr>
            <p:nvPr/>
          </p:nvGraphicFramePr>
          <p:xfrm>
            <a:off x="5761038" y="6000750"/>
            <a:ext cx="1831975" cy="471488"/>
          </p:xfrm>
          <a:graphic>
            <a:graphicData uri="http://schemas.openxmlformats.org/presentationml/2006/ole">
              <p:oleObj spid="_x0000_s30726" name="Формула" r:id="rId21" imgW="888840" imgH="228600" progId="Equation.3">
                <p:embed/>
              </p:oleObj>
            </a:graphicData>
          </a:graphic>
        </p:graphicFrame>
      </p:grpSp>
      <p:sp>
        <p:nvSpPr>
          <p:cNvPr id="30753" name="TextBox 61"/>
          <p:cNvSpPr txBox="1">
            <a:spLocks noChangeArrowheads="1"/>
          </p:cNvSpPr>
          <p:nvPr/>
        </p:nvSpPr>
        <p:spPr bwMode="auto">
          <a:xfrm>
            <a:off x="8215313" y="6072188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2" action="ppaction://hlinksldjump"/>
              </a:rPr>
              <a:t>16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1" descr="Химера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3" y="0"/>
            <a:ext cx="8485187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71868" y="5934670"/>
            <a:ext cx="250581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Химера</a:t>
            </a:r>
          </a:p>
        </p:txBody>
      </p:sp>
      <p:pic>
        <p:nvPicPr>
          <p:cNvPr id="32771" name="Рисунок 3" descr="стр.bmp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13" y="6257925"/>
            <a:ext cx="5524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вадран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rgbClr val="00FFCC"/>
            </a:gs>
            <a:gs pos="50000">
              <a:srgbClr val="FFFFFF"/>
            </a:gs>
            <a:gs pos="100000">
              <a:srgbClr val="00FFCC"/>
            </a:gs>
          </a:gsLst>
          <a:lin ang="18900000" scaled="1"/>
        </a:gradFill>
        <a:ln w="9525">
          <a:miter lim="800000"/>
          <a:headEnd/>
          <a:tailEnd/>
        </a:ln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rgbClr val="00FFCC"/>
          </a:extrusionClr>
        </a:sp3d>
      </a:spPr>
      <a:bodyPr>
        <a:flatTx/>
      </a:bodyPr>
      <a:lstStyle>
        <a:defPPr algn="ctr">
          <a:defRPr sz="2000" b="1"/>
        </a:defPPr>
      </a:lstStyle>
    </a:spDef>
  </a:objectDefaults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511</TotalTime>
  <Words>180</Words>
  <Application>Microsoft Office PowerPoint</Application>
  <PresentationFormat>Экран (4:3)</PresentationFormat>
  <Paragraphs>96</Paragraphs>
  <Slides>14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Times New Roman</vt:lpstr>
      <vt:lpstr>Wingdings</vt:lpstr>
      <vt:lpstr>Calibri</vt:lpstr>
      <vt:lpstr>Comic Sans MS</vt:lpstr>
      <vt:lpstr>Квадрант</vt:lpstr>
      <vt:lpstr>Квадрант</vt:lpstr>
      <vt:lpstr>Формула</vt:lpstr>
      <vt:lpstr>Тема урока:                      Сложение и вычитание многочленов</vt:lpstr>
      <vt:lpstr>Проверим как вы усвоили материал прошлого урока!</vt:lpstr>
      <vt:lpstr>Слайд 3</vt:lpstr>
      <vt:lpstr>Слайд 4</vt:lpstr>
      <vt:lpstr>Слайд 5</vt:lpstr>
      <vt:lpstr>Слайд 6</vt:lpstr>
      <vt:lpstr>Алгоритм сложения и вычитания многочленов</vt:lpstr>
      <vt:lpstr>Слайд 8</vt:lpstr>
      <vt:lpstr>Слайд 9</vt:lpstr>
      <vt:lpstr>Слайд 10</vt:lpstr>
      <vt:lpstr>Слайд 11</vt:lpstr>
      <vt:lpstr>Слайд 12</vt:lpstr>
      <vt:lpstr>Решите уравнения:</vt:lpstr>
      <vt:lpstr> 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Сложение и вычитание многочленов</dc:title>
  <dc:creator>Алла</dc:creator>
  <cp:lastModifiedBy>comp</cp:lastModifiedBy>
  <cp:revision>82</cp:revision>
  <dcterms:created xsi:type="dcterms:W3CDTF">2007-02-06T00:47:17Z</dcterms:created>
  <dcterms:modified xsi:type="dcterms:W3CDTF">2012-01-16T10:01:12Z</dcterms:modified>
</cp:coreProperties>
</file>