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7E8249-D584-487D-95AB-953DE9A9C694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C0FDB8-1238-4BFA-AFDD-6D9F37EBF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86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7978-8DC6-47D8-8E5C-954DEAA28498}" type="datetime1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5B5DC-091B-4BBD-9453-68BECDF3F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2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E2753-78D7-4016-8677-0C6612391992}" type="datetime1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25153-70D8-4DFA-B364-9BBD26523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6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64AC-7CB8-47A7-B6E2-22AC7307C985}" type="datetime1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FCBFE-78DD-427F-B239-A1CA9596A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9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029E4-1D56-4849-BC03-FB3C4B934201}" type="datetime1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A24AE-E589-4AA7-9B1A-353FC5B11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68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617C-CF78-43EF-B6DD-8BAA39436CF1}" type="datetime1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68E30-257F-46E8-A2C1-13C922107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DE6A0-DB3B-4984-AE54-80D3AFF2E301}" type="datetime1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B1D43-C5BD-43FA-B7FF-D13AA5155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5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42BD-26C6-4505-B7C9-8B578B5E652E}" type="datetime1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A7872-5446-419F-A7C4-77C8BBC95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31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987BF-0E36-4F9E-AF02-F61EC4195DFA}" type="datetime1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26441-0FD1-4277-B137-9F4B50A4E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8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2AC6A-1498-455D-90C6-AAAAEE8FC1C2}" type="datetime1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0666-69A5-4F6D-A178-6DDDD03CF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9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2417-0771-43D4-93C3-B01A6FB1EF05}" type="datetime1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7A23C-2638-4BEE-B455-D43C8736B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96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67C1C-4CF8-4633-81B0-62C9070DB0E8}" type="datetime1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6C79-FAA7-495A-B4B0-E0C178F7A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7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47F658-1CA1-469A-AE13-958651789722}" type="datetime1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19FB94-8DBD-4B2A-A5DD-3D9914C83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 descr="H:\Documents and Settings\Aida\Рабочий стол\текстуры и фоны, клипарты\idpenc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6918">
            <a:off x="3263285" y="1269069"/>
            <a:ext cx="2598737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H:\Documents and Settings\Aida\Рабочий стол\текстуры и фоны, клипарты\новеньки картинки\pencil rolling h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53377"/>
            <a:ext cx="26971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055" y="2194144"/>
            <a:ext cx="858119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Умножение десятичных</a:t>
            </a:r>
          </a:p>
          <a:p>
            <a:pPr algn="ctr"/>
            <a:r>
              <a:rPr lang="ru-RU" sz="5000" b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дробей</a:t>
            </a:r>
            <a:endParaRPr lang="ru-RU" sz="50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1366" y="5306436"/>
            <a:ext cx="2542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Головина О.А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13593" y="3959505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5 класс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1366" y="5733134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ГБОУ СОШ № 299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6069607"/>
            <a:ext cx="115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. Москва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8029E4-1D56-4849-BC03-FB3C4B934201}" type="datetime1">
              <a:rPr lang="ru-RU" smtClean="0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A24AE-E589-4AA7-9B1A-353FC5B1173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47864" y="1196752"/>
            <a:ext cx="2401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 1397 (а-з)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435846"/>
              </p:ext>
            </p:extLst>
          </p:nvPr>
        </p:nvGraphicFramePr>
        <p:xfrm>
          <a:off x="1043608" y="2204864"/>
          <a:ext cx="7200800" cy="107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92088"/>
                <a:gridCol w="864096"/>
                <a:gridCol w="936104"/>
                <a:gridCol w="936104"/>
                <a:gridCol w="936104"/>
                <a:gridCol w="936104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274,56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362,6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98,28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0,736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0,925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0,4116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0,12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44407" y="2693452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269462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3512" y="269345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69279" y="2688177"/>
            <a:ext cx="44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7115" y="268817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92819" y="2688177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2491" y="269462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7412" y="2688177"/>
            <a:ext cx="44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5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5000" decel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37 L -0.69497 0.244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57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25000" decel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741 L -0.49826 0.240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13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25000" decel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555 L -0.19862 0.242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1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25000" decel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-0.0074 L -0.2132 0.240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25000" decel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0185 L 0.3875 0.239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25000" decel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741 L 0.21268 0.238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25000" decel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35 -0.0206 L 0.5092 0.237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4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25000" decel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5125 0.2372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25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8029E4-1D56-4849-BC03-FB3C4B934201}" type="datetime1">
              <a:rPr lang="ru-RU" smtClean="0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A24AE-E589-4AA7-9B1A-353FC5B1173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1458980"/>
            <a:ext cx="5402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«Не даром помнит 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6590" y="1458980"/>
            <a:ext cx="3328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Georgia" pitchFamily="18" charset="0"/>
              </a:rPr>
              <a:t>в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ся Россия,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289066"/>
            <a:ext cx="2715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Про день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3351" y="2289066"/>
            <a:ext cx="4027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Бородина! …»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73" y="3108368"/>
            <a:ext cx="4248472" cy="310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5" y="3140968"/>
            <a:ext cx="4573048" cy="309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78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8029E4-1D56-4849-BC03-FB3C4B934201}" type="datetime1">
              <a:rPr lang="ru-RU" smtClean="0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A24AE-E589-4AA7-9B1A-353FC5B1173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79712" y="1412776"/>
            <a:ext cx="5101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Домашнее задание: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9160" y="2204864"/>
            <a:ext cx="4307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36 (учить правила);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5513" y="2996952"/>
            <a:ext cx="54280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 1431 (а, б); № 1432 ( а-е );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 1430 (1) – п.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6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8029E4-1D56-4849-BC03-FB3C4B934201}" type="datetime1">
              <a:rPr lang="ru-RU" smtClean="0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A24AE-E589-4AA7-9B1A-353FC5B1173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Пятно 2 5"/>
          <p:cNvSpPr/>
          <p:nvPr/>
        </p:nvSpPr>
        <p:spPr>
          <a:xfrm>
            <a:off x="1115616" y="0"/>
            <a:ext cx="7704856" cy="4869160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845223">
            <a:off x="2685468" y="1297671"/>
            <a:ext cx="374692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84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7EFB66-280D-4927-AA05-3427E40CBE34}" type="datetime1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6A50F-61E1-4833-B041-BD2F3048C884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43807" y="908720"/>
            <a:ext cx="3286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Устный счет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756021"/>
            <a:ext cx="139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2,7 – 0,6 =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9164" y="2255023"/>
            <a:ext cx="1406154" cy="53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3,5 + 2,3 =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7543" y="2733654"/>
            <a:ext cx="139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5,8 – 1,9 =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7543" y="3196288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0,63 + 0,17 =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40419" y="1802107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0, 47 – 0, 27 =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35348" y="2226824"/>
            <a:ext cx="1406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5 + 0,35 = 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60175" y="2662762"/>
            <a:ext cx="118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 – 0,8 =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2573" y="3596398"/>
            <a:ext cx="139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3,67 ∙ 10 =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65515" y="1796509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4, 72 – 1,2 =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65515" y="2244738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2,5 </a:t>
            </a:r>
            <a:r>
              <a:rPr lang="en-US" sz="2000" b="1" dirty="0" smtClean="0"/>
              <a:t>: 10 =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65515" y="2724108"/>
            <a:ext cx="1685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0,346 ∙ 100 =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60175" y="3124218"/>
            <a:ext cx="139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3,8 ∙ 100 =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40419" y="3590238"/>
            <a:ext cx="125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0,55 ∙ 0 =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05851" y="3172953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4,75 – 3 =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38538" y="3579239"/>
            <a:ext cx="1406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1,8 + 2,5 =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79060" y="1765731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2,1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79059" y="2255727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5,8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167285" y="2724108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3,9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362389" y="3190128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0,8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17432" y="3596398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36,7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263199" y="1796509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smtClean="0"/>
              <a:t> </a:t>
            </a:r>
            <a:r>
              <a:rPr lang="en-US" sz="2000" b="1" smtClean="0"/>
              <a:t>0</a:t>
            </a:r>
            <a:r>
              <a:rPr lang="ru-RU" sz="2000" b="1" dirty="0" smtClean="0"/>
              <a:t>,2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89022" y="2226789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5,35</a:t>
            </a:r>
            <a:endParaRPr lang="ru-RU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747545" y="2664027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3,2</a:t>
            </a:r>
            <a:endParaRPr lang="ru-RU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990834" y="312421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380</a:t>
            </a:r>
            <a:endParaRPr lang="ru-RU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854144" y="359023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0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225876" y="1796509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3,52</a:t>
            </a:r>
            <a:endParaRPr lang="ru-RU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909122" y="2255023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0,25</a:t>
            </a:r>
            <a:endParaRPr lang="ru-RU" sz="2000" b="1" dirty="0"/>
          </a:p>
        </p:txBody>
      </p:sp>
      <p:sp>
        <p:nvSpPr>
          <p:cNvPr id="3072" name="TextBox 3071"/>
          <p:cNvSpPr txBox="1"/>
          <p:nvPr/>
        </p:nvSpPr>
        <p:spPr>
          <a:xfrm>
            <a:off x="8285988" y="2725113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34,6</a:t>
            </a:r>
            <a:endParaRPr lang="ru-RU" sz="2000" b="1" dirty="0"/>
          </a:p>
        </p:txBody>
      </p:sp>
      <p:sp>
        <p:nvSpPr>
          <p:cNvPr id="3073" name="TextBox 3072"/>
          <p:cNvSpPr txBox="1"/>
          <p:nvPr/>
        </p:nvSpPr>
        <p:spPr>
          <a:xfrm>
            <a:off x="8084651" y="3172953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1,75</a:t>
            </a:r>
            <a:endParaRPr lang="ru-RU" sz="2000" b="1" dirty="0"/>
          </a:p>
        </p:txBody>
      </p:sp>
      <p:sp>
        <p:nvSpPr>
          <p:cNvPr id="3076" name="TextBox 3075"/>
          <p:cNvSpPr txBox="1"/>
          <p:nvPr/>
        </p:nvSpPr>
        <p:spPr>
          <a:xfrm>
            <a:off x="8026943" y="3579239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4</a:t>
            </a:r>
            <a:r>
              <a:rPr lang="ru-RU" sz="2000" b="1" dirty="0" smtClean="0"/>
              <a:t>,3</a:t>
            </a:r>
            <a:endParaRPr lang="ru-RU" sz="2000" b="1" dirty="0"/>
          </a:p>
        </p:txBody>
      </p:sp>
      <p:graphicFrame>
        <p:nvGraphicFramePr>
          <p:cNvPr id="3077" name="Таблица 30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349558"/>
              </p:ext>
            </p:extLst>
          </p:nvPr>
        </p:nvGraphicFramePr>
        <p:xfrm>
          <a:off x="462696" y="4221088"/>
          <a:ext cx="8181585" cy="5040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5439"/>
                <a:gridCol w="545439"/>
                <a:gridCol w="545439"/>
                <a:gridCol w="545439"/>
                <a:gridCol w="545439"/>
                <a:gridCol w="545439"/>
                <a:gridCol w="545439"/>
                <a:gridCol w="545439"/>
                <a:gridCol w="545439"/>
                <a:gridCol w="545439"/>
                <a:gridCol w="545439"/>
                <a:gridCol w="545439"/>
                <a:gridCol w="545439"/>
                <a:gridCol w="545439"/>
                <a:gridCol w="545439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5,8</a:t>
                      </a:r>
                      <a:endParaRPr lang="ru-RU" b="1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0,2</a:t>
                      </a:r>
                      <a:endParaRPr lang="ru-RU" b="1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0,25</a:t>
                      </a:r>
                      <a:endParaRPr lang="ru-RU" b="1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3,2</a:t>
                      </a:r>
                      <a:endParaRPr lang="ru-RU" b="1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1,75</a:t>
                      </a:r>
                      <a:endParaRPr lang="ru-RU" b="1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2,1</a:t>
                      </a:r>
                      <a:endParaRPr lang="ru-RU" b="1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3,52</a:t>
                      </a:r>
                      <a:endParaRPr lang="ru-RU" b="1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380</a:t>
                      </a:r>
                      <a:endParaRPr lang="ru-RU" b="1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2,1</a:t>
                      </a:r>
                      <a:endParaRPr lang="ru-RU" b="1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3,52</a:t>
                      </a:r>
                      <a:endParaRPr lang="ru-RU" b="1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5,8</a:t>
                      </a:r>
                      <a:endParaRPr lang="ru-RU" b="1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4,3</a:t>
                      </a:r>
                      <a:endParaRPr lang="ru-RU" b="1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3,9</a:t>
                      </a:r>
                      <a:endParaRPr lang="ru-RU" b="1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78" name="TextBox 3077"/>
          <p:cNvSpPr txBox="1"/>
          <p:nvPr/>
        </p:nvSpPr>
        <p:spPr>
          <a:xfrm>
            <a:off x="373869" y="2265976"/>
            <a:ext cx="418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Н</a:t>
            </a:r>
          </a:p>
        </p:txBody>
      </p:sp>
      <p:sp>
        <p:nvSpPr>
          <p:cNvPr id="3079" name="TextBox 3078"/>
          <p:cNvSpPr txBox="1"/>
          <p:nvPr/>
        </p:nvSpPr>
        <p:spPr>
          <a:xfrm>
            <a:off x="3300830" y="1765731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080" name="TextBox 3079"/>
          <p:cNvSpPr txBox="1"/>
          <p:nvPr/>
        </p:nvSpPr>
        <p:spPr>
          <a:xfrm>
            <a:off x="6400746" y="2226789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Д</a:t>
            </a: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081" name="TextBox 3080"/>
          <p:cNvSpPr txBox="1"/>
          <p:nvPr/>
        </p:nvSpPr>
        <p:spPr>
          <a:xfrm>
            <a:off x="3337412" y="2626899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3082" name="TextBox 3081"/>
          <p:cNvSpPr txBox="1"/>
          <p:nvPr/>
        </p:nvSpPr>
        <p:spPr>
          <a:xfrm>
            <a:off x="6426394" y="3190128"/>
            <a:ext cx="364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Р</a:t>
            </a: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083" name="TextBox 3082"/>
          <p:cNvSpPr txBox="1"/>
          <p:nvPr/>
        </p:nvSpPr>
        <p:spPr>
          <a:xfrm>
            <a:off x="385891" y="1756021"/>
            <a:ext cx="39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О</a:t>
            </a: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084" name="TextBox 3083"/>
          <p:cNvSpPr txBox="1"/>
          <p:nvPr/>
        </p:nvSpPr>
        <p:spPr>
          <a:xfrm>
            <a:off x="6358293" y="1813117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М</a:t>
            </a: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085" name="TextBox 3084"/>
          <p:cNvSpPr txBox="1"/>
          <p:nvPr/>
        </p:nvSpPr>
        <p:spPr>
          <a:xfrm>
            <a:off x="3347030" y="3110838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П</a:t>
            </a: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086" name="TextBox 3085"/>
          <p:cNvSpPr txBox="1"/>
          <p:nvPr/>
        </p:nvSpPr>
        <p:spPr>
          <a:xfrm>
            <a:off x="6409772" y="3600526"/>
            <a:ext cx="42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087" name="TextBox 3086"/>
          <p:cNvSpPr txBox="1"/>
          <p:nvPr/>
        </p:nvSpPr>
        <p:spPr>
          <a:xfrm>
            <a:off x="421157" y="2717427"/>
            <a:ext cx="35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Т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076636"/>
              </p:ext>
            </p:extLst>
          </p:nvPr>
        </p:nvGraphicFramePr>
        <p:xfrm>
          <a:off x="465526" y="4725142"/>
          <a:ext cx="8181585" cy="5040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5439"/>
                <a:gridCol w="545439"/>
                <a:gridCol w="545439"/>
                <a:gridCol w="545439"/>
                <a:gridCol w="545439"/>
                <a:gridCol w="545439"/>
                <a:gridCol w="545439"/>
                <a:gridCol w="545439"/>
                <a:gridCol w="545439"/>
                <a:gridCol w="545439"/>
                <a:gridCol w="545439"/>
                <a:gridCol w="545439"/>
                <a:gridCol w="545439"/>
                <a:gridCol w="545439"/>
                <a:gridCol w="545439"/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88" name="TextBox 3087"/>
          <p:cNvSpPr txBox="1"/>
          <p:nvPr/>
        </p:nvSpPr>
        <p:spPr>
          <a:xfrm>
            <a:off x="416348" y="3190128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089" name="TextBox 3088"/>
          <p:cNvSpPr txBox="1"/>
          <p:nvPr/>
        </p:nvSpPr>
        <p:spPr>
          <a:xfrm>
            <a:off x="421157" y="3602590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3090" name="TextBox 3089"/>
          <p:cNvSpPr txBox="1"/>
          <p:nvPr/>
        </p:nvSpPr>
        <p:spPr>
          <a:xfrm>
            <a:off x="3326993" y="2244703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Л</a:t>
            </a: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091" name="TextBox 3090"/>
          <p:cNvSpPr txBox="1"/>
          <p:nvPr/>
        </p:nvSpPr>
        <p:spPr>
          <a:xfrm>
            <a:off x="3347030" y="3602606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В</a:t>
            </a:r>
          </a:p>
        </p:txBody>
      </p:sp>
      <p:sp>
        <p:nvSpPr>
          <p:cNvPr id="3092" name="TextBox 3091"/>
          <p:cNvSpPr txBox="1"/>
          <p:nvPr/>
        </p:nvSpPr>
        <p:spPr>
          <a:xfrm>
            <a:off x="6400746" y="2733654"/>
            <a:ext cx="38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Я</a:t>
            </a: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74645" y="472514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42413" y="4725142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64979" y="472514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02288" y="472514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554025" y="4725142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070496" y="472514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638264" y="472514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159310" y="472514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68770" y="4725141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07818" y="4725142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А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38331" y="4725142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Д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1534" y="4725142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3645" y="4725140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Н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"/>
                            </p:stCondLst>
                            <p:childTnLst>
                              <p:par>
                                <p:cTn id="1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500"/>
                            </p:stCondLst>
                            <p:childTnLst>
                              <p:par>
                                <p:cTn id="1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000"/>
                            </p:stCondLst>
                            <p:childTnLst>
                              <p:par>
                                <p:cTn id="1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500"/>
                            </p:stCondLst>
                            <p:childTnLst>
                              <p:par>
                                <p:cTn id="2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000"/>
                            </p:stCondLst>
                            <p:childTnLst>
                              <p:par>
                                <p:cTn id="2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0"/>
                            </p:stCondLst>
                            <p:childTnLst>
                              <p:par>
                                <p:cTn id="2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500"/>
                            </p:stCondLst>
                            <p:childTnLst>
                              <p:par>
                                <p:cTn id="2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000"/>
                            </p:stCondLst>
                            <p:childTnLst>
                              <p:par>
                                <p:cTn id="2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500"/>
                            </p:stCondLst>
                            <p:childTnLst>
                              <p:par>
                                <p:cTn id="2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8000"/>
                            </p:stCondLst>
                            <p:childTnLst>
                              <p:par>
                                <p:cTn id="2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072" grpId="0"/>
      <p:bldP spid="3073" grpId="0"/>
      <p:bldP spid="3076" grpId="0"/>
      <p:bldP spid="3078" grpId="0"/>
      <p:bldP spid="3079" grpId="0"/>
      <p:bldP spid="3080" grpId="0"/>
      <p:bldP spid="3081" grpId="0"/>
      <p:bldP spid="3082" grpId="0"/>
      <p:bldP spid="3083" grpId="0"/>
      <p:bldP spid="3084" grpId="0"/>
      <p:bldP spid="3085" grpId="0"/>
      <p:bldP spid="3086" grpId="0"/>
      <p:bldP spid="3087" grpId="0"/>
      <p:bldP spid="3088" grpId="0"/>
      <p:bldP spid="3089" grpId="0"/>
      <p:bldP spid="3090" grpId="0"/>
      <p:bldP spid="3091" grpId="0"/>
      <p:bldP spid="3092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32" grpId="0"/>
      <p:bldP spid="33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8029E4-1D56-4849-BC03-FB3C4B934201}" type="datetime1">
              <a:rPr lang="ru-RU" smtClean="0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A24AE-E589-4AA7-9B1A-353FC5B1173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934438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Задача 1.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934437"/>
            <a:ext cx="6423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Пешеход идет со скоростью 4,6 км/ч. </a:t>
            </a:r>
          </a:p>
          <a:p>
            <a:r>
              <a:rPr lang="ru-RU" sz="2400" b="1" dirty="0" smtClean="0">
                <a:latin typeface="Georgia" pitchFamily="18" charset="0"/>
              </a:rPr>
              <a:t>Какое расстояние он пройдет за 0,1ч?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5246" y="3165653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Georgia" pitchFamily="18" charset="0"/>
              </a:rPr>
              <a:t>Решение.</a:t>
            </a:r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134" y="3563356"/>
            <a:ext cx="1768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1) 4,6 ∙ 0,1 =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2682" y="3543399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0,46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9213" y="3540595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Georgia" pitchFamily="18" charset="0"/>
                <a:cs typeface="Times New Roman" pitchFamily="18" charset="0"/>
              </a:rPr>
              <a:t>(км) – путь пешехода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3660" y="4005064"/>
            <a:ext cx="2313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 0,46 км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134" y="2060848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0,1 ч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98988" y="2015389"/>
                <a:ext cx="981359" cy="62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400" b="1" i="1" smtClean="0"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ru-RU" sz="2400" b="1" dirty="0" smtClean="0"/>
                  <a:t> ч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988" y="2015389"/>
                <a:ext cx="981359" cy="625812"/>
              </a:xfrm>
              <a:prstGeom prst="rect">
                <a:avLst/>
              </a:prstGeom>
              <a:blipFill rotWithShape="1">
                <a:blip r:embed="rId2"/>
                <a:stretch>
                  <a:fillRect l="-9317" r="-9317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81134" y="2672884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4,6 </a:t>
            </a:r>
            <a:r>
              <a:rPr lang="en-US" sz="2400" i="1" dirty="0" smtClean="0"/>
              <a:t>: 10 </a:t>
            </a:r>
            <a:r>
              <a:rPr lang="ru-RU" sz="2400" i="1" dirty="0" smtClean="0"/>
              <a:t>км</a:t>
            </a:r>
            <a:endParaRPr lang="ru-RU" sz="2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88544" y="2658026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или  0,46 км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07656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8029E4-1D56-4849-BC03-FB3C4B934201}" type="datetime1">
              <a:rPr lang="ru-RU" smtClean="0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A24AE-E589-4AA7-9B1A-353FC5B1173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7895" y="1268760"/>
            <a:ext cx="885050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600" b="1" dirty="0" smtClean="0">
                <a:solidFill>
                  <a:srgbClr val="FF0000"/>
                </a:solidFill>
                <a:latin typeface="Georgia" pitchFamily="18" charset="0"/>
              </a:rPr>
              <a:t>Умножить число на 0,1; 0,01; 0,001</a:t>
            </a:r>
            <a:r>
              <a:rPr lang="ru-RU" sz="2600" b="1" dirty="0" smtClean="0">
                <a:latin typeface="Georgia" pitchFamily="18" charset="0"/>
              </a:rPr>
              <a:t> – </a:t>
            </a:r>
            <a:r>
              <a:rPr lang="ru-RU" sz="2600" dirty="0" smtClean="0">
                <a:latin typeface="Georgia" pitchFamily="18" charset="0"/>
              </a:rPr>
              <a:t>то же самое, </a:t>
            </a:r>
          </a:p>
          <a:p>
            <a:pPr algn="just"/>
            <a:r>
              <a:rPr lang="ru-RU" sz="2600" dirty="0" smtClean="0">
                <a:latin typeface="Georgia" pitchFamily="18" charset="0"/>
              </a:rPr>
              <a:t>что разделить его на 10, 100,1000. Для этого надо </a:t>
            </a:r>
          </a:p>
          <a:p>
            <a:pPr algn="just"/>
            <a:r>
              <a:rPr lang="ru-RU" sz="2600" b="1" dirty="0" smtClean="0">
                <a:solidFill>
                  <a:srgbClr val="FF0000"/>
                </a:solidFill>
                <a:latin typeface="Georgia" pitchFamily="18" charset="0"/>
              </a:rPr>
              <a:t>перенести запятую влево </a:t>
            </a:r>
            <a:r>
              <a:rPr lang="ru-RU" sz="2600" dirty="0" smtClean="0">
                <a:latin typeface="Georgia" pitchFamily="18" charset="0"/>
              </a:rPr>
              <a:t>на столько цифр, сколько</a:t>
            </a:r>
          </a:p>
          <a:p>
            <a:pPr algn="just"/>
            <a:r>
              <a:rPr lang="ru-RU" sz="2600" dirty="0" smtClean="0">
                <a:latin typeface="Georgia" pitchFamily="18" charset="0"/>
              </a:rPr>
              <a:t>нулей стоит перед единицей в множителе</a:t>
            </a:r>
            <a:r>
              <a:rPr lang="ru-RU" sz="2600" dirty="0">
                <a:latin typeface="Georgia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3316342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1) 354,2 ∙ 0,1 =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61789" y="3316340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35,42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3892406"/>
            <a:ext cx="2605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2) 248,34 ∙ 0,01 =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75652" y="3892405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2,4834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7711" y="4512495"/>
            <a:ext cx="286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3) 3788,2 ∙ 0,001 = 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39644" y="449333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3,7882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146" y="3713538"/>
            <a:ext cx="308216" cy="6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50" y="3711330"/>
            <a:ext cx="311150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47" y="4290509"/>
            <a:ext cx="452195" cy="9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0509"/>
            <a:ext cx="399934" cy="8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99" y="4930873"/>
            <a:ext cx="571741" cy="12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9" y="4926817"/>
            <a:ext cx="642246" cy="13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63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8029E4-1D56-4849-BC03-FB3C4B934201}" type="datetime1">
              <a:rPr lang="ru-RU" smtClean="0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A24AE-E589-4AA7-9B1A-353FC5B1173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1603" y="899936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3,76 ∙ 2,4 =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9468" y="1423156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3,7 6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79427" y="17273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5949" y="189675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/>
            </a:lvl1pPr>
          </a:lstStyle>
          <a:p>
            <a:r>
              <a:rPr lang="ru-RU" dirty="0"/>
              <a:t>2,4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76061" y="2392576"/>
            <a:ext cx="10191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32295" y="232179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75283" y="2321799"/>
            <a:ext cx="38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0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7362" y="233229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1 5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67160" y="935668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,024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914" y="3764843"/>
            <a:ext cx="8502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Чтобы перемножить две десятичные дроби</a:t>
            </a:r>
            <a:r>
              <a:rPr lang="ru-RU" sz="2400" dirty="0" smtClean="0">
                <a:latin typeface="Georgia" pitchFamily="18" charset="0"/>
              </a:rPr>
              <a:t>, надо: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069" y="4226508"/>
            <a:ext cx="7730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ru-RU" sz="2400" dirty="0" smtClean="0">
                <a:latin typeface="Georgia" pitchFamily="18" charset="0"/>
              </a:rPr>
              <a:t>выполнить умножение, </a:t>
            </a:r>
            <a:r>
              <a:rPr lang="ru-RU" sz="2400" i="1" dirty="0" smtClean="0">
                <a:latin typeface="Georgia" pitchFamily="18" charset="0"/>
              </a:rPr>
              <a:t>не обращая внимания </a:t>
            </a:r>
            <a:r>
              <a:rPr lang="ru-RU" sz="2400" dirty="0" smtClean="0">
                <a:latin typeface="Georgia" pitchFamily="18" charset="0"/>
              </a:rPr>
              <a:t>на</a:t>
            </a:r>
          </a:p>
          <a:p>
            <a:r>
              <a:rPr lang="ru-RU" sz="2400" dirty="0" smtClean="0">
                <a:latin typeface="Georgia" pitchFamily="18" charset="0"/>
              </a:rPr>
              <a:t> запятые;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4672" y="5041156"/>
            <a:ext cx="74687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2) отделить запятой столько цифр справа, сколько</a:t>
            </a:r>
          </a:p>
          <a:p>
            <a:r>
              <a:rPr lang="ru-RU" sz="2400" dirty="0" smtClean="0">
                <a:latin typeface="Georgia" pitchFamily="18" charset="0"/>
              </a:rPr>
              <a:t> их стоит после запятой </a:t>
            </a:r>
            <a:r>
              <a:rPr lang="ru-RU" sz="2400" i="1" dirty="0" smtClean="0">
                <a:latin typeface="Georgia" pitchFamily="18" charset="0"/>
              </a:rPr>
              <a:t>в обоих множителях </a:t>
            </a:r>
          </a:p>
          <a:p>
            <a:r>
              <a:rPr lang="ru-RU" sz="2400" dirty="0" smtClean="0">
                <a:latin typeface="Georgia" pitchFamily="18" charset="0"/>
              </a:rPr>
              <a:t>вместе.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21" name="Дуга 20"/>
          <p:cNvSpPr/>
          <p:nvPr/>
        </p:nvSpPr>
        <p:spPr>
          <a:xfrm rot="18972797">
            <a:off x="1076253" y="889849"/>
            <a:ext cx="1087887" cy="953102"/>
          </a:xfrm>
          <a:prstGeom prst="arc">
            <a:avLst>
              <a:gd name="adj1" fmla="val 6390655"/>
              <a:gd name="adj2" fmla="val 1015693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18972797">
            <a:off x="1243346" y="1355652"/>
            <a:ext cx="1087887" cy="953102"/>
          </a:xfrm>
          <a:prstGeom prst="arc">
            <a:avLst>
              <a:gd name="adj1" fmla="val 6930159"/>
              <a:gd name="adj2" fmla="val 9422254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18972797">
            <a:off x="1134953" y="2625431"/>
            <a:ext cx="1087887" cy="953102"/>
          </a:xfrm>
          <a:prstGeom prst="arc">
            <a:avLst>
              <a:gd name="adj1" fmla="val 6390655"/>
              <a:gd name="adj2" fmla="val 1015693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18972797">
            <a:off x="742006" y="2599870"/>
            <a:ext cx="1087887" cy="953102"/>
          </a:xfrm>
          <a:prstGeom prst="arc">
            <a:avLst>
              <a:gd name="adj1" fmla="val 6930159"/>
              <a:gd name="adj2" fmla="val 9422254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425195" y="2143584"/>
            <a:ext cx="1354717" cy="56846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513210" y="2227760"/>
            <a:ext cx="6639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2  +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2975" y="222776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rgbClr val="00B050"/>
                </a:solidFill>
              </a:rPr>
              <a:t>1</a:t>
            </a:r>
            <a:endParaRPr lang="ru-RU" sz="22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8155" y="27000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24611" y="26957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51743" y="2726220"/>
            <a:ext cx="38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7</a:t>
            </a:r>
            <a:endParaRPr lang="ru-RU" sz="24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856537" y="3148615"/>
            <a:ext cx="1046985" cy="43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45681" y="2559732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+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551886" y="3113338"/>
            <a:ext cx="391807" cy="419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73879" y="3113224"/>
            <a:ext cx="25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031959" y="3105088"/>
            <a:ext cx="474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</a:t>
            </a:r>
            <a:endParaRPr lang="ru-RU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764624" y="30995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9</a:t>
            </a:r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949698" y="3113224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,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9030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" grpId="0"/>
      <p:bldP spid="3" grpId="0"/>
      <p:bldP spid="1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8029E4-1D56-4849-BC03-FB3C4B934201}" type="datetime1">
              <a:rPr lang="ru-RU" smtClean="0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A24AE-E589-4AA7-9B1A-353FC5B1173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8181" y="1257360"/>
            <a:ext cx="209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∙ 0,0006 =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2753" y="182236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18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9137" y="2284029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0,0006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89096" y="20843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х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89096" y="2745694"/>
            <a:ext cx="124136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76515" y="274734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13" name="Дуга 12"/>
          <p:cNvSpPr/>
          <p:nvPr/>
        </p:nvSpPr>
        <p:spPr>
          <a:xfrm rot="18972797">
            <a:off x="1397760" y="1774247"/>
            <a:ext cx="1087887" cy="953102"/>
          </a:xfrm>
          <a:prstGeom prst="arc">
            <a:avLst>
              <a:gd name="adj1" fmla="val 5565195"/>
              <a:gd name="adj2" fmla="val 106276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18473" y="2250798"/>
            <a:ext cx="457159" cy="49489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045054" y="226899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4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7818" y="275232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</a:t>
            </a:r>
            <a:endParaRPr lang="ru-RU" sz="2400" dirty="0"/>
          </a:p>
        </p:txBody>
      </p:sp>
      <p:sp>
        <p:nvSpPr>
          <p:cNvPr id="17" name="Выгнутая вправо стрелка 16"/>
          <p:cNvSpPr/>
          <p:nvPr/>
        </p:nvSpPr>
        <p:spPr>
          <a:xfrm rot="5400000">
            <a:off x="1920772" y="2773739"/>
            <a:ext cx="221098" cy="936115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203" y="1268760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0,0108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912" y="3717032"/>
            <a:ext cx="91246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Если в произведении получается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меньше цифр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,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чем надо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отделить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запятой, то впереди пишут нуль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или несколько нулей.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66944" y="27498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688850" y="274039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477357" y="2749835"/>
            <a:ext cx="32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369634" y="278013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,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721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8029E4-1D56-4849-BC03-FB3C4B934201}" type="datetime1">
              <a:rPr lang="ru-RU" smtClean="0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A24AE-E589-4AA7-9B1A-353FC5B1173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3507"/>
            <a:ext cx="1944216" cy="17424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3848" y="1259672"/>
            <a:ext cx="2173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№ 1391 (г-и)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5886" y="1782892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2,8 ∙ 0,1 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5405" y="2306112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4,5 ∙  0,01 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5405" y="2837087"/>
            <a:ext cx="228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0,08 ∙ 0,1 =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5886" y="3360307"/>
            <a:ext cx="2371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54 ∙ 0,001 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0957" y="3845588"/>
            <a:ext cx="2443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з) 37 ∙ 0,0001 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0" y="4353317"/>
            <a:ext cx="2763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0,01 ∙ 0,0001 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9336" y="1795786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0,28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6089" y="2293586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0,045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16755" y="2849310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0,008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9611" y="3372530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0,054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23276" y="3845588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0,0037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49803" y="4368808"/>
            <a:ext cx="153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0,000001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44560" y="2396424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В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7442" y="3434085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38950" y="1859925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Я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66200" y="3907143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Р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44560" y="2910865"/>
            <a:ext cx="46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6620" y="4420665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О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947494"/>
              </p:ext>
            </p:extLst>
          </p:nvPr>
        </p:nvGraphicFramePr>
        <p:xfrm>
          <a:off x="6732240" y="1579524"/>
          <a:ext cx="2035425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345"/>
                <a:gridCol w="720080"/>
              </a:tblGrid>
              <a:tr h="0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0,045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0,054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7964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0,0037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0,000001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0,054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0,054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0,008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8170978" y="15803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384" name="TextBox 16383"/>
          <p:cNvSpPr txBox="1"/>
          <p:nvPr/>
        </p:nvSpPr>
        <p:spPr>
          <a:xfrm>
            <a:off x="8196276" y="197629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385" name="TextBox 16384"/>
          <p:cNvSpPr txBox="1"/>
          <p:nvPr/>
        </p:nvSpPr>
        <p:spPr>
          <a:xfrm>
            <a:off x="8199031" y="239642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387" name="TextBox 16386"/>
          <p:cNvSpPr txBox="1"/>
          <p:nvPr/>
        </p:nvSpPr>
        <p:spPr>
          <a:xfrm>
            <a:off x="8207848" y="32703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388" name="TextBox 16387"/>
          <p:cNvSpPr txBox="1"/>
          <p:nvPr/>
        </p:nvSpPr>
        <p:spPr>
          <a:xfrm>
            <a:off x="8188261" y="370056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389" name="TextBox 16388"/>
          <p:cNvSpPr txBox="1"/>
          <p:nvPr/>
        </p:nvSpPr>
        <p:spPr>
          <a:xfrm>
            <a:off x="8188261" y="41071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390" name="TextBox 16389"/>
          <p:cNvSpPr txBox="1"/>
          <p:nvPr/>
        </p:nvSpPr>
        <p:spPr>
          <a:xfrm>
            <a:off x="8188261" y="452859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391" name="TextBox 16390"/>
          <p:cNvSpPr txBox="1"/>
          <p:nvPr/>
        </p:nvSpPr>
        <p:spPr>
          <a:xfrm>
            <a:off x="8171780" y="4938265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393" name="TextBox 16392"/>
          <p:cNvSpPr txBox="1"/>
          <p:nvPr/>
        </p:nvSpPr>
        <p:spPr>
          <a:xfrm>
            <a:off x="8170176" y="538532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0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6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1" grpId="0"/>
      <p:bldP spid="16384" grpId="0"/>
      <p:bldP spid="16385" grpId="0"/>
      <p:bldP spid="16387" grpId="0"/>
      <p:bldP spid="16388" grpId="0"/>
      <p:bldP spid="16389" grpId="0"/>
      <p:bldP spid="16390" grpId="0"/>
      <p:bldP spid="16391" grpId="0"/>
      <p:bldP spid="163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8029E4-1D56-4849-BC03-FB3C4B934201}" type="datetime1">
              <a:rPr lang="ru-RU" smtClean="0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A24AE-E589-4AA7-9B1A-353FC5B1173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3507"/>
            <a:ext cx="1944216" cy="17424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8721" y="1151166"/>
            <a:ext cx="1519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 1392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2708920"/>
            <a:ext cx="2232248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30,607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3933056"/>
            <a:ext cx="2232248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30,6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5265" y="2884584"/>
            <a:ext cx="1284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ПРО 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8003" y="3987093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ДЕНЬ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cxnSp>
        <p:nvCxnSpPr>
          <p:cNvPr id="14" name="Прямая со стрелкой 13"/>
          <p:cNvCxnSpPr>
            <a:stCxn id="8" idx="3"/>
          </p:cNvCxnSpPr>
          <p:nvPr/>
        </p:nvCxnSpPr>
        <p:spPr>
          <a:xfrm>
            <a:off x="3059832" y="3176972"/>
            <a:ext cx="2018171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9" idx="3"/>
          </p:cNvCxnSpPr>
          <p:nvPr/>
        </p:nvCxnSpPr>
        <p:spPr>
          <a:xfrm>
            <a:off x="3059832" y="4401108"/>
            <a:ext cx="2005433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84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8029E4-1D56-4849-BC03-FB3C4B934201}" type="datetime1">
              <a:rPr lang="ru-RU" smtClean="0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A24AE-E589-4AA7-9B1A-353FC5B1173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484784"/>
            <a:ext cx="2961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№ 1397 (а-з)</a:t>
            </a:r>
          </a:p>
        </p:txBody>
      </p:sp>
    </p:spTree>
    <p:extLst>
      <p:ext uri="{BB962C8B-B14F-4D97-AF65-F5344CB8AC3E}">
        <p14:creationId xmlns:p14="http://schemas.microsoft.com/office/powerpoint/2010/main" val="356397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- 1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</TotalTime>
  <Words>527</Words>
  <Application>Microsoft Office PowerPoint</Application>
  <PresentationFormat>Экран (4:3)</PresentationFormat>
  <Paragraphs>235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математика - 1!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Aida_Alex</dc:creator>
  <dc:description>http://aida.ucoz.ru</dc:description>
  <cp:lastModifiedBy>Admin</cp:lastModifiedBy>
  <cp:revision>69</cp:revision>
  <dcterms:created xsi:type="dcterms:W3CDTF">2009-07-28T17:47:03Z</dcterms:created>
  <dcterms:modified xsi:type="dcterms:W3CDTF">2012-03-10T20:33:05Z</dcterms:modified>
</cp:coreProperties>
</file>