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20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E52EB0-235A-4BE6-AA7A-797CC5037E15}" type="datetimeFigureOut">
              <a:rPr lang="ru-RU" smtClean="0"/>
              <a:pPr/>
              <a:t>20.07.2011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DB703C-D892-4997-9294-091516D78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52EB0-235A-4BE6-AA7A-797CC5037E15}" type="datetimeFigureOut">
              <a:rPr lang="ru-RU" smtClean="0"/>
              <a:pPr/>
              <a:t>20.07.2011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B703C-D892-4997-9294-091516D78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2E52EB0-235A-4BE6-AA7A-797CC5037E15}" type="datetimeFigureOut">
              <a:rPr lang="ru-RU" smtClean="0"/>
              <a:pPr/>
              <a:t>20.07.2011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DB703C-D892-4997-9294-091516D78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52EB0-235A-4BE6-AA7A-797CC5037E15}" type="datetimeFigureOut">
              <a:rPr lang="ru-RU" smtClean="0"/>
              <a:pPr/>
              <a:t>20.07.2011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B703C-D892-4997-9294-091516D78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E52EB0-235A-4BE6-AA7A-797CC5037E15}" type="datetimeFigureOut">
              <a:rPr lang="ru-RU" smtClean="0"/>
              <a:pPr/>
              <a:t>20.07.2011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8DB703C-D892-4997-9294-091516D78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52EB0-235A-4BE6-AA7A-797CC5037E15}" type="datetimeFigureOut">
              <a:rPr lang="ru-RU" smtClean="0"/>
              <a:pPr/>
              <a:t>20.07.2011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B703C-D892-4997-9294-091516D78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52EB0-235A-4BE6-AA7A-797CC5037E15}" type="datetimeFigureOut">
              <a:rPr lang="ru-RU" smtClean="0"/>
              <a:pPr/>
              <a:t>20.07.2011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B703C-D892-4997-9294-091516D78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52EB0-235A-4BE6-AA7A-797CC5037E15}" type="datetimeFigureOut">
              <a:rPr lang="ru-RU" smtClean="0"/>
              <a:pPr/>
              <a:t>20.07.2011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B703C-D892-4997-9294-091516D78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E52EB0-235A-4BE6-AA7A-797CC5037E15}" type="datetimeFigureOut">
              <a:rPr lang="ru-RU" smtClean="0"/>
              <a:pPr/>
              <a:t>20.07.2011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B703C-D892-4997-9294-091516D78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52EB0-235A-4BE6-AA7A-797CC5037E15}" type="datetimeFigureOut">
              <a:rPr lang="ru-RU" smtClean="0"/>
              <a:pPr/>
              <a:t>20.07.2011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B703C-D892-4997-9294-091516D78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52EB0-235A-4BE6-AA7A-797CC5037E15}" type="datetimeFigureOut">
              <a:rPr lang="ru-RU" smtClean="0"/>
              <a:pPr/>
              <a:t>20.07.2011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B703C-D892-4997-9294-091516D78E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2E52EB0-235A-4BE6-AA7A-797CC5037E15}" type="datetimeFigureOut">
              <a:rPr lang="ru-RU" smtClean="0"/>
              <a:pPr/>
              <a:t>20.07.2011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8DB703C-D892-4997-9294-091516D78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214446"/>
          </a:xfrm>
        </p:spPr>
        <p:txBody>
          <a:bodyPr>
            <a:normAutofit/>
          </a:bodyPr>
          <a:lstStyle/>
          <a:p>
            <a:r>
              <a:rPr lang="ru-RU" dirty="0" smtClean="0"/>
              <a:t>Учимся русскому языку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2000240"/>
            <a:ext cx="4572032" cy="407196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Выучить несколько языков - дело одного или двух лет;</a:t>
            </a:r>
          </a:p>
          <a:p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а чтобы научиться говорить на своём языке как следует, надо полжизни.</a:t>
            </a:r>
          </a:p>
          <a:p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                                Вольтер</a:t>
            </a:r>
          </a:p>
        </p:txBody>
      </p:sp>
      <p:pic>
        <p:nvPicPr>
          <p:cNvPr id="1026" name="Picture 2" descr="C:\Documents and Settings\user\Рабочий стол\русский картинки\rus_d-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928802"/>
            <a:ext cx="2500330" cy="40290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72132" y="5429264"/>
            <a:ext cx="3429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4"/>
                </a:solidFill>
              </a:rPr>
              <a:t>Гаврилова Наталья Васильевна,</a:t>
            </a:r>
          </a:p>
          <a:p>
            <a:r>
              <a:rPr lang="ru-RU" sz="1400" dirty="0" smtClean="0">
                <a:solidFill>
                  <a:schemeClr val="accent4"/>
                </a:solidFill>
              </a:rPr>
              <a:t>учитель русского языка и литературы</a:t>
            </a:r>
          </a:p>
          <a:p>
            <a:r>
              <a:rPr lang="ru-RU" sz="1400" dirty="0" smtClean="0">
                <a:solidFill>
                  <a:schemeClr val="accent4"/>
                </a:solidFill>
              </a:rPr>
              <a:t>МОУ «Гимназия №2» г. Балаково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Какой должна быть Речь современного человека ?</a:t>
            </a:r>
            <a:endParaRPr lang="ru-RU" dirty="0"/>
          </a:p>
        </p:txBody>
      </p:sp>
      <p:pic>
        <p:nvPicPr>
          <p:cNvPr id="2050" name="Picture 2" descr="C:\Documents and Settings\user\Рабочий стол\русский картинки\1191269140_c412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857364"/>
            <a:ext cx="2643206" cy="4216221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57158" y="1857365"/>
            <a:ext cx="457203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Современный человек должен быть культурным во всех отношениях, должен стремиться овладеть духовными народными богатствами, в том числе богатствами национального языка, культурой национальной речи, повышать грамотность в широком смысле этого слова.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значит владеть речевой культурой?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1643050"/>
            <a:ext cx="4500594" cy="503429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i="1" u="sng" dirty="0" smtClean="0">
                <a:solidFill>
                  <a:schemeClr val="accent5">
                    <a:lumMod val="50000"/>
                  </a:schemeClr>
                </a:solidFill>
              </a:rPr>
              <a:t>Владеть</a:t>
            </a:r>
            <a:r>
              <a:rPr lang="ru-RU" sz="2400" b="1" i="1" u="sng" dirty="0" smtClean="0">
                <a:solidFill>
                  <a:schemeClr val="accent2"/>
                </a:solidFill>
              </a:rPr>
              <a:t> речевой культурой</a:t>
            </a:r>
            <a:r>
              <a:rPr lang="ru-RU" sz="2400" dirty="0" smtClean="0">
                <a:solidFill>
                  <a:schemeClr val="accent2"/>
                </a:solidFill>
              </a:rPr>
              <a:t>—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это значит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соблюдать</a:t>
            </a:r>
            <a:r>
              <a:rPr lang="ru-RU" sz="2400" dirty="0" smtClean="0">
                <a:solidFill>
                  <a:schemeClr val="accent2"/>
                </a:solidFill>
              </a:rPr>
              <a:t> в речи</a:t>
            </a:r>
          </a:p>
          <a:p>
            <a:pPr algn="ctr">
              <a:buNone/>
            </a:pPr>
            <a:endParaRPr lang="ru-RU" sz="2000" dirty="0" smtClean="0"/>
          </a:p>
          <a:p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правильность</a:t>
            </a:r>
          </a:p>
          <a:p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ясность</a:t>
            </a:r>
          </a:p>
          <a:p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точность</a:t>
            </a:r>
          </a:p>
          <a:p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логичность</a:t>
            </a:r>
          </a:p>
          <a:p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простоту</a:t>
            </a:r>
          </a:p>
          <a:p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богатство</a:t>
            </a:r>
          </a:p>
          <a:p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сжатость</a:t>
            </a:r>
          </a:p>
          <a:p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чистоту</a:t>
            </a:r>
          </a:p>
          <a:p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живость</a:t>
            </a:r>
          </a:p>
          <a:p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благозвучие</a:t>
            </a:r>
          </a:p>
          <a:p>
            <a:endParaRPr lang="ru-RU" sz="2000" b="1" i="1" dirty="0" smtClean="0"/>
          </a:p>
        </p:txBody>
      </p:sp>
      <p:pic>
        <p:nvPicPr>
          <p:cNvPr id="4" name="Рисунок 3" descr="00000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785926"/>
            <a:ext cx="3071834" cy="4714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лежит в основе правильной речи?</a:t>
            </a:r>
            <a:endParaRPr lang="ru-RU" dirty="0"/>
          </a:p>
        </p:txBody>
      </p:sp>
      <p:pic>
        <p:nvPicPr>
          <p:cNvPr id="16386" name="Picture 2" descr="F:\Сайт САМЫЙ ДОБРЫЙ ДРУГ - ЯЗЫК РОДНОЙ.files\image05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00241"/>
            <a:ext cx="2350064" cy="378621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428992" y="3857628"/>
            <a:ext cx="41434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Неправильное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употребление слов ведёт за собой ошибки в области мысли и потом в практике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жизни </a:t>
            </a:r>
          </a:p>
          <a:p>
            <a:pPr algn="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Д.И. Писарев)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1643050"/>
            <a:ext cx="40005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1"/>
                </a:solidFill>
              </a:rPr>
              <a:t>-соответствие </a:t>
            </a:r>
            <a:r>
              <a:rPr lang="ru-RU" sz="2800" b="1" i="1" dirty="0">
                <a:solidFill>
                  <a:schemeClr val="accent1"/>
                </a:solidFill>
              </a:rPr>
              <a:t>принятым литературно—языковым </a:t>
            </a:r>
            <a:r>
              <a:rPr lang="ru-RU" sz="2800" b="1" i="1" dirty="0" smtClean="0">
                <a:solidFill>
                  <a:schemeClr val="accent1"/>
                </a:solidFill>
              </a:rPr>
              <a:t>нормам </a:t>
            </a:r>
            <a:endParaRPr lang="ru-RU" sz="2800" b="1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Чистота речи. Что это?</a:t>
            </a:r>
            <a:endParaRPr lang="ru-RU" dirty="0"/>
          </a:p>
        </p:txBody>
      </p:sp>
      <p:pic>
        <p:nvPicPr>
          <p:cNvPr id="17410" name="Picture 2" descr="F:\Сайт САМЫЙ ДОБРЫЙ ДРУГ - ЯЗЫК РОДНОЙ.files\image05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857496"/>
            <a:ext cx="2571768" cy="3714776"/>
          </a:xfrm>
          <a:prstGeom prst="rect">
            <a:avLst/>
          </a:prstGeom>
          <a:noFill/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57158" y="3500438"/>
            <a:ext cx="4643470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Verdana" pitchFamily="34" charset="0"/>
              </a:rPr>
              <a:t>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Verdana" pitchFamily="34" charset="0"/>
              </a:rPr>
              <a:t>Вот речь почтмейстера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Verdana" pitchFamily="34" charset="0"/>
              </a:rPr>
              <a:t> из «Повести о капитане Копейкине» Н.В.Гоголя:  </a:t>
            </a:r>
            <a:r>
              <a:rPr kumimoji="0" lang="ru-RU" sz="1400" b="1" i="1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Verdana" pitchFamily="34" charset="0"/>
              </a:rPr>
              <a:t>«Вдруг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Verdana" pitchFamily="34" charset="0"/>
              </a:rPr>
              <a:t>какой-нибудь  эдакой, можете представить себе, Невский проспект, или там, знаете, какая-нибудь Гороховая, чёрт возьми! Или там эдакая какая-нибудь Литейная; там шпиц эдакой какой-нибудь в воздухе; мосты там висят эдаким чертом,  можете представить себе, без всякого, то есть , прикосновения—словом, Семирамида,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Verdana" pitchFamily="34" charset="0"/>
              </a:rPr>
              <a:t>судырь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Verdana" pitchFamily="34" charset="0"/>
              </a:rPr>
              <a:t>, да и полно!» 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          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Verdana" pitchFamily="34" charset="0"/>
              </a:rPr>
              <a:t>Если вы страдаете таким же недостатком, старайтесь избавиться от него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1714488"/>
            <a:ext cx="60007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</a:t>
            </a:r>
            <a:r>
              <a:rPr lang="ru-RU" sz="2000" b="1" i="1" dirty="0" smtClean="0">
                <a:solidFill>
                  <a:schemeClr val="accent2"/>
                </a:solidFill>
              </a:rPr>
              <a:t>-устранение </a:t>
            </a:r>
            <a:r>
              <a:rPr lang="ru-RU" sz="2000" b="1" i="1" dirty="0">
                <a:solidFill>
                  <a:schemeClr val="accent2"/>
                </a:solidFill>
              </a:rPr>
              <a:t>из неё слов нелитературных, жаргонных, вульгарных, а также употребляемых без надобности слов иноязычного происхождения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7413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логичность речи?</a:t>
            </a:r>
            <a:endParaRPr lang="ru-RU" dirty="0"/>
          </a:p>
        </p:txBody>
      </p:sp>
      <p:pic>
        <p:nvPicPr>
          <p:cNvPr id="19458" name="Picture 2" descr="C:\Documents and Settings\user\Рабочий стол\русский картинки\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857364"/>
            <a:ext cx="3071834" cy="371320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143372" y="3643314"/>
            <a:ext cx="35719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Что неясно представляешь, то неясно и выскажешь...               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(Н.Чернышевский) </a:t>
            </a:r>
            <a:endParaRPr lang="ru-RU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1785926"/>
            <a:ext cx="38576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/>
              <a:t> 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</a:rPr>
              <a:t>-соответствие </a:t>
            </a:r>
            <a:r>
              <a:rPr lang="ru-RU" sz="3600" i="1" dirty="0">
                <a:solidFill>
                  <a:schemeClr val="tx2">
                    <a:lumMod val="75000"/>
                  </a:schemeClr>
                </a:solidFill>
              </a:rPr>
              <a:t>законам логики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Живость речи. Как это понимать?</a:t>
            </a:r>
            <a:endParaRPr lang="ru-RU" dirty="0"/>
          </a:p>
        </p:txBody>
      </p:sp>
      <p:pic>
        <p:nvPicPr>
          <p:cNvPr id="20482" name="Picture 2" descr="C:\Documents and Settings\user\Рабочий стол\русский картинки\068_0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000241"/>
            <a:ext cx="3000396" cy="36433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5780782"/>
            <a:ext cx="79295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chemeClr val="accent3"/>
                </a:solidFill>
              </a:rPr>
              <a:t>Язык должен быть </a:t>
            </a:r>
            <a:r>
              <a:rPr lang="ru-RU" sz="3200" b="1" i="1" dirty="0" smtClean="0">
                <a:solidFill>
                  <a:schemeClr val="accent3"/>
                </a:solidFill>
              </a:rPr>
              <a:t>живым </a:t>
            </a:r>
            <a:r>
              <a:rPr lang="ru-RU" sz="3200" dirty="0">
                <a:solidFill>
                  <a:schemeClr val="accent3"/>
                </a:solidFill>
              </a:rPr>
              <a:t>( </a:t>
            </a:r>
            <a:r>
              <a:rPr lang="ru-RU" sz="2400" dirty="0">
                <a:solidFill>
                  <a:schemeClr val="accent3"/>
                </a:solidFill>
              </a:rPr>
              <a:t>А. Толстой </a:t>
            </a:r>
            <a:r>
              <a:rPr lang="ru-RU" sz="3200" dirty="0" smtClean="0">
                <a:solidFill>
                  <a:schemeClr val="accent3"/>
                </a:solidFill>
              </a:rPr>
              <a:t>)</a:t>
            </a:r>
            <a:endParaRPr lang="ru-RU" sz="3200" dirty="0">
              <a:solidFill>
                <a:schemeClr val="accent3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928803"/>
            <a:ext cx="450059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отсутствие шаблонов</a:t>
            </a:r>
          </a:p>
          <a:p>
            <a:pPr>
              <a:buFontTx/>
              <a:buChar char="-"/>
            </a:pPr>
            <a:endParaRPr lang="ru-RU" sz="2800" dirty="0" smtClean="0"/>
          </a:p>
          <a:p>
            <a:pPr>
              <a:buFontTx/>
              <a:buChar char="-"/>
            </a:pPr>
            <a:endParaRPr lang="ru-RU" sz="2800" dirty="0" smtClean="0"/>
          </a:p>
          <a:p>
            <a:pPr>
              <a:buFontTx/>
              <a:buChar char="-"/>
            </a:pPr>
            <a:endParaRPr lang="ru-RU" sz="2800" dirty="0"/>
          </a:p>
          <a:p>
            <a:pPr>
              <a:buFontTx/>
              <a:buChar char="-"/>
            </a:pP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2643182"/>
            <a:ext cx="442912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-выразительность</a:t>
            </a:r>
          </a:p>
          <a:p>
            <a:pPr>
              <a:buFontTx/>
              <a:buChar char="-"/>
            </a:pP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429000"/>
            <a:ext cx="52149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 </a:t>
            </a:r>
            <a:r>
              <a:rPr lang="ru-RU" sz="2800" dirty="0" smtClean="0"/>
              <a:t>   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-образность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143380"/>
            <a:ext cx="53813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-эмоциональность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Это ведь так красиво – говорить красиво!</a:t>
            </a:r>
            <a:endParaRPr lang="ru-RU" dirty="0"/>
          </a:p>
        </p:txBody>
      </p:sp>
      <p:pic>
        <p:nvPicPr>
          <p:cNvPr id="21506" name="Picture 2" descr="C:\Documents and Settings\user\Рабочий стол\русский картинки\yarus_main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071810"/>
            <a:ext cx="2477681" cy="3571900"/>
          </a:xfrm>
          <a:prstGeom prst="rect">
            <a:avLst/>
          </a:prstGeom>
          <a:noFill/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571736" y="1785927"/>
            <a:ext cx="335758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Берегите наш язык,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rPr>
              <a:t>наш прекрасный русский язык, - 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это клад, это достояние,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переданное нам нашими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предшественниками!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Обращайтесь почтительно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с этим могущественным орудием.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               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И.С. Тургенев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1857364"/>
            <a:ext cx="2071702" cy="280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5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373</TotalTime>
  <Words>253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Учимся русскому языку</vt:lpstr>
      <vt:lpstr>Какой должна быть Речь современного человека ?</vt:lpstr>
      <vt:lpstr>Что значит владеть речевой культурой?</vt:lpstr>
      <vt:lpstr>Что лежит в основе правильной речи?</vt:lpstr>
      <vt:lpstr>Чистота речи. Что это?</vt:lpstr>
      <vt:lpstr>Что такое логичность речи?</vt:lpstr>
      <vt:lpstr>Живость речи. Как это понимать?</vt:lpstr>
      <vt:lpstr>Это ведь так красиво – говорить красиво!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русскому </dc:title>
  <dc:creator>Пользователь</dc:creator>
  <cp:lastModifiedBy>Пользователь</cp:lastModifiedBy>
  <cp:revision>38</cp:revision>
  <dcterms:created xsi:type="dcterms:W3CDTF">2010-05-12T15:34:16Z</dcterms:created>
  <dcterms:modified xsi:type="dcterms:W3CDTF">2011-07-20T07:26:13Z</dcterms:modified>
</cp:coreProperties>
</file>