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5CB"/>
    <a:srgbClr val="F5F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96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3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66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8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7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6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6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5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31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5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5A7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rgbClr val="7030A0">
                <a:lumMod val="76000"/>
                <a:lumOff val="24000"/>
                <a:alpha val="84000"/>
              </a:srgb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C464D-9162-4D93-A721-38E87C599617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2FD4-53B4-4C58-A538-8E11C38D9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5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8222" y="1467339"/>
            <a:ext cx="92352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Georgia" pitchFamily="18" charset="0"/>
              </a:rPr>
              <a:t>математическая</a:t>
            </a:r>
          </a:p>
          <a:p>
            <a:pPr algn="ctr"/>
            <a:r>
              <a:rPr lang="ru-RU" sz="8000" b="1" dirty="0" err="1" smtClean="0">
                <a:solidFill>
                  <a:srgbClr val="FF0000"/>
                </a:solidFill>
                <a:latin typeface="Georgia" pitchFamily="18" charset="0"/>
              </a:rPr>
              <a:t>мозайка</a:t>
            </a:r>
            <a:endParaRPr lang="ru-RU" sz="80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0446" y="615403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5 класс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80"/>
          <p:cNvSpPr/>
          <p:nvPr/>
        </p:nvSpPr>
        <p:spPr>
          <a:xfrm>
            <a:off x="4995409" y="214252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355449" y="214252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715489" y="214252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6075529" y="214252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6435569" y="214252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795609" y="214252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7164817" y="2142520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4990985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5351025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5711065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071105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6431145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791185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7160393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7520433" y="141431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3559024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3919064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4279104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4639144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4999184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359224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728432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6088472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6455408" y="286116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836360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196400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556440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916480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276520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636560" y="3945716"/>
            <a:ext cx="360040" cy="361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005768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365808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732744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092784" y="394636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rot="5400000">
            <a:off x="5725848" y="43054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rot="5400000">
            <a:off x="5725848" y="466546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rot="5400000">
            <a:off x="5725848" y="502550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rot="5400000">
            <a:off x="5725848" y="538554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rot="5400000">
            <a:off x="5725848" y="574558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rot="5400000">
            <a:off x="5725848" y="61056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097769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57809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17849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177889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37929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97969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67177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27217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94153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354193" y="33459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 rot="5400000">
            <a:off x="4632147" y="696299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 rot="5400000">
            <a:off x="4632147" y="1056339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 rot="5400000">
            <a:off x="4632147" y="1416379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rot="5400000">
            <a:off x="4632147" y="1776419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rot="5400000">
            <a:off x="4632147" y="2136459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rot="5400000">
            <a:off x="4632147" y="2496499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rot="5400000">
            <a:off x="4632147" y="286570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 rot="5400000">
            <a:off x="4632147" y="3225747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 rot="5400000">
            <a:off x="4632147" y="3592683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rot="5400000">
            <a:off x="4632147" y="3952723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070981" y="61056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431021" y="61056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791061" y="610562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2457809" y="249881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rot="5400000">
            <a:off x="2457809" y="285885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rot="5400000">
            <a:off x="2457809" y="321889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rot="5400000">
            <a:off x="2457809" y="357893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5400000">
            <a:off x="2457809" y="393897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5400000">
            <a:off x="2457809" y="4299016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2454762" y="3947008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4636560" y="4317973"/>
            <a:ext cx="360040" cy="361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TextBox 219"/>
          <p:cNvSpPr txBox="1"/>
          <p:nvPr/>
        </p:nvSpPr>
        <p:spPr>
          <a:xfrm>
            <a:off x="2051575" y="161846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с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417910" y="161846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о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2784245" y="161846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к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3150580" y="161846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р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3516915" y="161846"/>
            <a:ext cx="460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а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3784264" y="223402"/>
            <a:ext cx="591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Georgia" pitchFamily="18" charset="0"/>
              </a:rPr>
              <a:t>щ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4249585" y="161846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4615920" y="161846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н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4982255" y="161846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и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348591" y="161846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4571816" y="1153386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р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4951443" y="1246594"/>
            <a:ext cx="460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а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5317125" y="1230720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в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5714925" y="1230719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023281" y="123072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н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405556" y="123072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с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783221" y="121021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т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7141268" y="1230720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в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7498510" y="1230720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о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4589450" y="1959629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в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4939264" y="1959629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и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5297857" y="1959628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л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5677133" y="1959629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6027593" y="1959627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н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6406248" y="1959629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к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6712837" y="1957664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и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081882" y="1978058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н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3521043" y="2664269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ч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852605" y="2673197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и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4219883" y="2646517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с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4574049" y="2633455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л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4944155" y="2640909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и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5348591" y="2651878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т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5714925" y="2646515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6064910" y="2646353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л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6446198" y="2613778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ь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2434742" y="373506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у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2747726" y="3748987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м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3475099" y="3748987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н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3851530" y="3748987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ь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4175329" y="3811116"/>
            <a:ext cx="590226" cy="643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Georgia" pitchFamily="18" charset="0"/>
              </a:rPr>
              <a:t>ш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4625277" y="3748987"/>
            <a:ext cx="460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а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4959937" y="3748987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283377" y="3748987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м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5686071" y="3748987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о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3990598" y="4977923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>
              <a:latin typeface="Georgia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4723268" y="4455403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 smtClean="0">
              <a:latin typeface="Georgia" pitchFamily="18" charset="0"/>
            </a:endParaRPr>
          </a:p>
          <a:p>
            <a:endParaRPr lang="ru-RU" sz="3600" b="1" dirty="0">
              <a:latin typeface="Georgia" pitchFamily="18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5672955" y="5907958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к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5998731" y="5912717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р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6391130" y="5912715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у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6768681" y="5912716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г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6064910" y="3748987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3142133" y="3748987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750792" y="5048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110832" y="5048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470872" y="5048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830912" y="5048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190952" y="5048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550992" y="5048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920200" y="504815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5400000">
            <a:off x="2457809" y="504570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5400000">
            <a:off x="2457809" y="5405742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5400000">
            <a:off x="2457809" y="5772678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rot="5400000">
            <a:off x="2457809" y="6132718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TextBox 270"/>
          <p:cNvSpPr txBox="1"/>
          <p:nvPr/>
        </p:nvSpPr>
        <p:spPr>
          <a:xfrm>
            <a:off x="1714160" y="486071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Georgia" pitchFamily="18" charset="0"/>
              </a:rPr>
              <a:t>д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2080948" y="4860709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2407075" y="4862922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л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2814701" y="4856514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е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151335" y="4857483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н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3480800" y="4856513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и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3874503" y="4856460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4618397" y="514612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е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4565729" y="830220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п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4604374" y="1596399"/>
            <a:ext cx="460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а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4578680" y="2282792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и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4591999" y="2998712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ь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4591999" y="3411098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Georgia" pitchFamily="18" charset="0"/>
              </a:rPr>
              <a:t>н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4605150" y="4117282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я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680546" y="411728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с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5677133" y="4455403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т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5677133" y="4808609"/>
            <a:ext cx="460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а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5664309" y="5205471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т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675441" y="5562944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о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06" name="Прямоугольник 305"/>
          <p:cNvSpPr/>
          <p:nvPr/>
        </p:nvSpPr>
        <p:spPr>
          <a:xfrm rot="5400000">
            <a:off x="2457809" y="4663679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рямоугольник 307"/>
          <p:cNvSpPr/>
          <p:nvPr/>
        </p:nvSpPr>
        <p:spPr>
          <a:xfrm rot="5400000">
            <a:off x="2458172" y="6491064"/>
            <a:ext cx="36004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TextBox 309"/>
          <p:cNvSpPr txBox="1"/>
          <p:nvPr/>
        </p:nvSpPr>
        <p:spPr>
          <a:xfrm>
            <a:off x="2397457" y="2305043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п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2407075" y="2679639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я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2418087" y="3042168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т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2405263" y="3411098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и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2418087" y="415587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г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2405263" y="4486247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о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405263" y="5227928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ь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2405263" y="562401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н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2405263" y="5989572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и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2418087" y="6288131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к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1750792" y="334592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4642999" y="-8308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1189247" y="5021650"/>
            <a:ext cx="589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1 0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2138587" y="3917226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6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2448501" y="2144299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9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263863" y="2802749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5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4355976" y="2136459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4301954" y="1394279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5700613" y="3522026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7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5422414" y="6088076"/>
            <a:ext cx="387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8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579" y="1157934"/>
            <a:ext cx="181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2x – 6 = 2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383" y="1625714"/>
            <a:ext cx="3943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23= </a:t>
            </a:r>
            <a:r>
              <a:rPr lang="en-US" sz="2800" b="1" dirty="0">
                <a:solidFill>
                  <a:srgbClr val="00B050"/>
                </a:solidFill>
              </a:rPr>
              <a:t>4 ∙ </a:t>
            </a:r>
            <a:r>
              <a:rPr lang="en-US" sz="2800" b="1" dirty="0" smtClean="0">
                <a:solidFill>
                  <a:srgbClr val="00B050"/>
                </a:solidFill>
              </a:rPr>
              <a:t>5 + 3.  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3 – </a:t>
            </a:r>
            <a:r>
              <a:rPr lang="ru-RU" sz="2800" b="1" dirty="0" smtClean="0">
                <a:solidFill>
                  <a:srgbClr val="00B050"/>
                </a:solidFill>
              </a:rPr>
              <a:t>это . . 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322636" y="1235879"/>
            <a:ext cx="1608175" cy="1566870"/>
          </a:xfrm>
          <a:prstGeom prst="pentagon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1" grpId="0"/>
      <p:bldP spid="262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81" grpId="0"/>
      <p:bldP spid="282" grpId="0"/>
      <p:bldP spid="283" grpId="0"/>
      <p:bldP spid="284" grpId="0"/>
      <p:bldP spid="291" grpId="0"/>
      <p:bldP spid="292" grpId="0"/>
      <p:bldP spid="271" grpId="0"/>
      <p:bldP spid="272" grpId="0"/>
      <p:bldP spid="273" grpId="0"/>
      <p:bldP spid="274" grpId="0"/>
      <p:bldP spid="275" grpId="0"/>
      <p:bldP spid="276" grpId="0"/>
      <p:bldP spid="293" grpId="0"/>
      <p:bldP spid="294" grpId="0"/>
      <p:bldP spid="295" grpId="0"/>
      <p:bldP spid="296" grpId="0"/>
      <p:bldP spid="297" grpId="0"/>
      <p:bldP spid="298" grpId="0"/>
      <p:bldP spid="299" grpId="0"/>
      <p:bldP spid="300" grpId="0"/>
      <p:bldP spid="301" grpId="0"/>
      <p:bldP spid="302" grpId="0"/>
      <p:bldP spid="303" grpId="0"/>
      <p:bldP spid="304" grpId="0"/>
      <p:bldP spid="305" grpId="0"/>
      <p:bldP spid="310" grpId="0"/>
      <p:bldP spid="311" grpId="0"/>
      <p:bldP spid="312" grpId="0"/>
      <p:bldP spid="313" grpId="0"/>
      <p:bldP spid="314" grpId="0"/>
      <p:bldP spid="315" grpId="0"/>
      <p:bldP spid="316" grpId="0"/>
      <p:bldP spid="317" grpId="0"/>
      <p:bldP spid="318" grpId="0"/>
      <p:bldP spid="319" grpId="0"/>
      <p:bldP spid="2" grpId="0"/>
      <p:bldP spid="2" grpId="1"/>
      <p:bldP spid="5" grpId="0"/>
      <p:bldP spid="5" grpId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4734" y="1230910"/>
            <a:ext cx="42482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4 конкурс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657" y="2564904"/>
            <a:ext cx="83760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>
                <a:solidFill>
                  <a:srgbClr val="002060"/>
                </a:solidFill>
                <a:latin typeface="Georgia" pitchFamily="18" charset="0"/>
              </a:rPr>
              <a:t>м</a:t>
            </a:r>
            <a:r>
              <a:rPr lang="ru-RU" sz="7200" b="1" dirty="0" smtClean="0">
                <a:solidFill>
                  <a:srgbClr val="002060"/>
                </a:solidFill>
                <a:latin typeface="Georgia" pitchFamily="18" charset="0"/>
              </a:rPr>
              <a:t>атематические</a:t>
            </a:r>
          </a:p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Georgia" pitchFamily="18" charset="0"/>
              </a:rPr>
              <a:t>цепочки</a:t>
            </a:r>
            <a:endParaRPr lang="ru-RU" sz="7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" name="Picture 2" descr="удивленный мышоно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57" y="3573016"/>
            <a:ext cx="1810959" cy="303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8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4734" y="1230910"/>
            <a:ext cx="42098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5 конкурс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1590" y="2556425"/>
            <a:ext cx="43925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  <a:latin typeface="Georgia" pitchFamily="18" charset="0"/>
              </a:rPr>
              <a:t>задачи</a:t>
            </a:r>
            <a:endParaRPr lang="ru-RU" sz="8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" name="Picture 13" descr="незнайк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56" y="3068960"/>
            <a:ext cx="2528746" cy="362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95" y="1196752"/>
            <a:ext cx="925285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atin typeface="Georgia" pitchFamily="18" charset="0"/>
              </a:rPr>
              <a:t>За книгу заплатили 1 рубль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 и еще </a:t>
            </a:r>
            <a:r>
              <a:rPr lang="ru-RU" sz="4800" b="1" dirty="0" err="1" smtClean="0">
                <a:latin typeface="Georgia" pitchFamily="18" charset="0"/>
              </a:rPr>
              <a:t>полстоимости</a:t>
            </a:r>
            <a:r>
              <a:rPr lang="ru-RU" sz="4800" b="1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книги. Сколько стоит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книга? 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46165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Задача 1.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94931" y="4792796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 рубля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46165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Задача 2.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9941" y="1628800"/>
            <a:ext cx="85074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atin typeface="Georgia" pitchFamily="18" charset="0"/>
              </a:rPr>
              <a:t>Найти число, одна треть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которого составляет 12.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479279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36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3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46165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Задача 3.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827" y="1628800"/>
            <a:ext cx="92897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atin typeface="Georgia" pitchFamily="18" charset="0"/>
              </a:rPr>
              <a:t>В семье у каждого из шести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 братьев есть по сестре.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Сколько детей в этой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семье?</a:t>
            </a:r>
            <a:endParaRPr lang="ru-RU" sz="48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47927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7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13849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Задача 4.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34" y="784824"/>
            <a:ext cx="844814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atin typeface="Georgia" pitchFamily="18" charset="0"/>
              </a:rPr>
              <a:t>Напишите девять цифр: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1, 2, 3, 4, 5, 6, 7, 8, 9.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Не меняя порядка цифр,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Расставьте между ними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знаки «+» или «-» так,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чтобы в результате </a:t>
            </a:r>
          </a:p>
          <a:p>
            <a:pPr algn="ctr"/>
            <a:r>
              <a:rPr lang="ru-RU" sz="4800" b="1" dirty="0" smtClean="0">
                <a:latin typeface="Georgia" pitchFamily="18" charset="0"/>
              </a:rPr>
              <a:t>получилось.</a:t>
            </a:r>
            <a:endParaRPr lang="ru-RU" sz="4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4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534977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123 – 45 – 67 + 89 = 100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46165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Задача 5.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5211" y="1628800"/>
            <a:ext cx="933781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Georgia" pitchFamily="18" charset="0"/>
              </a:rPr>
              <a:t>В квартире есть настенные часы </a:t>
            </a:r>
          </a:p>
          <a:p>
            <a:pPr algn="ctr"/>
            <a:r>
              <a:rPr lang="ru-RU" sz="4000" b="1" dirty="0" smtClean="0">
                <a:latin typeface="Georgia" pitchFamily="18" charset="0"/>
              </a:rPr>
              <a:t>с боем. Они отбивают полные </a:t>
            </a:r>
          </a:p>
          <a:p>
            <a:pPr algn="ctr"/>
            <a:r>
              <a:rPr lang="ru-RU" sz="4000" b="1" dirty="0" smtClean="0">
                <a:latin typeface="Georgia" pitchFamily="18" charset="0"/>
              </a:rPr>
              <a:t>часы и одним ударом каждые </a:t>
            </a:r>
          </a:p>
          <a:p>
            <a:pPr algn="ctr"/>
            <a:r>
              <a:rPr lang="ru-RU" sz="4000" b="1" dirty="0" smtClean="0">
                <a:latin typeface="Georgia" pitchFamily="18" charset="0"/>
              </a:rPr>
              <a:t>полчаса. Сколько ударов </a:t>
            </a:r>
          </a:p>
          <a:p>
            <a:pPr algn="ctr"/>
            <a:r>
              <a:rPr lang="ru-RU" sz="4000" b="1" dirty="0" smtClean="0">
                <a:latin typeface="Georgia" pitchFamily="18" charset="0"/>
              </a:rPr>
              <a:t>отобьют часы за сутки?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4792794"/>
            <a:ext cx="2166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180 ударов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9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2658" y="1700808"/>
            <a:ext cx="4798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ПОЗДРАВЛЯЕМ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42021" y="2967335"/>
            <a:ext cx="66599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ПОБЕДЕТЕЛЕЙ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71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338" y="1454342"/>
            <a:ext cx="3735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 конкурс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420888"/>
            <a:ext cx="55787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  <a:latin typeface="Georgia" pitchFamily="18" charset="0"/>
              </a:rPr>
              <a:t>разминка</a:t>
            </a:r>
            <a:endParaRPr lang="ru-RU" sz="8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" name="Picture 7" descr="1_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499" y="16911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0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но 2 4"/>
          <p:cNvSpPr/>
          <p:nvPr/>
        </p:nvSpPr>
        <p:spPr>
          <a:xfrm>
            <a:off x="683568" y="188640"/>
            <a:ext cx="8712968" cy="6264696"/>
          </a:xfrm>
          <a:prstGeom prst="irregularSeal2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СПАСИБО ЗА</a:t>
            </a:r>
          </a:p>
          <a:p>
            <a:pPr algn="ctr"/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УЧАСТИЕ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7052" y="1453952"/>
            <a:ext cx="3829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 конкурс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7052" y="2772520"/>
            <a:ext cx="4148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  <a:latin typeface="Georgia" pitchFamily="18" charset="0"/>
              </a:rPr>
              <a:t>ребусы</a:t>
            </a:r>
            <a:endParaRPr lang="ru-RU" sz="8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" name="Рисунок 4" descr="3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35387"/>
            <a:ext cx="3743325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1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nap05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424" y="692695"/>
            <a:ext cx="4819856" cy="34071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699792" y="4590256"/>
            <a:ext cx="3965120" cy="108012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605CB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Вершина</a:t>
            </a:r>
          </a:p>
        </p:txBody>
      </p:sp>
    </p:spTree>
    <p:extLst>
      <p:ext uri="{BB962C8B-B14F-4D97-AF65-F5344CB8AC3E}">
        <p14:creationId xmlns:p14="http://schemas.microsoft.com/office/powerpoint/2010/main" val="295824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ребус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24" y="1052734"/>
            <a:ext cx="4680520" cy="2846383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3671825" y="4653136"/>
            <a:ext cx="2196319" cy="108012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119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605CB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Луч</a:t>
            </a:r>
          </a:p>
        </p:txBody>
      </p:sp>
    </p:spTree>
    <p:extLst>
      <p:ext uri="{BB962C8B-B14F-4D97-AF65-F5344CB8AC3E}">
        <p14:creationId xmlns:p14="http://schemas.microsoft.com/office/powerpoint/2010/main" val="28616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6371617" cy="2880320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041284" y="4293096"/>
            <a:ext cx="3528392" cy="108012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605CB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</a:p>
        </p:txBody>
      </p:sp>
    </p:spTree>
    <p:extLst>
      <p:ext uri="{BB962C8B-B14F-4D97-AF65-F5344CB8AC3E}">
        <p14:creationId xmlns:p14="http://schemas.microsoft.com/office/powerpoint/2010/main" val="110957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ap0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2656"/>
            <a:ext cx="2955418" cy="4104456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301982" y="5013177"/>
            <a:ext cx="3129042" cy="10081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605CB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Знак</a:t>
            </a:r>
          </a:p>
        </p:txBody>
      </p:sp>
    </p:spTree>
    <p:extLst>
      <p:ext uri="{BB962C8B-B14F-4D97-AF65-F5344CB8AC3E}">
        <p14:creationId xmlns:p14="http://schemas.microsoft.com/office/powerpoint/2010/main" val="8358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img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908720"/>
            <a:ext cx="7252850" cy="2376264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483768" y="4144171"/>
            <a:ext cx="4896544" cy="122413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605CB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Сложение</a:t>
            </a:r>
          </a:p>
        </p:txBody>
      </p:sp>
    </p:spTree>
    <p:extLst>
      <p:ext uri="{BB962C8B-B14F-4D97-AF65-F5344CB8AC3E}">
        <p14:creationId xmlns:p14="http://schemas.microsoft.com/office/powerpoint/2010/main" val="394762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3163" y="1230910"/>
            <a:ext cx="3828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3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конкурс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771180"/>
            <a:ext cx="64203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  <a:latin typeface="Georgia" pitchFamily="18" charset="0"/>
              </a:rPr>
              <a:t>кроссворд</a:t>
            </a:r>
            <a:endParaRPr lang="ru-RU" sz="8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" name="Picture 12" descr="Рисунок1цы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1871663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9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278</Words>
  <Application>Microsoft Office PowerPoint</Application>
  <PresentationFormat>Экран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Lelka</cp:lastModifiedBy>
  <cp:revision>29</cp:revision>
  <dcterms:created xsi:type="dcterms:W3CDTF">2011-12-05T15:49:42Z</dcterms:created>
  <dcterms:modified xsi:type="dcterms:W3CDTF">2011-12-12T20:05:14Z</dcterms:modified>
</cp:coreProperties>
</file>