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1pPr>
            <a:lvl2pPr>
              <a:defRPr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2pPr>
            <a:lvl3pPr>
              <a:defRPr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3pPr>
            <a:lvl4pPr>
              <a:defRPr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4pPr>
            <a:lvl5pPr>
              <a:defRPr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500166" y="1285860"/>
            <a:ext cx="7643834" cy="14287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C:\Users\Лена\Pictures\Организатор клипов (Microsoft)\j043804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55" y="61872"/>
            <a:ext cx="1357322" cy="135732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1pPr>
            <a:lvl2pPr>
              <a:defRPr sz="240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2pPr>
            <a:lvl3pPr>
              <a:defRPr sz="200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3pPr>
            <a:lvl4pPr>
              <a:defRPr sz="180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4pPr>
            <a:lvl5pPr>
              <a:defRPr sz="180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1pPr>
            <a:lvl2pPr>
              <a:defRPr sz="240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2pPr>
            <a:lvl3pPr>
              <a:defRPr sz="200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3pPr>
            <a:lvl4pPr>
              <a:defRPr sz="180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4pPr>
            <a:lvl5pPr>
              <a:defRPr sz="180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500166" y="1285860"/>
            <a:ext cx="7643834" cy="14287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Лена\Pictures\Организатор клипов (Microsoft)\j0438039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707" y="39000"/>
            <a:ext cx="1300162" cy="13001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00B050"/>
                </a:solidFill>
              </a:defRPr>
            </a:lvl1pPr>
            <a:lvl2pPr>
              <a:defRPr sz="2000">
                <a:solidFill>
                  <a:srgbClr val="00B050"/>
                </a:solidFill>
              </a:defRPr>
            </a:lvl2pPr>
            <a:lvl3pPr>
              <a:defRPr sz="1800">
                <a:solidFill>
                  <a:srgbClr val="00B050"/>
                </a:solidFill>
              </a:defRPr>
            </a:lvl3pPr>
            <a:lvl4pPr>
              <a:defRPr sz="1600">
                <a:solidFill>
                  <a:srgbClr val="00B050"/>
                </a:solidFill>
              </a:defRPr>
            </a:lvl4pPr>
            <a:lvl5pPr>
              <a:defRPr sz="1600">
                <a:solidFill>
                  <a:srgbClr val="00B05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00B050"/>
                </a:solidFill>
              </a:defRPr>
            </a:lvl1pPr>
            <a:lvl2pPr>
              <a:defRPr sz="2000">
                <a:solidFill>
                  <a:srgbClr val="00B050"/>
                </a:solidFill>
              </a:defRPr>
            </a:lvl2pPr>
            <a:lvl3pPr>
              <a:defRPr sz="1800">
                <a:solidFill>
                  <a:srgbClr val="00B050"/>
                </a:solidFill>
              </a:defRPr>
            </a:lvl3pPr>
            <a:lvl4pPr>
              <a:defRPr sz="1600">
                <a:solidFill>
                  <a:srgbClr val="00B050"/>
                </a:solidFill>
              </a:defRPr>
            </a:lvl4pPr>
            <a:lvl5pPr>
              <a:defRPr sz="1600">
                <a:solidFill>
                  <a:srgbClr val="00B05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1500166" y="1285860"/>
            <a:ext cx="7643834" cy="14287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Лена\Pictures\Организатор клипов (Microsoft)\j0438039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707" y="39000"/>
            <a:ext cx="1300162" cy="13001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Лена\Pictures\Организатор клипов (Microsoft)\j043804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55" y="61872"/>
            <a:ext cx="1357322" cy="135732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 userDrawn="1"/>
        </p:nvSpPr>
        <p:spPr>
          <a:xfrm>
            <a:off x="1500166" y="1285860"/>
            <a:ext cx="7643834" cy="14287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9050">
            <a:solidFill>
              <a:schemeClr val="tx2">
                <a:tint val="1000"/>
              </a:schemeClr>
            </a:solidFill>
            <a:prstDash val="solid"/>
          </a:ln>
          <a:solidFill>
            <a:schemeClr val="accent3"/>
          </a:solidFill>
          <a:effectLst>
            <a:outerShdw blurRad="50000" dist="50800" dir="7500000" algn="tl">
              <a:srgbClr val="000000">
                <a:shade val="5000"/>
                <a:alpha val="3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ln>
            <a:solidFill>
              <a:sysClr val="windowText" lastClr="000000"/>
            </a:solidFill>
          </a:ln>
          <a:solidFill>
            <a:srgbClr val="00B05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ln>
            <a:solidFill>
              <a:sysClr val="windowText" lastClr="000000"/>
            </a:solidFill>
          </a:ln>
          <a:solidFill>
            <a:srgbClr val="00B05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ln>
            <a:solidFill>
              <a:sysClr val="windowText" lastClr="000000"/>
            </a:solidFill>
          </a:ln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ln>
            <a:solidFill>
              <a:sysClr val="windowText" lastClr="000000"/>
            </a:solidFill>
          </a:ln>
          <a:solidFill>
            <a:srgbClr val="00B05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ln>
            <a:solidFill>
              <a:sysClr val="windowText" lastClr="000000"/>
            </a:solidFill>
          </a:ln>
          <a:solidFill>
            <a:srgbClr val="00B05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2400" cy="5400675"/>
          </a:xfrm>
        </p:spPr>
        <p:txBody>
          <a:bodyPr>
            <a:normAutofit fontScale="90000"/>
          </a:bodyPr>
          <a:lstStyle/>
          <a:p>
            <a:r>
              <a:rPr lang="ru-RU" sz="8900" b="1" dirty="0" smtClean="0">
                <a:solidFill>
                  <a:srgbClr val="FF0505"/>
                </a:solidFill>
                <a:latin typeface="Book Antiqua" pitchFamily="18" charset="0"/>
              </a:rPr>
              <a:t>Слова</a:t>
            </a:r>
            <a:r>
              <a:rPr lang="ru-RU" sz="8000" b="1" dirty="0" smtClean="0">
                <a:solidFill>
                  <a:srgbClr val="FF0505"/>
                </a:solidFill>
                <a:latin typeface="Book Antiqua" pitchFamily="18" charset="0"/>
              </a:rPr>
              <a:t/>
            </a:r>
            <a:br>
              <a:rPr lang="ru-RU" sz="8000" b="1" dirty="0" smtClean="0">
                <a:solidFill>
                  <a:srgbClr val="FF0505"/>
                </a:solidFill>
                <a:latin typeface="Book Antiqua" pitchFamily="18" charset="0"/>
              </a:rPr>
            </a:br>
            <a:r>
              <a:rPr lang="ru-RU" sz="8000" dirty="0" smtClean="0">
                <a:solidFill>
                  <a:srgbClr val="FF0505"/>
                </a:solidFill>
                <a:latin typeface="Book Antiqua" pitchFamily="18" charset="0"/>
              </a:rPr>
              <a:t/>
            </a:r>
            <a:br>
              <a:rPr lang="ru-RU" sz="8000" dirty="0" smtClean="0">
                <a:solidFill>
                  <a:srgbClr val="FF0505"/>
                </a:solidFill>
                <a:latin typeface="Book Antiqua" pitchFamily="18" charset="0"/>
              </a:rPr>
            </a:br>
            <a:r>
              <a:rPr lang="ru-RU" sz="8900" dirty="0" smtClean="0">
                <a:solidFill>
                  <a:srgbClr val="FF0505"/>
                </a:solidFill>
                <a:latin typeface="Book Antiqua" pitchFamily="18" charset="0"/>
              </a:rPr>
              <a:t>с</a:t>
            </a:r>
            <a:r>
              <a:rPr lang="ru-RU" sz="8000" dirty="0" smtClean="0">
                <a:solidFill>
                  <a:srgbClr val="FF0505"/>
                </a:solidFill>
                <a:latin typeface="Book Antiqua" pitchFamily="18" charset="0"/>
              </a:rPr>
              <a:t/>
            </a:r>
            <a:br>
              <a:rPr lang="ru-RU" sz="8000" dirty="0" smtClean="0">
                <a:solidFill>
                  <a:srgbClr val="FF0505"/>
                </a:solidFill>
                <a:latin typeface="Book Antiqua" pitchFamily="18" charset="0"/>
              </a:rPr>
            </a:br>
            <a:r>
              <a:rPr lang="ru-RU" sz="8000" dirty="0" smtClean="0">
                <a:solidFill>
                  <a:srgbClr val="FF0505"/>
                </a:solidFill>
                <a:latin typeface="Book Antiqua" pitchFamily="18" charset="0"/>
              </a:rPr>
              <a:t/>
            </a:r>
            <a:br>
              <a:rPr lang="ru-RU" sz="8000" dirty="0" smtClean="0">
                <a:solidFill>
                  <a:srgbClr val="FF0505"/>
                </a:solidFill>
                <a:latin typeface="Book Antiqua" pitchFamily="18" charset="0"/>
              </a:rPr>
            </a:br>
            <a:r>
              <a:rPr lang="ru-RU" sz="8900" b="1" dirty="0" smtClean="0">
                <a:solidFill>
                  <a:srgbClr val="FF0505"/>
                </a:solidFill>
                <a:latin typeface="Book Antiqua" pitchFamily="18" charset="0"/>
              </a:rPr>
              <a:t>крылышками</a:t>
            </a:r>
            <a:endParaRPr lang="ru-RU" sz="8900" b="1" dirty="0">
              <a:solidFill>
                <a:srgbClr val="FF0505"/>
              </a:solidFill>
              <a:latin typeface="Book Antiqua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6381750"/>
            <a:ext cx="8207375" cy="7143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endParaRPr lang="ru-RU" sz="160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68313" y="188913"/>
            <a:ext cx="8229600" cy="71437"/>
          </a:xfrm>
        </p:spPr>
        <p:txBody>
          <a:bodyPr>
            <a:normAutofit fontScale="90000"/>
          </a:bodyPr>
          <a:lstStyle/>
          <a:p>
            <a:endParaRPr lang="ru-RU" sz="40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6264275"/>
          </a:xfrm>
        </p:spPr>
        <p:txBody>
          <a:bodyPr/>
          <a:lstStyle/>
          <a:p>
            <a:r>
              <a:rPr lang="ru-RU" sz="6000" i="1" dirty="0" smtClean="0">
                <a:solidFill>
                  <a:srgbClr val="FF0505"/>
                </a:solidFill>
              </a:rPr>
              <a:t>    Слово </a:t>
            </a:r>
            <a:r>
              <a:rPr lang="ru-RU" sz="6000" i="1" dirty="0">
                <a:solidFill>
                  <a:srgbClr val="FF0505"/>
                </a:solidFill>
              </a:rPr>
              <a:t>- не воробей,</a:t>
            </a:r>
          </a:p>
          <a:p>
            <a:r>
              <a:rPr lang="ru-RU" sz="6000" i="1" dirty="0">
                <a:solidFill>
                  <a:schemeClr val="hlink"/>
                </a:solidFill>
              </a:rPr>
              <a:t>1)зерно не тащит.</a:t>
            </a:r>
          </a:p>
          <a:p>
            <a:r>
              <a:rPr lang="ru-RU" sz="5400" i="1" dirty="0">
                <a:solidFill>
                  <a:srgbClr val="660066"/>
                </a:solidFill>
              </a:rPr>
              <a:t>2)далеко не улетит.</a:t>
            </a:r>
          </a:p>
          <a:p>
            <a:r>
              <a:rPr lang="ru-RU" sz="5400" i="1" dirty="0">
                <a:solidFill>
                  <a:srgbClr val="F0EA00"/>
                </a:solidFill>
              </a:rPr>
              <a:t>3)вылетит- не поймаешь</a:t>
            </a:r>
            <a:r>
              <a:rPr lang="ru-RU" sz="5400" i="1" dirty="0">
                <a:solidFill>
                  <a:srgbClr val="660066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188913"/>
            <a:ext cx="8229600" cy="103187"/>
          </a:xfrm>
        </p:spPr>
        <p:txBody>
          <a:bodyPr>
            <a:normAutofit fontScale="90000"/>
          </a:bodyPr>
          <a:lstStyle/>
          <a:p>
            <a:endParaRPr lang="ru-RU" sz="40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5614988"/>
          </a:xfrm>
        </p:spPr>
        <p:txBody>
          <a:bodyPr/>
          <a:lstStyle/>
          <a:p>
            <a:r>
              <a:rPr lang="ru-RU" sz="7200" dirty="0">
                <a:solidFill>
                  <a:srgbClr val="FF0505"/>
                </a:solidFill>
              </a:rPr>
              <a:t>Вилами на воде</a:t>
            </a:r>
          </a:p>
          <a:p>
            <a:r>
              <a:rPr lang="ru-RU" sz="7200" dirty="0">
                <a:solidFill>
                  <a:srgbClr val="003E00"/>
                </a:solidFill>
              </a:rPr>
              <a:t>1)нарисовано.</a:t>
            </a:r>
            <a:r>
              <a:rPr lang="ru-RU" sz="7200" u="sng" dirty="0">
                <a:solidFill>
                  <a:srgbClr val="FF0505"/>
                </a:solidFill>
              </a:rPr>
              <a:t> </a:t>
            </a:r>
          </a:p>
          <a:p>
            <a:r>
              <a:rPr lang="ru-RU" sz="7200" dirty="0">
                <a:solidFill>
                  <a:srgbClr val="F0EA00"/>
                </a:solidFill>
              </a:rPr>
              <a:t>2)написано.</a:t>
            </a:r>
          </a:p>
          <a:p>
            <a:r>
              <a:rPr lang="ru-RU" sz="7200" dirty="0">
                <a:solidFill>
                  <a:srgbClr val="660066"/>
                </a:solidFill>
              </a:rPr>
              <a:t>3)доказано.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-1179513"/>
            <a:ext cx="8229600" cy="1384301"/>
          </a:xfrm>
        </p:spPr>
        <p:txBody>
          <a:bodyPr/>
          <a:lstStyle/>
          <a:p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229600" cy="5770563"/>
          </a:xfrm>
        </p:spPr>
        <p:txBody>
          <a:bodyPr/>
          <a:lstStyle/>
          <a:p>
            <a:pPr algn="ctr"/>
            <a:r>
              <a:rPr lang="ru-RU" sz="6000" dirty="0">
                <a:solidFill>
                  <a:srgbClr val="FF0505"/>
                </a:solidFill>
              </a:rPr>
              <a:t>Своя рубашка</a:t>
            </a:r>
            <a:r>
              <a:rPr lang="ru-RU" dirty="0"/>
              <a:t> </a:t>
            </a:r>
          </a:p>
          <a:p>
            <a:pPr algn="ctr"/>
            <a:r>
              <a:rPr lang="ru-RU" sz="6000" dirty="0">
                <a:solidFill>
                  <a:srgbClr val="F0EA00"/>
                </a:solidFill>
              </a:rPr>
              <a:t>1)самая нарядная</a:t>
            </a:r>
            <a:r>
              <a:rPr lang="ru-RU" dirty="0"/>
              <a:t>.</a:t>
            </a:r>
          </a:p>
          <a:p>
            <a:pPr algn="ctr"/>
            <a:r>
              <a:rPr lang="ru-RU" sz="6600" dirty="0">
                <a:solidFill>
                  <a:schemeClr val="hlink"/>
                </a:solidFill>
              </a:rPr>
              <a:t>2)ещё не куплена.</a:t>
            </a:r>
          </a:p>
          <a:p>
            <a:pPr algn="ctr"/>
            <a:r>
              <a:rPr lang="ru-RU" sz="6600" dirty="0">
                <a:solidFill>
                  <a:srgbClr val="660066"/>
                </a:solidFill>
              </a:rPr>
              <a:t>3)ближе к телу.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12713"/>
          </a:xfrm>
        </p:spPr>
        <p:txBody>
          <a:bodyPr>
            <a:normAutofit fontScale="90000"/>
          </a:bodyPr>
          <a:lstStyle/>
          <a:p>
            <a:endParaRPr lang="ru-RU" sz="40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229600" cy="6335712"/>
          </a:xfrm>
        </p:spPr>
        <p:txBody>
          <a:bodyPr/>
          <a:lstStyle/>
          <a:p>
            <a:pPr algn="ctr"/>
            <a:r>
              <a:rPr lang="ru-RU" sz="5400" dirty="0">
                <a:solidFill>
                  <a:srgbClr val="FF0505"/>
                </a:solidFill>
              </a:rPr>
              <a:t>За двумя зайцами погонишься –</a:t>
            </a:r>
          </a:p>
          <a:p>
            <a:pPr algn="ctr"/>
            <a:r>
              <a:rPr lang="ru-RU" sz="5400" dirty="0">
                <a:solidFill>
                  <a:schemeClr val="hlink"/>
                </a:solidFill>
              </a:rPr>
              <a:t>1)двух не поймаешь.</a:t>
            </a:r>
          </a:p>
          <a:p>
            <a:pPr algn="ctr"/>
            <a:r>
              <a:rPr lang="ru-RU" sz="540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2)трёх поймаешь.</a:t>
            </a:r>
          </a:p>
          <a:p>
            <a:pPr algn="ctr"/>
            <a:r>
              <a:rPr lang="ru-RU" sz="5400" dirty="0">
                <a:solidFill>
                  <a:srgbClr val="660066"/>
                </a:solidFill>
              </a:rPr>
              <a:t>3)ни одного не поймаешь</a:t>
            </a:r>
            <a:r>
              <a:rPr lang="ru-RU" sz="540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3025"/>
          </a:xfrm>
        </p:spPr>
        <p:txBody>
          <a:bodyPr>
            <a:normAutofit fontScale="90000"/>
          </a:bodyPr>
          <a:lstStyle/>
          <a:p>
            <a:endParaRPr lang="ru-RU" sz="40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759450"/>
          </a:xfrm>
        </p:spPr>
        <p:txBody>
          <a:bodyPr/>
          <a:lstStyle/>
          <a:p>
            <a:pPr algn="ctr"/>
            <a:r>
              <a:rPr lang="ru-RU" sz="6000" dirty="0">
                <a:solidFill>
                  <a:srgbClr val="FF0505"/>
                </a:solidFill>
              </a:rPr>
              <a:t>На воре и шапка</a:t>
            </a:r>
          </a:p>
          <a:p>
            <a:pPr algn="ctr"/>
            <a:r>
              <a:rPr lang="ru-RU" sz="6000" dirty="0">
                <a:solidFill>
                  <a:schemeClr val="hlink"/>
                </a:solidFill>
              </a:rPr>
              <a:t>1)краденая.</a:t>
            </a:r>
          </a:p>
          <a:p>
            <a:pPr algn="ctr"/>
            <a:r>
              <a:rPr lang="ru-RU" sz="6000" dirty="0">
                <a:solidFill>
                  <a:srgbClr val="FF0066"/>
                </a:solidFill>
              </a:rPr>
              <a:t>2)горит.</a:t>
            </a:r>
          </a:p>
          <a:p>
            <a:pPr algn="ctr"/>
            <a:r>
              <a:rPr lang="ru-RU" sz="6000" dirty="0">
                <a:solidFill>
                  <a:srgbClr val="660066"/>
                </a:solidFill>
              </a:rPr>
              <a:t>3)не держится.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Мурзакова</a:t>
            </a:r>
            <a:r>
              <a:rPr lang="ru-RU" dirty="0" smtClean="0"/>
              <a:t> З.М.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МОУ «</a:t>
            </a:r>
            <a:r>
              <a:rPr lang="ru-RU" dirty="0" err="1" smtClean="0"/>
              <a:t>Верхне-Колчуринская</a:t>
            </a:r>
            <a:r>
              <a:rPr lang="ru-RU" dirty="0" smtClean="0"/>
              <a:t> СОШ»</a:t>
            </a:r>
          </a:p>
          <a:p>
            <a:r>
              <a:rPr lang="ru-RU" dirty="0" err="1" smtClean="0"/>
              <a:t>Алькеевского</a:t>
            </a:r>
            <a:r>
              <a:rPr lang="ru-RU" smtClean="0"/>
              <a:t> района РТ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3025"/>
          </a:xfrm>
        </p:spPr>
        <p:txBody>
          <a:bodyPr>
            <a:normAutofit fontScale="90000"/>
          </a:bodyPr>
          <a:lstStyle/>
          <a:p>
            <a:pPr algn="ctr"/>
            <a:endParaRPr lang="ru-RU" sz="540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333375"/>
            <a:ext cx="8218487" cy="6264275"/>
          </a:xfrm>
        </p:spPr>
        <p:txBody>
          <a:bodyPr/>
          <a:lstStyle/>
          <a:p>
            <a:pPr indent="14288" algn="ctr">
              <a:lnSpc>
                <a:spcPct val="90000"/>
              </a:lnSpc>
              <a:buFontTx/>
              <a:buNone/>
            </a:pPr>
            <a:r>
              <a:rPr lang="ru-RU" sz="6600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После драки</a:t>
            </a:r>
            <a:r>
              <a:rPr lang="ru-RU" sz="3600" b="1"/>
              <a:t>	</a:t>
            </a:r>
          </a:p>
          <a:p>
            <a:pPr indent="14288" algn="ctr">
              <a:lnSpc>
                <a:spcPct val="90000"/>
              </a:lnSpc>
              <a:buFontTx/>
              <a:buNone/>
            </a:pPr>
            <a:r>
              <a:rPr lang="ru-RU" sz="5400" b="1">
                <a:solidFill>
                  <a:srgbClr val="660066"/>
                </a:solidFill>
                <a:effectLst/>
              </a:rPr>
              <a:t>1)синяками хвастают.</a:t>
            </a:r>
          </a:p>
          <a:p>
            <a:pPr indent="14288" algn="ctr">
              <a:lnSpc>
                <a:spcPct val="90000"/>
              </a:lnSpc>
              <a:buFontTx/>
              <a:buNone/>
            </a:pPr>
            <a:r>
              <a:rPr lang="ru-RU" sz="3600" b="1"/>
              <a:t>	</a:t>
            </a:r>
          </a:p>
          <a:p>
            <a:pPr indent="14288" algn="ctr">
              <a:lnSpc>
                <a:spcPct val="90000"/>
              </a:lnSpc>
              <a:buFontTx/>
              <a:buNone/>
            </a:pPr>
            <a:r>
              <a:rPr lang="ru-RU" sz="5400" b="1">
                <a:solidFill>
                  <a:srgbClr val="003E00"/>
                </a:solidFill>
              </a:rPr>
              <a:t>2)кулаками не машут.</a:t>
            </a:r>
          </a:p>
          <a:p>
            <a:pPr indent="14288" algn="ctr">
              <a:lnSpc>
                <a:spcPct val="90000"/>
              </a:lnSpc>
              <a:buFontTx/>
              <a:buNone/>
            </a:pPr>
            <a:endParaRPr lang="ru-RU" sz="5400" b="1">
              <a:solidFill>
                <a:srgbClr val="003E00"/>
              </a:solidFill>
            </a:endParaRPr>
          </a:p>
          <a:p>
            <a:pPr indent="14288" algn="ctr">
              <a:lnSpc>
                <a:spcPct val="90000"/>
              </a:lnSpc>
              <a:buFontTx/>
              <a:buNone/>
            </a:pPr>
            <a:r>
              <a:rPr lang="ru-RU" sz="5400" b="1">
                <a:solidFill>
                  <a:srgbClr val="919F0D"/>
                </a:solidFill>
              </a:rPr>
              <a:t>3)языки не показывают.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188913"/>
            <a:ext cx="8229600" cy="103187"/>
          </a:xfrm>
        </p:spPr>
        <p:txBody>
          <a:bodyPr>
            <a:normAutofit fontScale="90000"/>
          </a:bodyPr>
          <a:lstStyle/>
          <a:p>
            <a:endParaRPr lang="ru-RU" sz="40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6337300"/>
          </a:xfrm>
        </p:spPr>
        <p:txBody>
          <a:bodyPr/>
          <a:lstStyle/>
          <a:p>
            <a:pPr marL="0" indent="0"/>
            <a:r>
              <a:rPr lang="ru-RU" sz="5400" b="1" i="1" dirty="0" smtClean="0">
                <a:solidFill>
                  <a:srgbClr val="FF0066"/>
                </a:solidFill>
              </a:rPr>
              <a:t>   Курочка </a:t>
            </a:r>
            <a:r>
              <a:rPr lang="ru-RU" sz="5400" b="1" i="1" dirty="0">
                <a:solidFill>
                  <a:srgbClr val="FF0066"/>
                </a:solidFill>
              </a:rPr>
              <a:t>по зёрнышку</a:t>
            </a:r>
          </a:p>
          <a:p>
            <a:pPr marL="0" indent="0"/>
            <a:r>
              <a:rPr lang="ru-RU" sz="6600" b="1" i="1" dirty="0">
                <a:solidFill>
                  <a:schemeClr val="hlink"/>
                </a:solidFill>
              </a:rPr>
              <a:t>1)клюёт.</a:t>
            </a:r>
          </a:p>
          <a:p>
            <a:pPr marL="0" indent="0"/>
            <a:r>
              <a:rPr lang="ru-RU" sz="6600" b="1" i="1" dirty="0">
                <a:solidFill>
                  <a:schemeClr val="hlink"/>
                </a:solidFill>
              </a:rPr>
              <a:t>     </a:t>
            </a:r>
            <a:r>
              <a:rPr lang="ru-RU" sz="6600" b="1" i="1" dirty="0">
                <a:solidFill>
                  <a:schemeClr val="bg1"/>
                </a:solidFill>
              </a:rPr>
              <a:t>2)не ест.</a:t>
            </a:r>
          </a:p>
          <a:p>
            <a:pPr marL="0" indent="0"/>
            <a:r>
              <a:rPr lang="ru-RU" sz="6600" b="1" i="1" dirty="0">
                <a:solidFill>
                  <a:schemeClr val="hlink"/>
                </a:solidFill>
              </a:rPr>
              <a:t>   </a:t>
            </a:r>
            <a:r>
              <a:rPr lang="ru-RU" sz="6600" b="1" i="1" dirty="0">
                <a:solidFill>
                  <a:srgbClr val="660066"/>
                </a:solidFill>
              </a:rPr>
              <a:t>3)запасает.</a:t>
            </a:r>
          </a:p>
          <a:p>
            <a:pPr marL="0" indent="0"/>
            <a:endParaRPr lang="ru-RU" sz="6600" b="1" i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-1035050"/>
            <a:ext cx="8229600" cy="1384300"/>
          </a:xfrm>
        </p:spPr>
        <p:txBody>
          <a:bodyPr/>
          <a:lstStyle/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04813"/>
            <a:ext cx="8229600" cy="6264275"/>
          </a:xfrm>
        </p:spPr>
        <p:txBody>
          <a:bodyPr/>
          <a:lstStyle/>
          <a:p>
            <a:pPr algn="ctr"/>
            <a:r>
              <a:rPr lang="ru-RU" sz="8000" i="1">
                <a:solidFill>
                  <a:srgbClr val="FF0066"/>
                </a:solidFill>
              </a:rPr>
              <a:t>Не в коня</a:t>
            </a:r>
          </a:p>
          <a:p>
            <a:r>
              <a:rPr lang="ru-RU" sz="8000" i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1)жеребята.</a:t>
            </a:r>
          </a:p>
          <a:p>
            <a:r>
              <a:rPr lang="ru-RU" sz="8000" i="1">
                <a:solidFill>
                  <a:schemeClr val="hlink"/>
                </a:solidFill>
              </a:rPr>
              <a:t>2)корм.</a:t>
            </a:r>
          </a:p>
          <a:p>
            <a:r>
              <a:rPr lang="ru-RU" sz="8000" i="1">
                <a:solidFill>
                  <a:srgbClr val="FF0505"/>
                </a:solidFill>
              </a:rPr>
              <a:t>3)конюшня.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108075"/>
            <a:ext cx="8229600" cy="1384300"/>
          </a:xfrm>
        </p:spPr>
        <p:txBody>
          <a:bodyPr/>
          <a:lstStyle/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229600" cy="5770563"/>
          </a:xfrm>
        </p:spPr>
        <p:txBody>
          <a:bodyPr/>
          <a:lstStyle/>
          <a:p>
            <a:pPr algn="ctr"/>
            <a:r>
              <a:rPr lang="ru-RU" sz="6000" i="1">
                <a:solidFill>
                  <a:srgbClr val="FF0505"/>
                </a:solidFill>
              </a:rPr>
              <a:t>Старый друг</a:t>
            </a:r>
          </a:p>
          <a:p>
            <a:pPr algn="ctr"/>
            <a:r>
              <a:rPr lang="ru-RU" sz="6000" i="1">
                <a:solidFill>
                  <a:srgbClr val="660066"/>
                </a:solidFill>
              </a:rPr>
              <a:t>1)лучше новых двух.</a:t>
            </a:r>
          </a:p>
          <a:p>
            <a:r>
              <a:rPr lang="ru-RU" sz="6000" i="1">
                <a:solidFill>
                  <a:schemeClr val="hlink"/>
                </a:solidFill>
              </a:rPr>
              <a:t>2)старше всех вокруг.</a:t>
            </a:r>
          </a:p>
          <a:p>
            <a:r>
              <a:rPr lang="ru-RU" sz="6000" i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3)всё скажет вслух.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188913"/>
            <a:ext cx="8229600" cy="103187"/>
          </a:xfrm>
        </p:spPr>
        <p:txBody>
          <a:bodyPr>
            <a:normAutofit fontScale="90000"/>
          </a:bodyPr>
          <a:lstStyle/>
          <a:p>
            <a:endParaRPr lang="ru-RU" sz="40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6453187"/>
          </a:xfrm>
        </p:spPr>
        <p:txBody>
          <a:bodyPr/>
          <a:lstStyle/>
          <a:p>
            <a:r>
              <a:rPr lang="ru-RU" sz="6000" b="1" i="1" dirty="0" smtClean="0">
                <a:solidFill>
                  <a:srgbClr val="FF0505"/>
                </a:solidFill>
              </a:rPr>
              <a:t>    С </a:t>
            </a:r>
            <a:r>
              <a:rPr lang="ru-RU" sz="6000" b="1" i="1" dirty="0">
                <a:solidFill>
                  <a:srgbClr val="FF0505"/>
                </a:solidFill>
              </a:rPr>
              <a:t>кем поведёшься</a:t>
            </a:r>
          </a:p>
          <a:p>
            <a:r>
              <a:rPr lang="ru-RU" sz="4800" b="1" i="1" dirty="0">
                <a:solidFill>
                  <a:schemeClr val="bg2"/>
                </a:solidFill>
                <a:effectLst/>
              </a:rPr>
              <a:t>1</a:t>
            </a:r>
            <a:r>
              <a:rPr lang="ru-RU" sz="4800" b="1" i="1" dirty="0" smtClean="0">
                <a:solidFill>
                  <a:schemeClr val="bg2"/>
                </a:solidFill>
                <a:effectLst/>
              </a:rPr>
              <a:t>) с </a:t>
            </a:r>
            <a:r>
              <a:rPr lang="ru-RU" sz="4800" b="1" i="1" dirty="0">
                <a:solidFill>
                  <a:schemeClr val="bg2"/>
                </a:solidFill>
                <a:effectLst/>
              </a:rPr>
              <a:t>тем и подерёшься.</a:t>
            </a:r>
          </a:p>
          <a:p>
            <a:r>
              <a:rPr lang="ru-RU" sz="4800" b="1" i="1" dirty="0">
                <a:solidFill>
                  <a:srgbClr val="FF0066"/>
                </a:solidFill>
                <a:effectLst/>
              </a:rPr>
              <a:t>2</a:t>
            </a:r>
            <a:r>
              <a:rPr lang="ru-RU" sz="4800" b="1" i="1" dirty="0" smtClean="0">
                <a:solidFill>
                  <a:srgbClr val="FF0066"/>
                </a:solidFill>
                <a:effectLst/>
              </a:rPr>
              <a:t>) с </a:t>
            </a:r>
            <a:r>
              <a:rPr lang="ru-RU" sz="4800" b="1" i="1" dirty="0">
                <a:solidFill>
                  <a:srgbClr val="FF0066"/>
                </a:solidFill>
                <a:effectLst/>
              </a:rPr>
              <a:t>тем и посмеёшься.</a:t>
            </a:r>
          </a:p>
          <a:p>
            <a:r>
              <a:rPr lang="ru-RU" sz="5400" b="1" i="1" dirty="0">
                <a:solidFill>
                  <a:srgbClr val="660066"/>
                </a:solidFill>
                <a:effectLst/>
              </a:rPr>
              <a:t>3)от того и наберёшься.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188913"/>
            <a:ext cx="8229600" cy="103187"/>
          </a:xfrm>
        </p:spPr>
        <p:txBody>
          <a:bodyPr>
            <a:normAutofit fontScale="90000"/>
          </a:bodyPr>
          <a:lstStyle/>
          <a:p>
            <a:endParaRPr lang="ru-RU" sz="40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3375"/>
            <a:ext cx="8229600" cy="6119813"/>
          </a:xfrm>
        </p:spPr>
        <p:txBody>
          <a:bodyPr/>
          <a:lstStyle/>
          <a:p>
            <a:pPr algn="ctr"/>
            <a:r>
              <a:rPr lang="ru-RU" sz="6000" dirty="0">
                <a:solidFill>
                  <a:srgbClr val="FF0505"/>
                </a:solidFill>
              </a:rPr>
              <a:t>Как </a:t>
            </a:r>
            <a:r>
              <a:rPr lang="ru-RU" sz="6000" dirty="0" smtClean="0">
                <a:solidFill>
                  <a:srgbClr val="FF0505"/>
                </a:solidFill>
              </a:rPr>
              <a:t>аукнется,</a:t>
            </a:r>
            <a:endParaRPr lang="ru-RU" sz="6000" dirty="0">
              <a:solidFill>
                <a:srgbClr val="FF0505"/>
              </a:solidFill>
            </a:endParaRPr>
          </a:p>
          <a:p>
            <a:pPr algn="ctr"/>
            <a:r>
              <a:rPr lang="ru-RU" sz="6000" b="1" dirty="0">
                <a:solidFill>
                  <a:srgbClr val="660066"/>
                </a:solidFill>
              </a:rPr>
              <a:t>1)так и </a:t>
            </a:r>
            <a:r>
              <a:rPr lang="ru-RU" sz="6000" b="1" dirty="0" err="1">
                <a:solidFill>
                  <a:srgbClr val="660066"/>
                </a:solidFill>
              </a:rPr>
              <a:t>мяукнется</a:t>
            </a:r>
            <a:endParaRPr lang="ru-RU" sz="6000" b="1" dirty="0">
              <a:solidFill>
                <a:srgbClr val="660066"/>
              </a:solidFill>
            </a:endParaRPr>
          </a:p>
          <a:p>
            <a:pPr algn="ctr"/>
            <a:r>
              <a:rPr lang="ru-RU" sz="6000" b="1" dirty="0">
                <a:solidFill>
                  <a:schemeClr val="hlink"/>
                </a:solidFill>
              </a:rPr>
              <a:t>2)так и </a:t>
            </a:r>
            <a:r>
              <a:rPr lang="ru-RU" sz="6000" b="1" dirty="0" err="1">
                <a:solidFill>
                  <a:schemeClr val="hlink"/>
                </a:solidFill>
              </a:rPr>
              <a:t>гавкнется</a:t>
            </a:r>
            <a:r>
              <a:rPr lang="ru-RU" sz="6000" b="1" dirty="0">
                <a:solidFill>
                  <a:schemeClr val="hlink"/>
                </a:solidFill>
              </a:rPr>
              <a:t>.</a:t>
            </a:r>
          </a:p>
          <a:p>
            <a:pPr algn="ctr"/>
            <a:r>
              <a:rPr lang="ru-RU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3)так и откликнется.</a:t>
            </a:r>
          </a:p>
          <a:p>
            <a:pPr algn="ctr"/>
            <a:endParaRPr lang="ru-RU" sz="6000" b="1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892175"/>
            <a:ext cx="8229600" cy="1225550"/>
          </a:xfrm>
        </p:spPr>
        <p:txBody>
          <a:bodyPr/>
          <a:lstStyle/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759450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0066"/>
                </a:solidFill>
              </a:rPr>
              <a:t>     Грамоте </a:t>
            </a:r>
            <a:r>
              <a:rPr lang="ru-RU" sz="4800" b="1" dirty="0">
                <a:solidFill>
                  <a:srgbClr val="FF0066"/>
                </a:solidFill>
              </a:rPr>
              <a:t>учиться всегда</a:t>
            </a:r>
          </a:p>
          <a:p>
            <a:r>
              <a:rPr lang="ru-RU" sz="6600" b="1" i="1" dirty="0">
                <a:solidFill>
                  <a:srgbClr val="003E00"/>
                </a:solidFill>
              </a:rPr>
              <a:t>1)</a:t>
            </a:r>
            <a:r>
              <a:rPr lang="ru-RU" sz="6600" b="1" i="1" dirty="0" err="1">
                <a:solidFill>
                  <a:srgbClr val="003E00"/>
                </a:solidFill>
              </a:rPr>
              <a:t>успеется</a:t>
            </a:r>
            <a:r>
              <a:rPr lang="ru-RU" sz="6600" b="1" i="1" dirty="0">
                <a:solidFill>
                  <a:srgbClr val="003E00"/>
                </a:solidFill>
              </a:rPr>
              <a:t>.</a:t>
            </a:r>
          </a:p>
          <a:p>
            <a:r>
              <a:rPr lang="ru-RU" sz="6600" b="1" i="1" dirty="0">
                <a:solidFill>
                  <a:srgbClr val="660066"/>
                </a:solidFill>
              </a:rPr>
              <a:t>2)пригодится.</a:t>
            </a:r>
          </a:p>
          <a:p>
            <a:r>
              <a:rPr lang="ru-RU" sz="6600" b="1" i="1" dirty="0">
                <a:solidFill>
                  <a:srgbClr val="F0EA00"/>
                </a:solidFill>
              </a:rPr>
              <a:t>3)веселиться.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9850"/>
          </a:xfrm>
        </p:spPr>
        <p:txBody>
          <a:bodyPr>
            <a:normAutofit fontScale="90000"/>
          </a:bodyPr>
          <a:lstStyle/>
          <a:p>
            <a:endParaRPr lang="ru-RU" sz="40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119813"/>
          </a:xfrm>
        </p:spPr>
        <p:txBody>
          <a:bodyPr/>
          <a:lstStyle/>
          <a:p>
            <a:pPr algn="ctr"/>
            <a:r>
              <a:rPr lang="ru-RU" sz="5400" b="1" dirty="0">
                <a:solidFill>
                  <a:srgbClr val="FF0505"/>
                </a:solidFill>
              </a:rPr>
              <a:t>Без труда не вытащишь и рыбку из</a:t>
            </a:r>
          </a:p>
          <a:p>
            <a:pPr algn="ctr"/>
            <a:r>
              <a:rPr lang="ru-RU" sz="5400" b="1" dirty="0">
                <a:solidFill>
                  <a:srgbClr val="F0EA00"/>
                </a:solidFill>
              </a:rPr>
              <a:t>1)ручья.</a:t>
            </a:r>
          </a:p>
          <a:p>
            <a:pPr algn="ctr"/>
            <a:r>
              <a:rPr lang="ru-RU" sz="5400" b="1" dirty="0">
                <a:solidFill>
                  <a:srgbClr val="003E00"/>
                </a:solidFill>
              </a:rPr>
              <a:t>2)супа.</a:t>
            </a:r>
          </a:p>
          <a:p>
            <a:pPr algn="ctr"/>
            <a:r>
              <a:rPr lang="ru-RU" sz="5400" b="1" dirty="0">
                <a:solidFill>
                  <a:srgbClr val="660066"/>
                </a:solidFill>
              </a:rPr>
              <a:t>3)пруда.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бочк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Бабочки</Template>
  <TotalTime>21</TotalTime>
  <Words>181</Words>
  <Application>Microsoft Office PowerPoint</Application>
  <PresentationFormat>Экран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Бабочки</vt:lpstr>
      <vt:lpstr>Слова  с  крылышками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 с крылышками</dc:title>
  <dc:creator>Мурзакова З.М.</dc:creator>
  <cp:lastModifiedBy>Мурзакова З.М.</cp:lastModifiedBy>
  <cp:revision>4</cp:revision>
  <dcterms:created xsi:type="dcterms:W3CDTF">2011-04-04T11:48:53Z</dcterms:created>
  <dcterms:modified xsi:type="dcterms:W3CDTF">2011-04-06T09:28:21Z</dcterms:modified>
</cp:coreProperties>
</file>