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9C5627-99FB-48EA-908B-0D9BFE8DC0C6}" type="datetimeFigureOut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0207FE-83EF-4669-BAF7-0875FA16C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752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66367-BA7C-4C8E-9432-0C9AA4C494BC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C0179-57EC-4E87-A171-76DD7E5BE0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47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22AD9-67B6-43EC-8AB1-23CA0A0FB64B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B3853-A5DE-4EEB-A3EA-2D3C688DB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979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A3F4-523F-4461-9C46-730CF94A3139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E34BE-B1F1-48C2-AEA9-55710ABB39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39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32027-4D07-4725-BDA4-3557ACB53F7F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29C28-A067-45CE-88EB-F2CCF8260A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69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1160C-B0A4-4E0F-8208-D3169C2D2CFF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8BA2B-1633-426E-A669-579923D98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748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B6266-A355-430C-995E-871C8FF593B5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0D08B-806E-42A1-B8ED-BC00BB7841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20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18C9-C7CD-4712-B3B9-605B7D12B7C0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E48DE-3FC4-411E-8D25-45AB3826E9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98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5AD5C-7D2F-4471-BC32-94ED37EF28D3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CF2B5-B538-4B72-91D6-C59FECCED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757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8C01D-D02E-488B-9E0B-FB24ABEADB73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D4E8D-98D7-4719-8C88-880C1DA844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17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A17C5-67C2-4458-89A7-51320D7E08D0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1C6E-F1D1-4116-979A-93A7DAE6B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60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C216E-7C44-40C3-8FD4-B39B0B08F0B1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90344-3B57-43F8-BE10-B471296BAF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58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097E63-C7EF-48E5-9489-99713441A585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C34DBD-7769-4777-8201-B9DDE1ABF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H:\Documents and Settings\Aida\Рабочий стол\МОИ шаблоны ЭКСПЕРИМЕНТы\index.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285750"/>
            <a:ext cx="1928812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:\Documents and Settings\Aida\Рабочий стол\текстуры и фоны, клипарты\Scool_objekts\scool (90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5643563"/>
            <a:ext cx="20161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H:\Documents and Settings\Aida\Рабочий стол\текстуры и фоны, клипарты\Scool_objekts\scool (45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4857750"/>
            <a:ext cx="7016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:\Documents and Settings\Aida\Рабочий стол\текстуры и фоны, клипарты\Scool_objekts\scool (46)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5786438"/>
            <a:ext cx="1135063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F1709F8-4CAA-4FC2-83AD-59E6D31E82CA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F74D8-4FB8-4193-AFA2-B9C18B95035C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82427" y="2200275"/>
            <a:ext cx="806489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ДЕЛЕНИЕ ДЕСЯТИЧНЫХ</a:t>
            </a:r>
          </a:p>
          <a:p>
            <a:pPr algn="ctr"/>
            <a:r>
              <a:rPr lang="ru-RU" sz="3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ДРОБЕЙ НА НАТУРАЛЬНОЕ </a:t>
            </a:r>
          </a:p>
          <a:p>
            <a:pPr algn="ctr"/>
            <a:r>
              <a:rPr lang="ru-RU" sz="3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ЧИСЛО</a:t>
            </a:r>
            <a:endParaRPr lang="ru-RU" sz="38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5466" y="4293096"/>
            <a:ext cx="1520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КЛАСС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4312" y="5787462"/>
            <a:ext cx="19829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Головина О.А.  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Москва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79C0137-D04E-411C-ABB8-B17E641B80C6}" type="datetime1">
              <a:rPr lang="ru-RU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9F15B-60B1-4957-A225-3CB7D81D9CA8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51519" y="692696"/>
            <a:ext cx="87582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Задача 1</a:t>
            </a:r>
            <a:r>
              <a:rPr lang="ru-RU" sz="2400" dirty="0" smtClean="0"/>
              <a:t>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Кусок проволоки длиной 20,5 м разреза-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ли на 5 равных частей. Найдите длину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каждой части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77522" y="3094190"/>
            <a:ext cx="221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/>
              <a:t>1) 20,5 : 5 = </a:t>
            </a:r>
            <a:endParaRPr lang="ru-RU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747516" y="2437073"/>
            <a:ext cx="1497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Решение</a:t>
            </a:r>
            <a:endParaRPr lang="ru-RU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3094190"/>
            <a:ext cx="12715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/>
              <a:t>4,1 (м)</a:t>
            </a:r>
            <a:endParaRPr lang="ru-RU" sz="28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510987" y="3094190"/>
            <a:ext cx="3805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sz="2800" i="1" dirty="0"/>
              <a:t>д</a:t>
            </a:r>
            <a:r>
              <a:rPr lang="ru-RU" sz="2800" i="1" dirty="0" smtClean="0"/>
              <a:t>лина каждой части</a:t>
            </a:r>
            <a:endParaRPr lang="ru-RU" sz="28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755576" y="3669687"/>
            <a:ext cx="949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20,5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896421" y="366968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5</a:t>
            </a:r>
            <a:endParaRPr lang="ru-RU" sz="28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704875" y="3669687"/>
            <a:ext cx="0" cy="9933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04875" y="4089403"/>
            <a:ext cx="12706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34485" y="413978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4</a:t>
            </a:r>
            <a:endParaRPr lang="ru-RU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755576" y="408834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20</a:t>
            </a:r>
            <a:endParaRPr lang="ru-RU" sz="2800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55576" y="4611568"/>
            <a:ext cx="58541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238807" y="4610325"/>
            <a:ext cx="342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5</a:t>
            </a:r>
            <a:endParaRPr lang="ru-RU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1230225" y="501317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5</a:t>
            </a:r>
            <a:endParaRPr lang="ru-RU" sz="28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238807" y="5445224"/>
            <a:ext cx="3764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63706" y="5445224"/>
            <a:ext cx="351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0</a:t>
            </a:r>
            <a:endParaRPr lang="ru-RU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1214251" y="5888011"/>
            <a:ext cx="2251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Ответ: 4,1 м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77501" y="4074069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,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219527" y="416634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10" grpId="0"/>
      <p:bldP spid="11" grpId="0"/>
      <p:bldP spid="13" grpId="0"/>
      <p:bldP spid="18" grpId="0"/>
      <p:bldP spid="19" grpId="0"/>
      <p:bldP spid="23" grpId="0"/>
      <p:bldP spid="24" grpId="0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332027-4D07-4725-BDA4-3557ACB53F7F}" type="datetime1">
              <a:rPr lang="ru-RU" smtClean="0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29C28-A067-45CE-88EB-F2CCF8260A63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3528" y="764704"/>
            <a:ext cx="74170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Чтобы разделить десятичную дробь на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натуральное число надо: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2205" y="1628800"/>
            <a:ext cx="85693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R"/>
            </a:pPr>
            <a:r>
              <a:rPr lang="ru-RU" sz="2800" b="1" dirty="0">
                <a:solidFill>
                  <a:srgbClr val="FF0000"/>
                </a:solidFill>
              </a:rPr>
              <a:t>р</a:t>
            </a:r>
            <a:r>
              <a:rPr lang="ru-RU" sz="2800" b="1" dirty="0" smtClean="0">
                <a:solidFill>
                  <a:srgbClr val="FF0000"/>
                </a:solidFill>
              </a:rPr>
              <a:t>азделить дробь на это число, не обращая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внимания на запятую;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3949" y="2434752"/>
            <a:ext cx="71452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2) поставить в частном запятую, когда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кончится деление целой части.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3438746"/>
            <a:ext cx="1728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Пример 2: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051720" y="3386937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/>
              <a:t>18,9 : 7</a:t>
            </a:r>
            <a:endParaRPr lang="ru-RU" sz="28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195902" y="3918247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18,9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362520" y="390041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7</a:t>
            </a:r>
            <a:endParaRPr lang="ru-RU" sz="24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131840" y="3918247"/>
            <a:ext cx="0" cy="8789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131840" y="4357699"/>
            <a:ext cx="9002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84804" y="433548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226287" y="4335486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14</a:t>
            </a:r>
            <a:endParaRPr lang="ru-RU" sz="24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2226287" y="4797152"/>
            <a:ext cx="5277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97808" y="479715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657696" y="479370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9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406179" y="4379912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,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581957" y="436207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7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436786" y="5157192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4 9</a:t>
            </a:r>
            <a:endParaRPr lang="ru-RU" sz="24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2436786" y="5618857"/>
            <a:ext cx="5851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75902" y="561885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3406179" y="3417714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=  2,7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8416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332027-4D07-4725-BDA4-3557ACB53F7F}" type="datetime1">
              <a:rPr lang="ru-RU" smtClean="0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29C28-A067-45CE-88EB-F2CCF8260A63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3528" y="745540"/>
            <a:ext cx="1726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Пример 3:</a:t>
            </a:r>
            <a:endParaRPr lang="ru-RU" sz="24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039370" y="755801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2,58 : 3</a:t>
            </a:r>
            <a:endParaRPr lang="ru-RU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131840" y="783265"/>
            <a:ext cx="1048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= 0,86</a:t>
            </a:r>
            <a:endParaRPr lang="ru-RU" sz="2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056205" y="1325959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2,58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071864" y="132595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2274" y="1325959"/>
            <a:ext cx="0" cy="8068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872274" y="1729407"/>
            <a:ext cx="9076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93770" y="170060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137423" y="1700602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,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026803" y="1729407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2 4</a:t>
            </a:r>
            <a:endParaRPr lang="ru-RU" sz="2400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026803" y="2132856"/>
            <a:ext cx="61266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72236" y="1706322"/>
            <a:ext cx="356188" cy="507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70205" y="213975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466570" y="21129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8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2312685" y="257460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18</a:t>
            </a:r>
            <a:endParaRPr lang="ru-RU" sz="24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270205" y="3036265"/>
            <a:ext cx="5525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98445" y="302116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043608" y="3744443"/>
            <a:ext cx="68316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Если целая часть меньше делителя,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то частное начинается с нуля целых.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78088" y="170060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6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583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6" grpId="0"/>
      <p:bldP spid="17" grpId="0"/>
      <p:bldP spid="18" grpId="0"/>
      <p:bldP spid="23" grpId="0"/>
      <p:bldP spid="24" grpId="0"/>
      <p:bldP spid="25" grpId="0"/>
      <p:bldP spid="26" grpId="0"/>
      <p:bldP spid="29" grpId="0"/>
      <p:bldP spid="30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332027-4D07-4725-BDA4-3557ACB53F7F}" type="datetime1">
              <a:rPr lang="ru-RU" smtClean="0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29C28-A067-45CE-88EB-F2CCF8260A63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95536" y="1095548"/>
            <a:ext cx="1989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Пример 4: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85182" y="1033993"/>
            <a:ext cx="2005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/>
              <a:t>87,04 : 10</a:t>
            </a:r>
            <a:endParaRPr lang="ru-RU" sz="32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339608" y="1095548"/>
            <a:ext cx="1394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/>
              <a:t>= 8,704</a:t>
            </a:r>
            <a:endParaRPr lang="ru-RU" sz="2800" i="1" dirty="0"/>
          </a:p>
        </p:txBody>
      </p:sp>
      <p:sp>
        <p:nvSpPr>
          <p:cNvPr id="22" name="Выгнутая вправо стрелка 21"/>
          <p:cNvSpPr/>
          <p:nvPr/>
        </p:nvSpPr>
        <p:spPr>
          <a:xfrm rot="5632485">
            <a:off x="2764758" y="1432683"/>
            <a:ext cx="166328" cy="369103"/>
          </a:xfrm>
          <a:prstGeom prst="curvedLef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Дуга 22"/>
          <p:cNvSpPr/>
          <p:nvPr/>
        </p:nvSpPr>
        <p:spPr>
          <a:xfrm rot="7809158">
            <a:off x="3760231" y="709387"/>
            <a:ext cx="914400" cy="914400"/>
          </a:xfrm>
          <a:prstGeom prst="arc">
            <a:avLst>
              <a:gd name="adj1" fmla="val 17760859"/>
              <a:gd name="adj2" fmla="val 2053851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48753" y="1716582"/>
            <a:ext cx="821930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Чтобы разделить десятичную дробь на 10,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100, 1000 и т.д., надо перенести запятую в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этой дроби на столько цифр влево, сколько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нулей стоит после единицы в делителе.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8753" y="3559401"/>
            <a:ext cx="1989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Пример 5:</a:t>
            </a:r>
            <a:endParaRPr lang="ru-R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365900" y="3566058"/>
            <a:ext cx="2435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/>
              <a:t>12,678</a:t>
            </a:r>
            <a:r>
              <a:rPr lang="ru-RU" sz="2800" i="1" dirty="0" smtClean="0"/>
              <a:t> : 100 </a:t>
            </a:r>
            <a:endParaRPr lang="ru-RU" sz="28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604705" y="3600949"/>
            <a:ext cx="2018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/>
              <a:t>= 0,12678</a:t>
            </a:r>
            <a:endParaRPr lang="ru-RU" sz="3200" i="1" dirty="0"/>
          </a:p>
        </p:txBody>
      </p:sp>
      <p:sp>
        <p:nvSpPr>
          <p:cNvPr id="28" name="Дуга 27"/>
          <p:cNvSpPr/>
          <p:nvPr/>
        </p:nvSpPr>
        <p:spPr>
          <a:xfrm rot="7984799">
            <a:off x="3933659" y="3188165"/>
            <a:ext cx="914400" cy="914400"/>
          </a:xfrm>
          <a:prstGeom prst="arc">
            <a:avLst>
              <a:gd name="adj1" fmla="val 17079058"/>
              <a:gd name="adj2" fmla="val 2053851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Выгнутая вправо стрелка 29"/>
          <p:cNvSpPr/>
          <p:nvPr/>
        </p:nvSpPr>
        <p:spPr>
          <a:xfrm rot="5632485">
            <a:off x="2595338" y="3892759"/>
            <a:ext cx="171630" cy="474991"/>
          </a:xfrm>
          <a:prstGeom prst="curvedLef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8753" y="4291580"/>
            <a:ext cx="81149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При этом иногда приходится написать перед целой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 частью нуль или несколько нулей.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48025" y="5385260"/>
            <a:ext cx="1989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Пример 6:</a:t>
            </a:r>
            <a:endParaRPr lang="ru-RU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079823" y="5323705"/>
            <a:ext cx="22333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/>
              <a:t>6,375 : 100</a:t>
            </a:r>
            <a:endParaRPr lang="ru-RU" sz="3200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5290247" y="5323704"/>
            <a:ext cx="2018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/>
              <a:t>= 0,06375</a:t>
            </a:r>
            <a:endParaRPr lang="ru-RU" sz="3200" i="1" dirty="0"/>
          </a:p>
        </p:txBody>
      </p:sp>
      <p:sp>
        <p:nvSpPr>
          <p:cNvPr id="35" name="Дуга 34"/>
          <p:cNvSpPr/>
          <p:nvPr/>
        </p:nvSpPr>
        <p:spPr>
          <a:xfrm rot="7984799">
            <a:off x="4474152" y="4928060"/>
            <a:ext cx="914400" cy="914400"/>
          </a:xfrm>
          <a:prstGeom prst="arc">
            <a:avLst>
              <a:gd name="adj1" fmla="val 17079058"/>
              <a:gd name="adj2" fmla="val 2053851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Выгнутая вправо стрелка 35"/>
          <p:cNvSpPr/>
          <p:nvPr/>
        </p:nvSpPr>
        <p:spPr>
          <a:xfrm rot="5632485">
            <a:off x="3063333" y="5680041"/>
            <a:ext cx="206600" cy="522490"/>
          </a:xfrm>
          <a:prstGeom prst="curvedLef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42321" y="6081721"/>
            <a:ext cx="1988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</a:t>
            </a:r>
            <a:r>
              <a:rPr lang="ru-RU" dirty="0" smtClean="0"/>
              <a:t>лево на 2 знака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1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2" grpId="0" animBg="1"/>
      <p:bldP spid="23" grpId="0" animBg="1"/>
      <p:bldP spid="24" grpId="0"/>
      <p:bldP spid="25" grpId="0"/>
      <p:bldP spid="26" grpId="0"/>
      <p:bldP spid="27" grpId="0"/>
      <p:bldP spid="28" grpId="0" animBg="1"/>
      <p:bldP spid="30" grpId="0" animBg="1"/>
      <p:bldP spid="31" grpId="0"/>
      <p:bldP spid="32" grpId="0"/>
      <p:bldP spid="33" grpId="0"/>
      <p:bldP spid="34" grpId="0"/>
      <p:bldP spid="35" grpId="0" animBg="1"/>
      <p:bldP spid="36" grpId="0" animBg="1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332027-4D07-4725-BDA4-3557ACB53F7F}" type="datetime1">
              <a:rPr lang="ru-RU" smtClean="0"/>
              <a:pPr>
                <a:defRPr/>
              </a:pPr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29C28-A067-45CE-88EB-F2CCF8260A63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3528" y="908720"/>
            <a:ext cx="8385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Перевод обыкновенной дроби в десятичную: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7624" y="155679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1127" y="209701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</a:t>
            </a:r>
            <a:endParaRPr lang="ru-RU" sz="28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187624" y="2080012"/>
            <a:ext cx="40854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63688" y="1773845"/>
            <a:ext cx="1221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=  0,5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84013" y="2870820"/>
            <a:ext cx="430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548840" y="285293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391896" y="2852936"/>
            <a:ext cx="0" cy="9361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391896" y="3314601"/>
            <a:ext cx="9826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23200" y="332737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644575" y="3334538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,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805718" y="333248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5</a:t>
            </a:r>
            <a:endParaRPr lang="ru-R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937522" y="287287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81042" y="3320988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1 0</a:t>
            </a:r>
            <a:endParaRPr lang="ru-RU" sz="2400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722013" y="3782653"/>
            <a:ext cx="571697" cy="63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09282" y="379620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067944" y="155515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3</a:t>
            </a:r>
            <a:endParaRPr lang="ru-RU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4067944" y="212543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4</a:t>
            </a:r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995936" y="2078377"/>
            <a:ext cx="52053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45955" y="1804622"/>
            <a:ext cx="1449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=  0,75</a:t>
            </a:r>
            <a:endParaRPr lang="ru-RU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4152977" y="305753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5192579" y="310893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5076056" y="3108938"/>
            <a:ext cx="0" cy="9180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076056" y="3570603"/>
            <a:ext cx="792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15912" y="354673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337287" y="3530491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,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472100" y="357750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7</a:t>
            </a:r>
            <a:endParaRPr lang="ru-RU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706241" y="3569703"/>
            <a:ext cx="323807" cy="507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5</a:t>
            </a:r>
            <a:endParaRPr lang="ru-RU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4462199" y="305753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4198682" y="3527931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2 8</a:t>
            </a:r>
            <a:endParaRPr lang="ru-RU" sz="2400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4198682" y="4027035"/>
            <a:ext cx="5665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409071" y="403867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4665551" y="403867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4409071" y="4490356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2 0</a:t>
            </a:r>
            <a:endParaRPr lang="ru-RU" sz="2400" dirty="0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4445520" y="4952021"/>
            <a:ext cx="5397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584481" y="500242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845990" y="28657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,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335695" y="319491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26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4" grpId="0"/>
      <p:bldP spid="19" grpId="0"/>
      <p:bldP spid="20" grpId="0"/>
      <p:bldP spid="21" grpId="0"/>
      <p:bldP spid="22" grpId="0"/>
      <p:bldP spid="23" grpId="0"/>
      <p:bldP spid="27" grpId="0"/>
      <p:bldP spid="29" grpId="0"/>
      <p:bldP spid="30" grpId="0"/>
      <p:bldP spid="33" grpId="0"/>
      <p:bldP spid="34" grpId="0"/>
      <p:bldP spid="35" grpId="0"/>
      <p:bldP spid="40" grpId="0"/>
      <p:bldP spid="41" grpId="0"/>
      <p:bldP spid="42" grpId="0"/>
      <p:bldP spid="43" grpId="0"/>
      <p:bldP spid="45" grpId="0"/>
      <p:bldP spid="48" grpId="0"/>
      <p:bldP spid="49" grpId="0"/>
      <p:bldP spid="50" grpId="0"/>
      <p:bldP spid="53" grpId="0"/>
      <p:bldP spid="2" grpId="0"/>
      <p:bldP spid="3" grpId="0"/>
    </p:bldLst>
  </p:timing>
</p:sld>
</file>

<file path=ppt/theme/theme1.xml><?xml version="1.0" encoding="utf-8"?>
<a:theme xmlns:a="http://schemas.openxmlformats.org/drawingml/2006/main" name="математика -  1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 16</Template>
  <TotalTime>309</TotalTime>
  <Words>294</Words>
  <Application>Microsoft Office PowerPoint</Application>
  <PresentationFormat>Экран (4:3)</PresentationFormat>
  <Paragraphs>121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математика -  16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dc:description>http://aida.ucoz.ru</dc:description>
  <cp:lastModifiedBy>Admin</cp:lastModifiedBy>
  <cp:revision>20</cp:revision>
  <dcterms:created xsi:type="dcterms:W3CDTF">2012-03-03T20:17:58Z</dcterms:created>
  <dcterms:modified xsi:type="dcterms:W3CDTF">2012-03-04T18:29:52Z</dcterms:modified>
</cp:coreProperties>
</file>