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87;&#1086;&#1083;&#1100;&#1079;&#1086;&#1074;&#1072;&#1090;&#1077;&#1083;&#1100;\&#1056;&#1072;&#1073;&#1086;&#1095;&#1080;&#1081;%20&#1089;&#1090;&#1086;&#1083;\&#1084;&#1086;&#1103;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87;&#1086;&#1083;&#1100;&#1079;&#1086;&#1074;&#1072;&#1090;&#1077;&#1083;&#1100;\&#1056;&#1072;&#1073;&#1086;&#1095;&#1080;&#1081;%20&#1089;&#1090;&#1086;&#1083;\&#1084;&#1086;&#1103;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87;&#1086;&#1083;&#1100;&#1079;&#1086;&#1074;&#1072;&#1090;&#1077;&#1083;&#1100;\&#1056;&#1072;&#1073;&#1086;&#1095;&#1080;&#1081;%20&#1089;&#1090;&#1086;&#1083;\&#1084;&#1086;&#1103;\&#1050;&#1085;&#1080;&#1075;&#1072;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87;&#1086;&#1083;&#1100;&#1079;&#1086;&#1074;&#1072;&#1090;&#1077;&#1083;&#1100;\&#1056;&#1072;&#1073;&#1086;&#1095;&#1080;&#1081;%20&#1089;&#1090;&#1086;&#1083;\&#1084;&#1086;&#1103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scatterChart>
        <c:scatterStyle val="line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f(x)=|x-3|</c:v>
                </c:pt>
              </c:strCache>
            </c:strRef>
          </c:tx>
          <c:spPr>
            <a:ln w="508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Лист1!$A$2:$A$10</c:f>
              <c:numCache>
                <c:formatCode>General</c:formatCode>
                <c:ptCount val="9"/>
                <c:pt idx="0">
                  <c:v>-1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</c:numCache>
            </c:numRef>
          </c:xVal>
          <c:yVal>
            <c:numRef>
              <c:f>Лист1!$B$2:$B$10</c:f>
              <c:numCache>
                <c:formatCode>General</c:formatCode>
                <c:ptCount val="9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</c:numCache>
            </c:numRef>
          </c:y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f(x)=2</c:v>
                </c:pt>
              </c:strCache>
            </c:strRef>
          </c:tx>
          <c:spPr>
            <a:ln w="50800">
              <a:solidFill>
                <a:schemeClr val="accent5">
                  <a:lumMod val="60000"/>
                  <a:lumOff val="40000"/>
                </a:schemeClr>
              </a:solidFill>
            </a:ln>
          </c:spPr>
          <c:marker>
            <c:symbol val="none"/>
          </c:marker>
          <c:xVal>
            <c:numRef>
              <c:f>Лист1!$A$2:$A$10</c:f>
              <c:numCache>
                <c:formatCode>General</c:formatCode>
                <c:ptCount val="9"/>
                <c:pt idx="0">
                  <c:v>-1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</c:numCache>
            </c:numRef>
          </c:xVal>
          <c:yVal>
            <c:numRef>
              <c:f>Лист1!$C$2:$C$10</c:f>
              <c:numCache>
                <c:formatCode>General</c:formatCode>
                <c:ptCount val="9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</c:numCache>
            </c:numRef>
          </c:yVal>
        </c:ser>
        <c:axId val="75046912"/>
        <c:axId val="75071872"/>
      </c:scatterChart>
      <c:valAx>
        <c:axId val="75046912"/>
        <c:scaling>
          <c:orientation val="minMax"/>
        </c:scaling>
        <c:axPos val="b"/>
        <c:majorGridlines/>
        <c:numFmt formatCode="General" sourceLinked="1"/>
        <c:tickLblPos val="nextTo"/>
        <c:crossAx val="75071872"/>
        <c:crosses val="autoZero"/>
        <c:crossBetween val="midCat"/>
      </c:valAx>
      <c:valAx>
        <c:axId val="75071872"/>
        <c:scaling>
          <c:orientation val="minMax"/>
        </c:scaling>
        <c:axPos val="l"/>
        <c:majorGridlines/>
        <c:numFmt formatCode="General" sourceLinked="1"/>
        <c:tickLblPos val="nextTo"/>
        <c:crossAx val="75046912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scatterChart>
        <c:scatterStyle val="line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f(x)=|x|</c:v>
                </c:pt>
              </c:strCache>
            </c:strRef>
          </c:tx>
          <c:spPr>
            <a:ln w="508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Лист1!$A$2:$A$8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xVal>
          <c:yVal>
            <c:numRef>
              <c:f>Лист1!$B$2:$B$8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y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f(x)=2</c:v>
                </c:pt>
              </c:strCache>
            </c:strRef>
          </c:tx>
          <c:spPr>
            <a:ln w="50800">
              <a:solidFill>
                <a:schemeClr val="accent5">
                  <a:lumMod val="60000"/>
                  <a:lumOff val="40000"/>
                </a:schemeClr>
              </a:solidFill>
            </a:ln>
          </c:spPr>
          <c:marker>
            <c:symbol val="none"/>
          </c:marker>
          <c:xVal>
            <c:numRef>
              <c:f>Лист1!$A$2:$A$8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xVal>
          <c:yVal>
            <c:numRef>
              <c:f>Лист1!$C$2:$C$8</c:f>
              <c:numCache>
                <c:formatCode>General</c:formatCode>
                <c:ptCount val="7"/>
                <c:pt idx="0">
                  <c:v>-1</c:v>
                </c:pt>
                <c:pt idx="1">
                  <c:v>-1</c:v>
                </c:pt>
                <c:pt idx="2">
                  <c:v>-1</c:v>
                </c:pt>
                <c:pt idx="3">
                  <c:v>-1</c:v>
                </c:pt>
                <c:pt idx="4">
                  <c:v>-1</c:v>
                </c:pt>
                <c:pt idx="5">
                  <c:v>-1</c:v>
                </c:pt>
                <c:pt idx="6">
                  <c:v>-1</c:v>
                </c:pt>
              </c:numCache>
            </c:numRef>
          </c:yVal>
        </c:ser>
        <c:axId val="75069312"/>
        <c:axId val="75070848"/>
      </c:scatterChart>
      <c:valAx>
        <c:axId val="75069312"/>
        <c:scaling>
          <c:orientation val="minMax"/>
        </c:scaling>
        <c:axPos val="b"/>
        <c:majorGridlines/>
        <c:numFmt formatCode="General" sourceLinked="1"/>
        <c:tickLblPos val="nextTo"/>
        <c:crossAx val="75070848"/>
        <c:crosses val="autoZero"/>
        <c:crossBetween val="midCat"/>
      </c:valAx>
      <c:valAx>
        <c:axId val="75070848"/>
        <c:scaling>
          <c:orientation val="minMax"/>
        </c:scaling>
        <c:axPos val="l"/>
        <c:majorGridlines/>
        <c:numFmt formatCode="General" sourceLinked="1"/>
        <c:tickLblPos val="nextTo"/>
        <c:crossAx val="75069312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542623552657455E-2"/>
          <c:y val="2.4783041062571939E-2"/>
          <c:w val="0.69362949540166463"/>
          <c:h val="0.89268533421589669"/>
        </c:manualLayout>
      </c:layout>
      <c:scatterChart>
        <c:scatterStyle val="line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f(x)=|-x+2|</c:v>
                </c:pt>
              </c:strCache>
            </c:strRef>
          </c:tx>
          <c:spPr>
            <a:ln w="508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Лист1!$A$5:$A$10</c:f>
              <c:numCache>
                <c:formatCode>General</c:formatCode>
                <c:ptCount val="6"/>
                <c:pt idx="0">
                  <c:v>-1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</c:numCache>
            </c:numRef>
          </c:xVal>
          <c:yVal>
            <c:numRef>
              <c:f>Лист1!$B$5:$B$10</c:f>
              <c:numCache>
                <c:formatCode>General</c:formatCode>
                <c:ptCount val="6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</c:numCache>
            </c:numRef>
          </c:y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f(x)=2x+2</c:v>
                </c:pt>
              </c:strCache>
            </c:strRef>
          </c:tx>
          <c:spPr>
            <a:ln w="5080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Лист1!$A$5:$A$10</c:f>
              <c:numCache>
                <c:formatCode>General</c:formatCode>
                <c:ptCount val="6"/>
                <c:pt idx="0">
                  <c:v>-1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</c:numCache>
            </c:numRef>
          </c:xVal>
          <c:yVal>
            <c:numRef>
              <c:f>Лист1!$C$5:$C$10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yVal>
        </c:ser>
        <c:axId val="72441216"/>
        <c:axId val="72443008"/>
      </c:scatterChart>
      <c:valAx>
        <c:axId val="72441216"/>
        <c:scaling>
          <c:orientation val="minMax"/>
        </c:scaling>
        <c:axPos val="b"/>
        <c:majorGridlines/>
        <c:numFmt formatCode="General" sourceLinked="1"/>
        <c:tickLblPos val="nextTo"/>
        <c:crossAx val="72443008"/>
        <c:crosses val="autoZero"/>
        <c:crossBetween val="midCat"/>
      </c:valAx>
      <c:valAx>
        <c:axId val="72443008"/>
        <c:scaling>
          <c:orientation val="minMax"/>
        </c:scaling>
        <c:axPos val="l"/>
        <c:majorGridlines/>
        <c:numFmt formatCode="General" sourceLinked="1"/>
        <c:tickLblPos val="nextTo"/>
        <c:crossAx val="72441216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scatterChart>
        <c:scatterStyle val="line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f(x)=|x+2|+|x-2|</c:v>
                </c:pt>
              </c:strCache>
            </c:strRef>
          </c:tx>
          <c:spPr>
            <a:ln w="5080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Лист1!$A$2:$A$10</c:f>
              <c:numCache>
                <c:formatCode>General</c:formatCode>
                <c:ptCount val="9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</c:numCache>
            </c:numRef>
          </c:xVal>
          <c:yVal>
            <c:numRef>
              <c:f>Лист1!$B$2:$B$10</c:f>
              <c:numCache>
                <c:formatCode>General</c:formatCode>
                <c:ptCount val="9"/>
                <c:pt idx="0">
                  <c:v>8</c:v>
                </c:pt>
                <c:pt idx="1">
                  <c:v>6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6</c:v>
                </c:pt>
                <c:pt idx="8">
                  <c:v>8</c:v>
                </c:pt>
              </c:numCache>
            </c:numRef>
          </c:y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f(x)=6</c:v>
                </c:pt>
              </c:strCache>
            </c:strRef>
          </c:tx>
          <c:spPr>
            <a:ln w="508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Лист1!$A$2:$A$10</c:f>
              <c:numCache>
                <c:formatCode>General</c:formatCode>
                <c:ptCount val="9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</c:numCache>
            </c:numRef>
          </c:xVal>
          <c:yVal>
            <c:numRef>
              <c:f>Лист1!$C$2:$C$10</c:f>
              <c:numCache>
                <c:formatCode>General</c:formatCode>
                <c:ptCount val="9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</c:numCache>
            </c:numRef>
          </c:yVal>
        </c:ser>
        <c:axId val="72461312"/>
        <c:axId val="72639232"/>
      </c:scatterChart>
      <c:valAx>
        <c:axId val="72461312"/>
        <c:scaling>
          <c:orientation val="minMax"/>
        </c:scaling>
        <c:axPos val="b"/>
        <c:majorGridlines/>
        <c:numFmt formatCode="General" sourceLinked="1"/>
        <c:tickLblPos val="nextTo"/>
        <c:crossAx val="72639232"/>
        <c:crosses val="autoZero"/>
        <c:crossBetween val="midCat"/>
      </c:valAx>
      <c:valAx>
        <c:axId val="72639232"/>
        <c:scaling>
          <c:orientation val="minMax"/>
        </c:scaling>
        <c:axPos val="l"/>
        <c:majorGridlines/>
        <c:numFmt formatCode="General" sourceLinked="1"/>
        <c:tickLblPos val="nextTo"/>
        <c:crossAx val="72461312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scatterChart>
        <c:scatterStyle val="line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f(x)=|x|-|x-1|</c:v>
                </c:pt>
              </c:strCache>
            </c:strRef>
          </c:tx>
          <c:spPr>
            <a:ln w="508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Лист1!$A$2:$A$9</c:f>
              <c:numCache>
                <c:formatCode>General</c:formatCode>
                <c:ptCount val="8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</c:numCache>
            </c:numRef>
          </c:xVal>
          <c:yVal>
            <c:numRef>
              <c:f>Лист1!$B$2:$B$9</c:f>
              <c:numCache>
                <c:formatCode>General</c:formatCode>
                <c:ptCount val="8"/>
                <c:pt idx="0">
                  <c:v>-1</c:v>
                </c:pt>
                <c:pt idx="1">
                  <c:v>-1</c:v>
                </c:pt>
                <c:pt idx="2">
                  <c:v>-1</c:v>
                </c:pt>
                <c:pt idx="3">
                  <c:v>-1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y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f(x)=0,5-x</c:v>
                </c:pt>
              </c:strCache>
            </c:strRef>
          </c:tx>
          <c:spPr>
            <a:ln w="5080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Лист1!$A$2:$A$9</c:f>
              <c:numCache>
                <c:formatCode>General</c:formatCode>
                <c:ptCount val="8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</c:numCache>
            </c:numRef>
          </c:xVal>
          <c:yVal>
            <c:numRef>
              <c:f>Лист1!$C$2:$C$9</c:f>
              <c:numCache>
                <c:formatCode>General</c:formatCode>
                <c:ptCount val="8"/>
                <c:pt idx="0">
                  <c:v>3.5</c:v>
                </c:pt>
                <c:pt idx="1">
                  <c:v>2.5</c:v>
                </c:pt>
                <c:pt idx="2">
                  <c:v>1.5</c:v>
                </c:pt>
                <c:pt idx="3">
                  <c:v>0.5</c:v>
                </c:pt>
                <c:pt idx="4">
                  <c:v>-0.5</c:v>
                </c:pt>
                <c:pt idx="5">
                  <c:v>-1.5</c:v>
                </c:pt>
                <c:pt idx="6">
                  <c:v>-2.5</c:v>
                </c:pt>
                <c:pt idx="7">
                  <c:v>-3.5</c:v>
                </c:pt>
              </c:numCache>
            </c:numRef>
          </c:yVal>
        </c:ser>
        <c:axId val="72648576"/>
        <c:axId val="73028352"/>
      </c:scatterChart>
      <c:valAx>
        <c:axId val="72648576"/>
        <c:scaling>
          <c:orientation val="minMax"/>
        </c:scaling>
        <c:axPos val="b"/>
        <c:majorGridlines/>
        <c:numFmt formatCode="General" sourceLinked="1"/>
        <c:tickLblPos val="nextTo"/>
        <c:crossAx val="73028352"/>
        <c:crosses val="autoZero"/>
        <c:crossBetween val="midCat"/>
      </c:valAx>
      <c:valAx>
        <c:axId val="73028352"/>
        <c:scaling>
          <c:orientation val="minMax"/>
        </c:scaling>
        <c:axPos val="l"/>
        <c:majorGridlines/>
        <c:numFmt formatCode="General" sourceLinked="1"/>
        <c:tickLblPos val="nextTo"/>
        <c:crossAx val="72648576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scatterChart>
        <c:scatterStyle val="smooth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f(x)=|(x-1)(x-3)|</c:v>
                </c:pt>
              </c:strCache>
            </c:strRef>
          </c:tx>
          <c:spPr>
            <a:ln w="508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Лист1!$A$2:$A$8</c:f>
              <c:numCache>
                <c:formatCode>General</c:formatCode>
                <c:ptCount val="7"/>
                <c:pt idx="0">
                  <c:v>-1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</c:numCache>
            </c:numRef>
          </c:xVal>
          <c:yVal>
            <c:numRef>
              <c:f>Лист1!$B$2:$B$8</c:f>
              <c:numCache>
                <c:formatCode>General</c:formatCode>
                <c:ptCount val="7"/>
                <c:pt idx="0">
                  <c:v>8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3</c:v>
                </c:pt>
                <c:pt idx="6">
                  <c:v>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f(x)=3</c:v>
                </c:pt>
              </c:strCache>
            </c:strRef>
          </c:tx>
          <c:spPr>
            <a:ln w="5080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Лист1!$A$2:$A$8</c:f>
              <c:numCache>
                <c:formatCode>General</c:formatCode>
                <c:ptCount val="7"/>
                <c:pt idx="0">
                  <c:v>-1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</c:numCache>
            </c:numRef>
          </c:xVal>
          <c:yVal>
            <c:numRef>
              <c:f>Лист1!$C$2:$C$8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</c:numCache>
            </c:numRef>
          </c:yVal>
          <c:smooth val="1"/>
        </c:ser>
        <c:axId val="73042944"/>
        <c:axId val="76972800"/>
      </c:scatterChart>
      <c:valAx>
        <c:axId val="73042944"/>
        <c:scaling>
          <c:orientation val="minMax"/>
        </c:scaling>
        <c:axPos val="b"/>
        <c:majorGridlines/>
        <c:numFmt formatCode="General" sourceLinked="1"/>
        <c:tickLblPos val="nextTo"/>
        <c:crossAx val="76972800"/>
        <c:crosses val="autoZero"/>
        <c:crossBetween val="midCat"/>
      </c:valAx>
      <c:valAx>
        <c:axId val="76972800"/>
        <c:scaling>
          <c:orientation val="minMax"/>
        </c:scaling>
        <c:axPos val="l"/>
        <c:majorGridlines/>
        <c:numFmt formatCode="General" sourceLinked="1"/>
        <c:tickLblPos val="nextTo"/>
        <c:crossAx val="73042944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C052CE-75CE-4975-94E4-788911F82DFF}" type="datetimeFigureOut">
              <a:rPr lang="ru-RU"/>
              <a:pPr>
                <a:defRPr/>
              </a:pPr>
              <a:t>24.12.2010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611675E-AA3A-4A59-9529-DF9132A8F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A69AA7-00FB-4EE7-BA03-0633099DB6F5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7F9E71-EF75-4D01-844D-5276E9794F4E}" type="datetimeFigureOut">
              <a:rPr lang="ru-RU"/>
              <a:pPr>
                <a:defRPr/>
              </a:pPr>
              <a:t>24.12.2010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105A54-4096-48A0-BDCB-E11365212A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5FECB-1BFA-45DD-9C1C-B3E600F185A4}" type="datetimeFigureOut">
              <a:rPr lang="ru-RU"/>
              <a:pPr>
                <a:defRPr/>
              </a:pPr>
              <a:t>24.12.2010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092A9-B168-470B-BDD5-6A2D117D9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1897C-0B83-448C-8F84-AE1219AB2EC3}" type="datetimeFigureOut">
              <a:rPr lang="ru-RU"/>
              <a:pPr>
                <a:defRPr/>
              </a:pPr>
              <a:t>24.12.2010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40D22-806E-4011-B2BD-2C3DC6D6F9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8977F-A315-4E20-8BB7-C92A5BDAD618}" type="datetimeFigureOut">
              <a:rPr lang="ru-RU"/>
              <a:pPr>
                <a:defRPr/>
              </a:pPr>
              <a:t>24.12.2010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04C2C-5504-4761-8225-CB960CB7D9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271660-63B5-4DD6-95A0-3406D40EB808}" type="datetimeFigureOut">
              <a:rPr lang="ru-RU"/>
              <a:pPr>
                <a:defRPr/>
              </a:pPr>
              <a:t>24.12.2010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F35088-62C7-4D48-9E9C-266B2E3A8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34DDF-C31B-4872-9027-91FADE97DDA4}" type="datetimeFigureOut">
              <a:rPr lang="ru-RU"/>
              <a:pPr>
                <a:defRPr/>
              </a:pPr>
              <a:t>24.12.2010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CED32-714F-4ABC-8AF7-F767B859F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A50170-86B7-4934-897B-692DFF36ACF4}" type="datetimeFigureOut">
              <a:rPr lang="ru-RU"/>
              <a:pPr>
                <a:defRPr/>
              </a:pPr>
              <a:t>24.12.2010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5CC1DA-8330-431A-9123-389DFD8700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58295-35E5-4F72-937F-290B90F4CD5D}" type="datetimeFigureOut">
              <a:rPr lang="ru-RU"/>
              <a:pPr>
                <a:defRPr/>
              </a:pPr>
              <a:t>24.12.2010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6FDB6-9A68-4056-9A29-4722F6EACE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1BCFDA-4340-4DB1-9F7D-6CA281F03027}" type="datetimeFigureOut">
              <a:rPr lang="ru-RU"/>
              <a:pPr>
                <a:defRPr/>
              </a:pPr>
              <a:t>24.12.2010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6A5094-8C0F-4367-A6A9-8FD90967D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7EC3BA-2B0B-4628-8766-A043A9F0E7AF}" type="datetimeFigureOut">
              <a:rPr lang="ru-RU"/>
              <a:pPr>
                <a:defRPr/>
              </a:pPr>
              <a:t>24.12.2010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279158-3C62-4F73-99D3-80FCDED06C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84BC76-DCE2-4722-946A-9F7EC4293065}" type="datetimeFigureOut">
              <a:rPr lang="ru-RU"/>
              <a:pPr>
                <a:defRPr/>
              </a:pPr>
              <a:t>24.12.2010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C289A3-96F1-4DED-A134-7596B5653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201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92ED23E-7BAE-42FF-A365-C842A434B638}" type="datetimeFigureOut">
              <a:rPr lang="ru-RU"/>
              <a:pPr>
                <a:defRPr/>
              </a:pPr>
              <a:t>24.12.2010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F7CBEB75-77DA-4D0D-9E4E-8A17CB996F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3" r:id="rId2"/>
    <p:sldLayoutId id="2147483769" r:id="rId3"/>
    <p:sldLayoutId id="2147483764" r:id="rId4"/>
    <p:sldLayoutId id="2147483770" r:id="rId5"/>
    <p:sldLayoutId id="2147483765" r:id="rId6"/>
    <p:sldLayoutId id="2147483771" r:id="rId7"/>
    <p:sldLayoutId id="2147483772" r:id="rId8"/>
    <p:sldLayoutId id="2147483773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50" y="642938"/>
            <a:ext cx="7407275" cy="292893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2">
                    <a:satMod val="130000"/>
                  </a:schemeClr>
                </a:solidFill>
              </a:rPr>
              <a:t>Графическое решение уравнений, содержащих неизвестную величину под знаком модуля.</a:t>
            </a:r>
            <a:endParaRPr lang="ru-RU" sz="48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3" y="4500563"/>
            <a:ext cx="4335462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Комлева Ольга Николаевна,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г. Чайковский,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лицей «</a:t>
            </a:r>
            <a:r>
              <a:rPr lang="ru-RU" dirty="0" err="1" smtClean="0"/>
              <a:t>Синтон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3929063" y="6488113"/>
            <a:ext cx="1785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2010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571500"/>
            <a:ext cx="7499350" cy="18573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400" dirty="0" smtClean="0"/>
              <a:t>Графический метод решения уравнений красив, но не идеален: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1435100" y="2643188"/>
            <a:ext cx="7499350" cy="3605212"/>
          </a:xfrm>
        </p:spPr>
        <p:txBody>
          <a:bodyPr/>
          <a:lstStyle/>
          <a:p>
            <a:r>
              <a:rPr lang="ru-RU" smtClean="0"/>
              <a:t>графики уравнений не всегда можно построить;</a:t>
            </a:r>
            <a:endParaRPr lang="en-US" smtClean="0"/>
          </a:p>
          <a:p>
            <a:r>
              <a:rPr lang="ru-RU" smtClean="0"/>
              <a:t>точки пересечения могут быть не такими «хорошими», как в показанных примерах, или оказаться за пределами чертежа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Определение: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Модуль числа </a:t>
            </a:r>
            <a:r>
              <a:rPr lang="en-US" b="1" i="1" dirty="0" smtClean="0"/>
              <a:t>a</a:t>
            </a:r>
            <a:r>
              <a:rPr lang="ru-RU" dirty="0" smtClean="0"/>
              <a:t> или абсолютная величина числа </a:t>
            </a:r>
            <a:r>
              <a:rPr lang="en-US" b="1" i="1" dirty="0" smtClean="0"/>
              <a:t>a</a:t>
            </a:r>
            <a:r>
              <a:rPr lang="ru-RU" dirty="0" smtClean="0"/>
              <a:t> равна </a:t>
            </a:r>
            <a:r>
              <a:rPr lang="en-US" b="1" i="1" dirty="0" smtClean="0"/>
              <a:t>a</a:t>
            </a:r>
            <a:r>
              <a:rPr lang="ru-RU" dirty="0" smtClean="0"/>
              <a:t>, если </a:t>
            </a:r>
            <a:r>
              <a:rPr lang="en-US" b="1" i="1" dirty="0" smtClean="0"/>
              <a:t>a</a:t>
            </a:r>
            <a:r>
              <a:rPr lang="ru-RU" dirty="0" smtClean="0"/>
              <a:t> больше или равно нулю и равна </a:t>
            </a:r>
            <a:r>
              <a:rPr lang="ru-RU" b="1" i="1" dirty="0" smtClean="0"/>
              <a:t>-</a:t>
            </a:r>
            <a:r>
              <a:rPr lang="en-US" b="1" i="1" dirty="0" smtClean="0"/>
              <a:t>a</a:t>
            </a:r>
            <a:r>
              <a:rPr lang="ru-RU" dirty="0" smtClean="0"/>
              <a:t>, если </a:t>
            </a:r>
            <a:r>
              <a:rPr lang="en-US" b="1" i="1" dirty="0" smtClean="0"/>
              <a:t>a</a:t>
            </a:r>
            <a:r>
              <a:rPr lang="ru-RU" dirty="0" smtClean="0"/>
              <a:t> меньше нуля: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63" y="3929063"/>
            <a:ext cx="3810000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Содержимое 2"/>
          <p:cNvSpPr>
            <a:spLocks noGrp="1"/>
          </p:cNvSpPr>
          <p:nvPr>
            <p:ph idx="1"/>
          </p:nvPr>
        </p:nvSpPr>
        <p:spPr>
          <a:xfrm>
            <a:off x="1143000" y="214313"/>
            <a:ext cx="7791450" cy="6105525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mtClean="0"/>
              <a:t>Решение уравнений вида</a:t>
            </a:r>
          </a:p>
          <a:p>
            <a:pPr marL="0" indent="0">
              <a:buFont typeface="Wingdings 2" pitchFamily="18" charset="2"/>
              <a:buNone/>
            </a:pPr>
            <a:endParaRPr lang="ru-RU" smtClean="0"/>
          </a:p>
          <a:p>
            <a:pPr marL="0" indent="0">
              <a:buFont typeface="Wingdings 2" pitchFamily="18" charset="2"/>
              <a:buNone/>
            </a:pPr>
            <a:endParaRPr lang="ru-RU" smtClean="0"/>
          </a:p>
          <a:p>
            <a:pPr marL="0" indent="0">
              <a:buFont typeface="Wingdings 2" pitchFamily="18" charset="2"/>
              <a:buNone/>
            </a:pPr>
            <a:endParaRPr lang="ru-RU" smtClean="0"/>
          </a:p>
          <a:p>
            <a:pPr marL="0" indent="0">
              <a:buFont typeface="Wingdings 2" pitchFamily="18" charset="2"/>
              <a:buNone/>
            </a:pPr>
            <a:endParaRPr lang="ru-RU" smtClean="0"/>
          </a:p>
          <a:p>
            <a:pPr marL="0" indent="0">
              <a:buFont typeface="Wingdings 2" pitchFamily="18" charset="2"/>
              <a:buNone/>
            </a:pPr>
            <a:endParaRPr lang="ru-RU" smtClean="0"/>
          </a:p>
          <a:p>
            <a:pPr marL="0" indent="0">
              <a:buFont typeface="Wingdings 2" pitchFamily="18" charset="2"/>
              <a:buNone/>
            </a:pPr>
            <a:r>
              <a:rPr lang="ru-RU" smtClean="0"/>
              <a:t>с помощью графиков функций</a:t>
            </a:r>
          </a:p>
          <a:p>
            <a:pPr marL="0" indent="0">
              <a:buFont typeface="Wingdings 2" pitchFamily="18" charset="2"/>
              <a:buNone/>
            </a:pPr>
            <a:endParaRPr lang="ru-RU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286125" y="785813"/>
          <a:ext cx="3000375" cy="2857500"/>
        </p:xfrm>
        <a:graphic>
          <a:graphicData uri="http://schemas.openxmlformats.org/presentationml/2006/ole">
            <p:oleObj spid="_x0000_s1026" name="Формула" r:id="rId3" imgW="1066680" imgH="101592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286000" y="4357688"/>
          <a:ext cx="5286375" cy="1428750"/>
        </p:xfrm>
        <a:graphic>
          <a:graphicData uri="http://schemas.openxmlformats.org/presentationml/2006/ole">
            <p:oleObj spid="_x0000_s1027" name="Формула" r:id="rId4" imgW="187956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2">
                    <a:satMod val="130000"/>
                  </a:schemeClr>
                </a:solidFill>
              </a:rPr>
              <a:t>Решить графически уравнение</a:t>
            </a:r>
            <a:br>
              <a:rPr lang="ru-RU" sz="44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4400" dirty="0" smtClean="0">
                <a:solidFill>
                  <a:schemeClr val="tx2">
                    <a:satMod val="130000"/>
                  </a:schemeClr>
                </a:solidFill>
              </a:rPr>
              <a:t> |</a:t>
            </a:r>
            <a:r>
              <a:rPr lang="en-US" sz="4400" i="1" dirty="0" smtClean="0">
                <a:solidFill>
                  <a:schemeClr val="tx2">
                    <a:satMod val="130000"/>
                  </a:schemeClr>
                </a:solidFill>
              </a:rPr>
              <a:t>x </a:t>
            </a:r>
            <a:r>
              <a:rPr lang="ru-RU" sz="4400" dirty="0" smtClean="0">
                <a:solidFill>
                  <a:schemeClr val="tx2">
                    <a:satMod val="130000"/>
                  </a:schemeClr>
                </a:solidFill>
              </a:rPr>
              <a:t>- 3| = 2.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2050" name="Содержимое 46"/>
          <p:cNvGraphicFramePr>
            <a:graphicFrameLocks noChangeAspect="1"/>
          </p:cNvGraphicFramePr>
          <p:nvPr>
            <p:ph idx="1"/>
          </p:nvPr>
        </p:nvGraphicFramePr>
        <p:xfrm>
          <a:off x="5429250" y="1785938"/>
          <a:ext cx="3143250" cy="476250"/>
        </p:xfrm>
        <a:graphic>
          <a:graphicData uri="http://schemas.openxmlformats.org/presentationml/2006/ole">
            <p:oleObj spid="_x0000_s2050" name="Формула" r:id="rId3" imgW="1473120" imgH="253800" progId="Equation.3">
              <p:embed/>
            </p:oleObj>
          </a:graphicData>
        </a:graphic>
      </p:graphicFrame>
      <p:graphicFrame>
        <p:nvGraphicFramePr>
          <p:cNvPr id="49" name="Диаграмма 48"/>
          <p:cNvGraphicFramePr/>
          <p:nvPr/>
        </p:nvGraphicFramePr>
        <p:xfrm>
          <a:off x="1214414" y="3286124"/>
          <a:ext cx="7500990" cy="2957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53" name="TextBox 49"/>
          <p:cNvSpPr txBox="1">
            <a:spLocks noChangeArrowheads="1"/>
          </p:cNvSpPr>
          <p:nvPr/>
        </p:nvSpPr>
        <p:spPr bwMode="auto">
          <a:xfrm>
            <a:off x="1214438" y="1785938"/>
            <a:ext cx="4286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rbel" pitchFamily="34" charset="0"/>
              </a:rPr>
              <a:t>Рассмотрим графики функций</a:t>
            </a:r>
          </a:p>
        </p:txBody>
      </p:sp>
      <p:sp>
        <p:nvSpPr>
          <p:cNvPr id="1030" name="TextBox 50"/>
          <p:cNvSpPr txBox="1">
            <a:spLocks noChangeArrowheads="1"/>
          </p:cNvSpPr>
          <p:nvPr/>
        </p:nvSpPr>
        <p:spPr bwMode="auto">
          <a:xfrm>
            <a:off x="1285875" y="2500313"/>
            <a:ext cx="6000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rbel" pitchFamily="34" charset="0"/>
              </a:rPr>
              <a:t>Определим абсциссы точек пересечения.</a:t>
            </a:r>
          </a:p>
        </p:txBody>
      </p:sp>
      <p:sp>
        <p:nvSpPr>
          <p:cNvPr id="1031" name="TextBox 52"/>
          <p:cNvSpPr txBox="1">
            <a:spLocks noChangeArrowheads="1"/>
          </p:cNvSpPr>
          <p:nvPr/>
        </p:nvSpPr>
        <p:spPr bwMode="auto">
          <a:xfrm>
            <a:off x="6429375" y="6215063"/>
            <a:ext cx="2000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rbel" pitchFamily="34" charset="0"/>
              </a:rPr>
              <a:t>Ответ: </a:t>
            </a:r>
            <a:r>
              <a:rPr lang="en-US" sz="2400">
                <a:latin typeface="Gill Sans MT" pitchFamily="34" charset="0"/>
              </a:rPr>
              <a:t>{</a:t>
            </a:r>
            <a:r>
              <a:rPr lang="ru-RU" sz="2400">
                <a:latin typeface="Corbel" pitchFamily="34" charset="0"/>
              </a:rPr>
              <a:t>1; 5</a:t>
            </a:r>
            <a:r>
              <a:rPr lang="en-US" sz="2400">
                <a:latin typeface="Gill Sans MT" pitchFamily="34" charset="0"/>
              </a:rPr>
              <a:t>}</a:t>
            </a:r>
            <a:endParaRPr lang="ru-RU" sz="2400">
              <a:latin typeface="Corbel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143000" y="5832475"/>
            <a:ext cx="657225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1314450" y="4606925"/>
            <a:ext cx="2643188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/>
      <p:bldP spid="10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400" dirty="0" smtClean="0"/>
              <a:t>Решить графически уравнение </a:t>
            </a:r>
            <a:br>
              <a:rPr lang="ru-RU" sz="4400" dirty="0" smtClean="0"/>
            </a:br>
            <a:r>
              <a:rPr lang="ru-RU" sz="4400" dirty="0" smtClean="0"/>
              <a:t>2 + |</a:t>
            </a:r>
            <a:r>
              <a:rPr lang="en-US" sz="4400" i="1" dirty="0" smtClean="0"/>
              <a:t>x</a:t>
            </a:r>
            <a:r>
              <a:rPr lang="ru-RU" sz="4400" dirty="0" smtClean="0"/>
              <a:t>| = 1.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71604" y="3071810"/>
          <a:ext cx="6715172" cy="3176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74" name="Содержимое 46"/>
          <p:cNvGraphicFramePr>
            <a:graphicFrameLocks noChangeAspect="1"/>
          </p:cNvGraphicFramePr>
          <p:nvPr/>
        </p:nvGraphicFramePr>
        <p:xfrm>
          <a:off x="5564188" y="1785938"/>
          <a:ext cx="2871787" cy="476250"/>
        </p:xfrm>
        <a:graphic>
          <a:graphicData uri="http://schemas.openxmlformats.org/presentationml/2006/ole">
            <p:oleObj spid="_x0000_s3074" name="Формула" r:id="rId4" imgW="1346040" imgH="253800" progId="Equation.3">
              <p:embed/>
            </p:oleObj>
          </a:graphicData>
        </a:graphic>
      </p:graphicFrame>
      <p:sp>
        <p:nvSpPr>
          <p:cNvPr id="3077" name="TextBox 49"/>
          <p:cNvSpPr txBox="1">
            <a:spLocks noChangeArrowheads="1"/>
          </p:cNvSpPr>
          <p:nvPr/>
        </p:nvSpPr>
        <p:spPr bwMode="auto">
          <a:xfrm>
            <a:off x="1214438" y="1785938"/>
            <a:ext cx="4286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rbel" pitchFamily="34" charset="0"/>
              </a:rPr>
              <a:t>Рассмотрим графики функций</a:t>
            </a:r>
          </a:p>
        </p:txBody>
      </p:sp>
      <p:sp>
        <p:nvSpPr>
          <p:cNvPr id="2054" name="TextBox 50"/>
          <p:cNvSpPr txBox="1">
            <a:spLocks noChangeArrowheads="1"/>
          </p:cNvSpPr>
          <p:nvPr/>
        </p:nvSpPr>
        <p:spPr bwMode="auto">
          <a:xfrm>
            <a:off x="1285875" y="2500313"/>
            <a:ext cx="6000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rbel" pitchFamily="34" charset="0"/>
              </a:rPr>
              <a:t>Определим абсциссы точек пересечения.</a:t>
            </a:r>
          </a:p>
        </p:txBody>
      </p:sp>
      <p:sp>
        <p:nvSpPr>
          <p:cNvPr id="2055" name="TextBox 52"/>
          <p:cNvSpPr txBox="1">
            <a:spLocks noChangeArrowheads="1"/>
          </p:cNvSpPr>
          <p:nvPr/>
        </p:nvSpPr>
        <p:spPr bwMode="auto">
          <a:xfrm>
            <a:off x="5857875" y="6215063"/>
            <a:ext cx="2571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rbel" pitchFamily="34" charset="0"/>
              </a:rPr>
              <a:t>Ответ: корней нет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643063" y="5238750"/>
            <a:ext cx="5786437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2986882" y="4607719"/>
            <a:ext cx="30734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638674" y="1428736"/>
          <a:ext cx="4505326" cy="512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400" dirty="0" smtClean="0"/>
              <a:t>Решить графически уравнение </a:t>
            </a:r>
            <a:br>
              <a:rPr lang="ru-RU" sz="4400" dirty="0" smtClean="0"/>
            </a:br>
            <a:r>
              <a:rPr lang="ru-RU" sz="4400" dirty="0" smtClean="0"/>
              <a:t>|</a:t>
            </a:r>
            <a:r>
              <a:rPr lang="ru-RU" sz="4400" i="1" dirty="0" smtClean="0"/>
              <a:t>-</a:t>
            </a:r>
            <a:r>
              <a:rPr lang="en-US" sz="4400" i="1" dirty="0" smtClean="0"/>
              <a:t>x</a:t>
            </a:r>
            <a:r>
              <a:rPr lang="ru-RU" sz="4400" dirty="0" smtClean="0"/>
              <a:t> + 2| = 2</a:t>
            </a:r>
            <a:r>
              <a:rPr lang="en-US" sz="4400" i="1" dirty="0" smtClean="0"/>
              <a:t>x</a:t>
            </a:r>
            <a:r>
              <a:rPr lang="ru-RU" sz="4400" dirty="0" smtClean="0"/>
              <a:t> + 2.</a:t>
            </a:r>
            <a:endParaRPr lang="ru-RU" dirty="0"/>
          </a:p>
        </p:txBody>
      </p:sp>
      <p:graphicFrame>
        <p:nvGraphicFramePr>
          <p:cNvPr id="4098" name="Содержимое 46"/>
          <p:cNvGraphicFramePr>
            <a:graphicFrameLocks noChangeAspect="1"/>
          </p:cNvGraphicFramePr>
          <p:nvPr/>
        </p:nvGraphicFramePr>
        <p:xfrm>
          <a:off x="631825" y="2286000"/>
          <a:ext cx="4037013" cy="476250"/>
        </p:xfrm>
        <a:graphic>
          <a:graphicData uri="http://schemas.openxmlformats.org/presentationml/2006/ole">
            <p:oleObj spid="_x0000_s4098" name="Формула" r:id="rId5" imgW="1892160" imgH="253800" progId="Equation.3">
              <p:embed/>
            </p:oleObj>
          </a:graphicData>
        </a:graphic>
      </p:graphicFrame>
      <p:sp>
        <p:nvSpPr>
          <p:cNvPr id="4101" name="TextBox 49"/>
          <p:cNvSpPr txBox="1">
            <a:spLocks noChangeArrowheads="1"/>
          </p:cNvSpPr>
          <p:nvPr/>
        </p:nvSpPr>
        <p:spPr bwMode="auto">
          <a:xfrm>
            <a:off x="1000125" y="1643063"/>
            <a:ext cx="4286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rbel" pitchFamily="34" charset="0"/>
              </a:rPr>
              <a:t>Рассмотрим графики функций</a:t>
            </a:r>
          </a:p>
        </p:txBody>
      </p:sp>
      <p:sp>
        <p:nvSpPr>
          <p:cNvPr id="3077" name="TextBox 50"/>
          <p:cNvSpPr txBox="1">
            <a:spLocks noChangeArrowheads="1"/>
          </p:cNvSpPr>
          <p:nvPr/>
        </p:nvSpPr>
        <p:spPr bwMode="auto">
          <a:xfrm>
            <a:off x="1071563" y="2928938"/>
            <a:ext cx="33575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rbel" pitchFamily="34" charset="0"/>
              </a:rPr>
              <a:t>Определим абсциссы точек пересечения.</a:t>
            </a:r>
          </a:p>
        </p:txBody>
      </p:sp>
      <p:sp>
        <p:nvSpPr>
          <p:cNvPr id="3078" name="TextBox 52"/>
          <p:cNvSpPr txBox="1">
            <a:spLocks noChangeArrowheads="1"/>
          </p:cNvSpPr>
          <p:nvPr/>
        </p:nvSpPr>
        <p:spPr bwMode="auto">
          <a:xfrm>
            <a:off x="1500188" y="5786438"/>
            <a:ext cx="2000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rbel" pitchFamily="34" charset="0"/>
              </a:rPr>
              <a:t>Ответ: </a:t>
            </a:r>
            <a:r>
              <a:rPr lang="en-US" sz="2400">
                <a:latin typeface="Gill Sans MT" pitchFamily="34" charset="0"/>
              </a:rPr>
              <a:t>{</a:t>
            </a:r>
            <a:r>
              <a:rPr lang="ru-RU" sz="2400">
                <a:latin typeface="Corbel" pitchFamily="34" charset="0"/>
              </a:rPr>
              <a:t>0</a:t>
            </a:r>
            <a:r>
              <a:rPr lang="en-US" sz="2400">
                <a:latin typeface="Gill Sans MT" pitchFamily="34" charset="0"/>
              </a:rPr>
              <a:t>}</a:t>
            </a:r>
            <a:endParaRPr lang="ru-RU" sz="2400">
              <a:latin typeface="Corbel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643438" y="6119813"/>
            <a:ext cx="3357562" cy="15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3276600" y="3892550"/>
            <a:ext cx="4929188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400" dirty="0" smtClean="0"/>
              <a:t>Решить графически уравнение</a:t>
            </a:r>
            <a:br>
              <a:rPr lang="ru-RU" sz="4400" dirty="0" smtClean="0"/>
            </a:br>
            <a:r>
              <a:rPr lang="ru-RU" sz="4400" dirty="0" smtClean="0"/>
              <a:t> </a:t>
            </a:r>
            <a:r>
              <a:rPr lang="ru-RU" sz="4400" dirty="0" err="1" smtClean="0"/>
              <a:t>|x</a:t>
            </a:r>
            <a:r>
              <a:rPr lang="ru-RU" sz="4400" dirty="0" smtClean="0"/>
              <a:t> + 2| + </a:t>
            </a:r>
            <a:r>
              <a:rPr lang="ru-RU" sz="4400" dirty="0" err="1" smtClean="0"/>
              <a:t>|х</a:t>
            </a:r>
            <a:r>
              <a:rPr lang="ru-RU" sz="4400" dirty="0" smtClean="0"/>
              <a:t> – </a:t>
            </a:r>
            <a:r>
              <a:rPr lang="ru-RU" sz="4400" dirty="0" err="1" smtClean="0"/>
              <a:t>2|</a:t>
            </a:r>
            <a:r>
              <a:rPr lang="ru-RU" sz="4400" dirty="0" smtClean="0"/>
              <a:t> = 6.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3000372"/>
          <a:ext cx="5929354" cy="385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122" name="Содержимое 46"/>
          <p:cNvGraphicFramePr>
            <a:graphicFrameLocks noChangeAspect="1"/>
          </p:cNvGraphicFramePr>
          <p:nvPr/>
        </p:nvGraphicFramePr>
        <p:xfrm>
          <a:off x="1357313" y="2071688"/>
          <a:ext cx="4173537" cy="476250"/>
        </p:xfrm>
        <a:graphic>
          <a:graphicData uri="http://schemas.openxmlformats.org/presentationml/2006/ole">
            <p:oleObj spid="_x0000_s5122" name="Формула" r:id="rId4" imgW="1955520" imgH="253800" progId="Equation.3">
              <p:embed/>
            </p:oleObj>
          </a:graphicData>
        </a:graphic>
      </p:graphicFrame>
      <p:sp>
        <p:nvSpPr>
          <p:cNvPr id="5125" name="TextBox 49"/>
          <p:cNvSpPr txBox="1">
            <a:spLocks noChangeArrowheads="1"/>
          </p:cNvSpPr>
          <p:nvPr/>
        </p:nvSpPr>
        <p:spPr bwMode="auto">
          <a:xfrm>
            <a:off x="1285875" y="1571625"/>
            <a:ext cx="428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rbel" pitchFamily="34" charset="0"/>
              </a:rPr>
              <a:t>Рассмотрим графики функций</a:t>
            </a:r>
          </a:p>
        </p:txBody>
      </p:sp>
      <p:sp>
        <p:nvSpPr>
          <p:cNvPr id="4102" name="TextBox 50"/>
          <p:cNvSpPr txBox="1">
            <a:spLocks noChangeArrowheads="1"/>
          </p:cNvSpPr>
          <p:nvPr/>
        </p:nvSpPr>
        <p:spPr bwMode="auto">
          <a:xfrm>
            <a:off x="1285875" y="2643188"/>
            <a:ext cx="6000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rbel" pitchFamily="34" charset="0"/>
              </a:rPr>
              <a:t>Определим абсциссы точек пересечения.</a:t>
            </a:r>
          </a:p>
        </p:txBody>
      </p:sp>
      <p:sp>
        <p:nvSpPr>
          <p:cNvPr id="4103" name="TextBox 52"/>
          <p:cNvSpPr txBox="1">
            <a:spLocks noChangeArrowheads="1"/>
          </p:cNvSpPr>
          <p:nvPr/>
        </p:nvSpPr>
        <p:spPr bwMode="auto">
          <a:xfrm>
            <a:off x="6429375" y="6215063"/>
            <a:ext cx="2000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rbel" pitchFamily="34" charset="0"/>
              </a:rPr>
              <a:t>Ответ: </a:t>
            </a:r>
            <a:r>
              <a:rPr lang="en-US" sz="2400">
                <a:latin typeface="Gill Sans MT" pitchFamily="34" charset="0"/>
              </a:rPr>
              <a:t>{</a:t>
            </a:r>
            <a:r>
              <a:rPr lang="ru-RU" sz="2400">
                <a:latin typeface="Corbel" pitchFamily="34" charset="0"/>
              </a:rPr>
              <a:t>-3; 3</a:t>
            </a:r>
            <a:r>
              <a:rPr lang="en-US" sz="2400">
                <a:latin typeface="Gill Sans MT" pitchFamily="34" charset="0"/>
              </a:rPr>
              <a:t>}</a:t>
            </a:r>
            <a:endParaRPr lang="ru-RU" sz="2400">
              <a:latin typeface="Corbel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357313" y="6429375"/>
            <a:ext cx="4429125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1763712" y="4786313"/>
            <a:ext cx="3573463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400" dirty="0" smtClean="0"/>
              <a:t>Решить графически уравнение</a:t>
            </a:r>
            <a:br>
              <a:rPr lang="ru-RU" sz="4400" dirty="0" smtClean="0"/>
            </a:br>
            <a:r>
              <a:rPr lang="ru-RU" sz="4400" dirty="0" smtClean="0"/>
              <a:t> | </a:t>
            </a:r>
            <a:r>
              <a:rPr lang="en-US" sz="4400" dirty="0" smtClean="0"/>
              <a:t>x </a:t>
            </a:r>
            <a:r>
              <a:rPr lang="ru-RU" sz="4400" dirty="0" smtClean="0"/>
              <a:t>| – | </a:t>
            </a:r>
            <a:r>
              <a:rPr lang="ru-RU" sz="4400" dirty="0" err="1" smtClean="0"/>
              <a:t>х</a:t>
            </a:r>
            <a:r>
              <a:rPr lang="ru-RU" sz="4400" dirty="0" smtClean="0"/>
              <a:t> – 1| = 0,5 – х.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2928934"/>
          <a:ext cx="6429388" cy="3676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1285875" y="4751388"/>
            <a:ext cx="5072063" cy="15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1763713" y="4714875"/>
            <a:ext cx="3573462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7" name="TextBox 52"/>
          <p:cNvSpPr txBox="1">
            <a:spLocks noChangeArrowheads="1"/>
          </p:cNvSpPr>
          <p:nvPr/>
        </p:nvSpPr>
        <p:spPr bwMode="auto">
          <a:xfrm>
            <a:off x="6929438" y="6072188"/>
            <a:ext cx="2000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rbel" pitchFamily="34" charset="0"/>
              </a:rPr>
              <a:t>Ответ: </a:t>
            </a:r>
            <a:r>
              <a:rPr lang="en-US" sz="2400">
                <a:latin typeface="Gill Sans MT" pitchFamily="34" charset="0"/>
              </a:rPr>
              <a:t>{</a:t>
            </a:r>
            <a:r>
              <a:rPr lang="ru-RU" sz="2400">
                <a:latin typeface="Corbel" pitchFamily="34" charset="0"/>
              </a:rPr>
              <a:t>0,5</a:t>
            </a:r>
            <a:r>
              <a:rPr lang="en-US" sz="2400">
                <a:latin typeface="Gill Sans MT" pitchFamily="34" charset="0"/>
              </a:rPr>
              <a:t>}</a:t>
            </a:r>
            <a:endParaRPr lang="ru-RU" sz="2400">
              <a:latin typeface="Corbel" pitchFamily="34" charset="0"/>
            </a:endParaRPr>
          </a:p>
        </p:txBody>
      </p:sp>
      <p:graphicFrame>
        <p:nvGraphicFramePr>
          <p:cNvPr id="6146" name="Содержимое 46"/>
          <p:cNvGraphicFramePr>
            <a:graphicFrameLocks noChangeAspect="1"/>
          </p:cNvGraphicFramePr>
          <p:nvPr/>
        </p:nvGraphicFramePr>
        <p:xfrm>
          <a:off x="1490663" y="2357438"/>
          <a:ext cx="4335462" cy="476250"/>
        </p:xfrm>
        <a:graphic>
          <a:graphicData uri="http://schemas.openxmlformats.org/presentationml/2006/ole">
            <p:oleObj spid="_x0000_s6146" name="Формула" r:id="rId4" imgW="2031840" imgH="253800" progId="Equation.3">
              <p:embed/>
            </p:oleObj>
          </a:graphicData>
        </a:graphic>
      </p:graphicFrame>
      <p:sp>
        <p:nvSpPr>
          <p:cNvPr id="6152" name="TextBox 49"/>
          <p:cNvSpPr txBox="1">
            <a:spLocks noChangeArrowheads="1"/>
          </p:cNvSpPr>
          <p:nvPr/>
        </p:nvSpPr>
        <p:spPr bwMode="auto">
          <a:xfrm>
            <a:off x="1500188" y="1714500"/>
            <a:ext cx="428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rbel" pitchFamily="34" charset="0"/>
              </a:rPr>
              <a:t>Рассмотрим графики функций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285750"/>
            <a:ext cx="749935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400" dirty="0" smtClean="0"/>
              <a:t>Решить графически уравнение   |(</a:t>
            </a:r>
            <a:r>
              <a:rPr lang="ru-RU" sz="4400" i="1" dirty="0" err="1" smtClean="0"/>
              <a:t>x</a:t>
            </a:r>
            <a:r>
              <a:rPr lang="ru-RU" sz="4400" dirty="0" smtClean="0"/>
              <a:t> – 1)(</a:t>
            </a:r>
            <a:r>
              <a:rPr lang="ru-RU" sz="4400" i="1" dirty="0" err="1" smtClean="0"/>
              <a:t>x</a:t>
            </a:r>
            <a:r>
              <a:rPr lang="ru-RU" sz="4400" dirty="0" smtClean="0"/>
              <a:t> – 3)| = 3.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57620" y="2357430"/>
          <a:ext cx="5076830" cy="4319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52"/>
          <p:cNvSpPr txBox="1">
            <a:spLocks noChangeArrowheads="1"/>
          </p:cNvSpPr>
          <p:nvPr/>
        </p:nvSpPr>
        <p:spPr bwMode="auto">
          <a:xfrm>
            <a:off x="1643063" y="6072188"/>
            <a:ext cx="2000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rbel" pitchFamily="34" charset="0"/>
              </a:rPr>
              <a:t>Ответ: </a:t>
            </a:r>
            <a:r>
              <a:rPr lang="en-US" sz="2400">
                <a:latin typeface="Gill Sans MT" pitchFamily="34" charset="0"/>
              </a:rPr>
              <a:t>{</a:t>
            </a:r>
            <a:r>
              <a:rPr lang="ru-RU" sz="2400">
                <a:latin typeface="Corbel" pitchFamily="34" charset="0"/>
              </a:rPr>
              <a:t>0; 4</a:t>
            </a:r>
            <a:r>
              <a:rPr lang="en-US" sz="2400">
                <a:latin typeface="Gill Sans MT" pitchFamily="34" charset="0"/>
              </a:rPr>
              <a:t>}</a:t>
            </a:r>
            <a:endParaRPr lang="ru-RU" sz="2400">
              <a:latin typeface="Corbel" pitchFamily="34" charset="0"/>
            </a:endParaRPr>
          </a:p>
        </p:txBody>
      </p:sp>
      <p:graphicFrame>
        <p:nvGraphicFramePr>
          <p:cNvPr id="7170" name="Содержимое 46"/>
          <p:cNvGraphicFramePr>
            <a:graphicFrameLocks noChangeAspect="1"/>
          </p:cNvGraphicFramePr>
          <p:nvPr/>
        </p:nvGraphicFramePr>
        <p:xfrm>
          <a:off x="1214438" y="2357438"/>
          <a:ext cx="2682875" cy="904875"/>
        </p:xfrm>
        <a:graphic>
          <a:graphicData uri="http://schemas.openxmlformats.org/presentationml/2006/ole">
            <p:oleObj spid="_x0000_s7170" name="Формула" r:id="rId4" imgW="1257120" imgH="482400" progId="Equation.3">
              <p:embed/>
            </p:oleObj>
          </a:graphicData>
        </a:graphic>
      </p:graphicFrame>
      <p:sp>
        <p:nvSpPr>
          <p:cNvPr id="7174" name="TextBox 49"/>
          <p:cNvSpPr txBox="1">
            <a:spLocks noChangeArrowheads="1"/>
          </p:cNvSpPr>
          <p:nvPr/>
        </p:nvSpPr>
        <p:spPr bwMode="auto">
          <a:xfrm>
            <a:off x="1071563" y="1785938"/>
            <a:ext cx="4286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rbel" pitchFamily="34" charset="0"/>
              </a:rPr>
              <a:t>Рассмотрим графики функций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929063" y="6264275"/>
            <a:ext cx="371475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2951957" y="4321969"/>
            <a:ext cx="3930650" cy="15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137</TotalTime>
  <Words>202</Words>
  <Application>Microsoft Office PowerPoint</Application>
  <PresentationFormat>Экран (4:3)</PresentationFormat>
  <Paragraphs>40</Paragraphs>
  <Slides>10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Corbel</vt:lpstr>
      <vt:lpstr>Wingdings 2</vt:lpstr>
      <vt:lpstr>Verdana</vt:lpstr>
      <vt:lpstr>Calibri</vt:lpstr>
      <vt:lpstr>Gill Sans MT</vt:lpstr>
      <vt:lpstr>Солнцестояние</vt:lpstr>
      <vt:lpstr>Microsoft Equation 3.0</vt:lpstr>
      <vt:lpstr>Формула</vt:lpstr>
      <vt:lpstr>Графическое решение уравнений, содержащих неизвестную величину под знаком модуля.</vt:lpstr>
      <vt:lpstr>Определение:</vt:lpstr>
      <vt:lpstr>Слайд 3</vt:lpstr>
      <vt:lpstr>Решить графически уравнение  |x - 3| = 2.</vt:lpstr>
      <vt:lpstr>Решить графически уравнение  2 + |x| = 1.</vt:lpstr>
      <vt:lpstr>Решить графически уравнение  |-x + 2| = 2x + 2.</vt:lpstr>
      <vt:lpstr>Решить графически уравнение  |x + 2| + |х – 2| = 6.</vt:lpstr>
      <vt:lpstr>Решить графически уравнение  | x | – | х – 1| = 0,5 – х.</vt:lpstr>
      <vt:lpstr>Решить графически уравнение   |(x – 1)(x – 3)| = 3.</vt:lpstr>
      <vt:lpstr>Графический метод решения уравнений красив, но не идеален: 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Графическое решение уравнений, содержащих неизвестную величину под знаком модуля.</dc:title>
  <dc:creator>Your User Name</dc:creator>
  <cp:lastModifiedBy>Кабинет информатики</cp:lastModifiedBy>
  <cp:revision>23</cp:revision>
  <dcterms:created xsi:type="dcterms:W3CDTF">2010-11-08T13:54:59Z</dcterms:created>
  <dcterms:modified xsi:type="dcterms:W3CDTF">2010-12-24T03:58:00Z</dcterms:modified>
</cp:coreProperties>
</file>