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2A5E-F850-4847-9507-6B615DE7CFC8}" type="datetimeFigureOut">
              <a:rPr lang="ru-RU" smtClean="0"/>
              <a:pPr/>
              <a:t>30.08.2010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09967-73D0-44D4-8B7C-3D82C5ACE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2A5E-F850-4847-9507-6B615DE7CFC8}" type="datetimeFigureOut">
              <a:rPr lang="ru-RU" smtClean="0"/>
              <a:pPr/>
              <a:t>30.08.2010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09967-73D0-44D4-8B7C-3D82C5ACE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2A5E-F850-4847-9507-6B615DE7CFC8}" type="datetimeFigureOut">
              <a:rPr lang="ru-RU" smtClean="0"/>
              <a:pPr/>
              <a:t>30.08.2010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09967-73D0-44D4-8B7C-3D82C5ACE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2A5E-F850-4847-9507-6B615DE7CFC8}" type="datetimeFigureOut">
              <a:rPr lang="ru-RU" smtClean="0"/>
              <a:pPr/>
              <a:t>30.08.2010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09967-73D0-44D4-8B7C-3D82C5ACE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2A5E-F850-4847-9507-6B615DE7CFC8}" type="datetimeFigureOut">
              <a:rPr lang="ru-RU" smtClean="0"/>
              <a:pPr/>
              <a:t>30.08.2010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09967-73D0-44D4-8B7C-3D82C5ACE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2A5E-F850-4847-9507-6B615DE7CFC8}" type="datetimeFigureOut">
              <a:rPr lang="ru-RU" smtClean="0"/>
              <a:pPr/>
              <a:t>30.08.2010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09967-73D0-44D4-8B7C-3D82C5ACE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2A5E-F850-4847-9507-6B615DE7CFC8}" type="datetimeFigureOut">
              <a:rPr lang="ru-RU" smtClean="0"/>
              <a:pPr/>
              <a:t>30.08.2010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09967-73D0-44D4-8B7C-3D82C5ACE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2A5E-F850-4847-9507-6B615DE7CFC8}" type="datetimeFigureOut">
              <a:rPr lang="ru-RU" smtClean="0"/>
              <a:pPr/>
              <a:t>30.08.2010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09967-73D0-44D4-8B7C-3D82C5ACE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2A5E-F850-4847-9507-6B615DE7CFC8}" type="datetimeFigureOut">
              <a:rPr lang="ru-RU" smtClean="0"/>
              <a:pPr/>
              <a:t>30.08.2010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09967-73D0-44D4-8B7C-3D82C5ACE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2A5E-F850-4847-9507-6B615DE7CFC8}" type="datetimeFigureOut">
              <a:rPr lang="ru-RU" smtClean="0"/>
              <a:pPr/>
              <a:t>30.08.2010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09967-73D0-44D4-8B7C-3D82C5ACE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2A5E-F850-4847-9507-6B615DE7CFC8}" type="datetimeFigureOut">
              <a:rPr lang="ru-RU" smtClean="0"/>
              <a:pPr/>
              <a:t>30.08.2010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09967-73D0-44D4-8B7C-3D82C5ACE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52A5E-F850-4847-9507-6B615DE7CFC8}" type="datetimeFigureOut">
              <a:rPr lang="ru-RU" smtClean="0"/>
              <a:pPr/>
              <a:t>30.08.2010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09967-73D0-44D4-8B7C-3D82C5ACE5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28604"/>
            <a:ext cx="8572560" cy="5929354"/>
          </a:xfr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ru-RU" dirty="0" smtClean="0"/>
          </a:p>
          <a:p>
            <a:pPr algn="l"/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b="1" i="1" dirty="0" smtClean="0"/>
              <a:t>   </a:t>
            </a:r>
            <a:endParaRPr lang="ru-RU" b="1" i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71472" y="1714488"/>
            <a:ext cx="821537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571472" y="1928802"/>
            <a:ext cx="821537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71472" y="2714620"/>
            <a:ext cx="821537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71472" y="2928934"/>
            <a:ext cx="821537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71538" y="2357430"/>
            <a:ext cx="457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/>
              <a:t>О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0100" y="1428736"/>
            <a:ext cx="4555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/>
              <a:t>о</a:t>
            </a:r>
          </a:p>
        </p:txBody>
      </p:sp>
      <p:pic>
        <p:nvPicPr>
          <p:cNvPr id="9" name="Picture 4" descr="j00885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572132" y="3214686"/>
            <a:ext cx="2909888" cy="304958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857356" y="1357298"/>
            <a:ext cx="320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500042"/>
            <a:ext cx="8429684" cy="59400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3200" b="1" i="1" dirty="0" smtClean="0"/>
          </a:p>
          <a:p>
            <a:r>
              <a:rPr lang="ru-RU" sz="3200" b="1" i="1" dirty="0" smtClean="0"/>
              <a:t>Подчеркни слова, в которых есть буквы, обозначающие два звука.</a:t>
            </a:r>
          </a:p>
          <a:p>
            <a:endParaRPr lang="ru-RU" sz="3200" b="1" i="1" dirty="0" smtClean="0"/>
          </a:p>
          <a:p>
            <a:endParaRPr lang="ru-RU" sz="3200" b="1" i="1" dirty="0" smtClean="0"/>
          </a:p>
          <a:p>
            <a:endParaRPr lang="ru-RU" sz="4000" dirty="0"/>
          </a:p>
          <a:p>
            <a:r>
              <a:rPr lang="ru-RU" sz="4000" dirty="0" smtClean="0"/>
              <a:t>Салют,         ,              ,              ,                ,</a:t>
            </a:r>
          </a:p>
          <a:p>
            <a:endParaRPr lang="ru-RU" sz="4000" dirty="0" smtClean="0"/>
          </a:p>
          <a:p>
            <a:r>
              <a:rPr lang="ru-RU" sz="4000" dirty="0" smtClean="0"/>
              <a:t>  льдинка,  клюква,            ,                   .</a:t>
            </a:r>
          </a:p>
          <a:p>
            <a:endParaRPr lang="ru-RU" sz="2000" dirty="0"/>
          </a:p>
          <a:p>
            <a:endParaRPr lang="ru-RU" sz="4000" dirty="0"/>
          </a:p>
        </p:txBody>
      </p:sp>
      <p:pic>
        <p:nvPicPr>
          <p:cNvPr id="3" name="Picture 16" descr="eyes_question_h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643050"/>
            <a:ext cx="1000100" cy="15001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928794" y="3571876"/>
            <a:ext cx="1337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юла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214678" y="3571876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поезд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6357950" y="3571876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подъезд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500562" y="4786322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вьюга 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6143636" y="4786322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печенье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4929190" y="3571876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яркий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74638"/>
            <a:ext cx="8358246" cy="629763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 </a:t>
            </a:r>
            <a:r>
              <a:rPr lang="ru-RU" sz="3200" b="1" i="1" dirty="0" smtClean="0"/>
              <a:t>А теперь заполни пропуски в предложениях.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 русском алфавите есть четыре буквы, которые могут обозначать два звука. Это</a:t>
            </a:r>
            <a:br>
              <a:rPr lang="ru-RU" sz="3200" dirty="0" smtClean="0"/>
            </a:br>
            <a:r>
              <a:rPr lang="ru-RU" sz="3200" dirty="0" smtClean="0"/>
              <a:t>буквы ____ , ____, ____ , ____ 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Эти буквы обозначают два звука в __________</a:t>
            </a:r>
            <a:br>
              <a:rPr lang="ru-RU" sz="3200" dirty="0" smtClean="0"/>
            </a:br>
            <a:r>
              <a:rPr lang="ru-RU" sz="3200" dirty="0" smtClean="0"/>
              <a:t>слова , после ______________ звуков,</a:t>
            </a:r>
            <a:br>
              <a:rPr lang="ru-RU" sz="3200" dirty="0" smtClean="0"/>
            </a:br>
            <a:r>
              <a:rPr lang="ru-RU" sz="3200" dirty="0" smtClean="0"/>
              <a:t>после  разделительных ____  и ____ .</a:t>
            </a:r>
            <a:endParaRPr lang="ru-RU" sz="3200" dirty="0"/>
          </a:p>
        </p:txBody>
      </p:sp>
      <p:pic>
        <p:nvPicPr>
          <p:cNvPr id="4" name="Picture 16" descr="eyes_question_h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500042"/>
            <a:ext cx="1000100" cy="1500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000232" y="3357562"/>
            <a:ext cx="43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3000360" y="3357562"/>
            <a:ext cx="357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ё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3357562"/>
            <a:ext cx="769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66" y="3357562"/>
            <a:ext cx="571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0826" y="4286256"/>
            <a:ext cx="2205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начале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8992" y="4786322"/>
            <a:ext cx="2475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гласных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4929190" y="5286388"/>
            <a:ext cx="639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ь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15074" y="5286388"/>
            <a:ext cx="603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ъ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4" name="AutoShape 38"/>
          <p:cNvSpPr>
            <a:spLocks noChangeArrowheads="1"/>
          </p:cNvSpPr>
          <p:nvPr/>
        </p:nvSpPr>
        <p:spPr bwMode="auto">
          <a:xfrm rot="510243">
            <a:off x="465138" y="1665288"/>
            <a:ext cx="2663825" cy="1504950"/>
          </a:xfrm>
          <a:prstGeom prst="cloudCallout">
            <a:avLst>
              <a:gd name="adj1" fmla="val -16060"/>
              <a:gd name="adj2" fmla="val 2074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76" name="AutoShape 40"/>
          <p:cNvSpPr>
            <a:spLocks noChangeArrowheads="1"/>
          </p:cNvSpPr>
          <p:nvPr/>
        </p:nvSpPr>
        <p:spPr bwMode="auto">
          <a:xfrm rot="510243">
            <a:off x="2263775" y="4487863"/>
            <a:ext cx="3024188" cy="1612900"/>
          </a:xfrm>
          <a:prstGeom prst="cloudCallout">
            <a:avLst>
              <a:gd name="adj1" fmla="val -91597"/>
              <a:gd name="adj2" fmla="val 4464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9685338" y="260350"/>
            <a:ext cx="2951162" cy="1873250"/>
          </a:xfrm>
          <a:prstGeom prst="cloudCallout">
            <a:avLst>
              <a:gd name="adj1" fmla="val -51722"/>
              <a:gd name="adj2" fmla="val 28981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4358" name="Picture 22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5938" y="0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9" name="Picture 23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981075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0" name="Picture 24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060575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1" name="Picture 25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2997200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2" name="Picture 26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860800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3" name="Picture 27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4797425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4" name="Picture 28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84993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5" name="Picture 29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859607">
            <a:off x="8135938" y="584993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6" name="Picture 30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049210">
            <a:off x="6732588" y="494188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7" name="Picture 31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205796">
            <a:off x="5364162" y="3860801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8" name="Picture 32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361115">
            <a:off x="4284662" y="2924176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9" name="Picture 33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181524">
            <a:off x="2916237" y="2060576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0" name="Picture 34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26024">
            <a:off x="1619251" y="1125537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1" name="Picture 35" descr="j0433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625289">
            <a:off x="323851" y="188912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72" name="AutoShape 36"/>
          <p:cNvSpPr>
            <a:spLocks noChangeArrowheads="1"/>
          </p:cNvSpPr>
          <p:nvPr/>
        </p:nvSpPr>
        <p:spPr bwMode="auto">
          <a:xfrm>
            <a:off x="-2700338" y="4149725"/>
            <a:ext cx="2374900" cy="1800225"/>
          </a:xfrm>
          <a:prstGeom prst="cloudCallout">
            <a:avLst>
              <a:gd name="adj1" fmla="val -67648"/>
              <a:gd name="adj2" fmla="val 31833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75" name="AutoShape 39"/>
          <p:cNvSpPr>
            <a:spLocks noChangeArrowheads="1"/>
          </p:cNvSpPr>
          <p:nvPr/>
        </p:nvSpPr>
        <p:spPr bwMode="auto">
          <a:xfrm rot="510243">
            <a:off x="3630613" y="230188"/>
            <a:ext cx="2736850" cy="1504950"/>
          </a:xfrm>
          <a:prstGeom prst="cloudCallout">
            <a:avLst>
              <a:gd name="adj1" fmla="val -103481"/>
              <a:gd name="adj2" fmla="val -1704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77" name="AutoShape 41"/>
          <p:cNvSpPr>
            <a:spLocks noChangeArrowheads="1"/>
          </p:cNvSpPr>
          <p:nvPr/>
        </p:nvSpPr>
        <p:spPr bwMode="auto">
          <a:xfrm rot="510243">
            <a:off x="5797550" y="2738438"/>
            <a:ext cx="2376488" cy="1144587"/>
          </a:xfrm>
          <a:prstGeom prst="cloudCallout">
            <a:avLst>
              <a:gd name="adj1" fmla="val -127273"/>
              <a:gd name="adj2" fmla="val 4209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6804025" y="476250"/>
            <a:ext cx="1657350" cy="16557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51" name="Oval 15"/>
          <p:cNvSpPr>
            <a:spLocks noChangeArrowheads="1"/>
          </p:cNvSpPr>
          <p:nvPr/>
        </p:nvSpPr>
        <p:spPr bwMode="auto">
          <a:xfrm>
            <a:off x="3779838" y="2420938"/>
            <a:ext cx="1728787" cy="1727200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4381" name="Picture 45" descr="мед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39388" y="260350"/>
            <a:ext cx="16192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2" name="Picture 46" descr="ёж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-1981200" y="4149725"/>
            <a:ext cx="134143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84" name="AutoShape 48"/>
          <p:cNvSpPr>
            <a:spLocks noChangeArrowheads="1"/>
          </p:cNvSpPr>
          <p:nvPr/>
        </p:nvSpPr>
        <p:spPr bwMode="auto">
          <a:xfrm>
            <a:off x="2700338" y="2205038"/>
            <a:ext cx="4764087" cy="2876550"/>
          </a:xfrm>
          <a:prstGeom prst="cloudCallout">
            <a:avLst>
              <a:gd name="adj1" fmla="val -95833"/>
              <a:gd name="adj2" fmla="val 2325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14383" name="Picture 47" descr="ёж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-483351">
            <a:off x="3492500" y="2781300"/>
            <a:ext cx="1341438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5" name="Picture 49" descr="мед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363" y="2349500"/>
            <a:ext cx="195580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6" name="Picture 5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обл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092950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3" name="Picture 57" descr="2493def5ff67"/>
          <p:cNvPicPr>
            <a:picLocks noChangeAspect="1" noChangeArrowheads="1"/>
          </p:cNvPicPr>
          <p:nvPr/>
        </p:nvPicPr>
        <p:blipFill>
          <a:blip r:embed="rId7"/>
          <a:srcRect b="14920"/>
          <a:stretch>
            <a:fillRect/>
          </a:stretch>
        </p:blipFill>
        <p:spPr bwMode="auto">
          <a:xfrm rot="-1167255">
            <a:off x="1747838" y="2579688"/>
            <a:ext cx="2162175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4" name="Picture 58" descr="2493def5ff67"/>
          <p:cNvPicPr>
            <a:picLocks noChangeAspect="1" noChangeArrowheads="1"/>
          </p:cNvPicPr>
          <p:nvPr/>
        </p:nvPicPr>
        <p:blipFill>
          <a:blip r:embed="rId8"/>
          <a:srcRect b="15352"/>
          <a:stretch>
            <a:fillRect/>
          </a:stretch>
        </p:blipFill>
        <p:spPr bwMode="auto">
          <a:xfrm rot="-1167255">
            <a:off x="3135313" y="4232275"/>
            <a:ext cx="16446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5" name="Picture 59" descr="2493def5ff67"/>
          <p:cNvPicPr>
            <a:picLocks noChangeAspect="1" noChangeArrowheads="1"/>
          </p:cNvPicPr>
          <p:nvPr/>
        </p:nvPicPr>
        <p:blipFill>
          <a:blip r:embed="rId9"/>
          <a:srcRect b="12643"/>
          <a:stretch>
            <a:fillRect/>
          </a:stretch>
        </p:blipFill>
        <p:spPr bwMode="auto">
          <a:xfrm rot="1368888" flipH="1">
            <a:off x="4059238" y="4233863"/>
            <a:ext cx="17145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6" name="Picture 60" descr="2493def5ff67"/>
          <p:cNvPicPr>
            <a:picLocks noChangeAspect="1" noChangeArrowheads="1"/>
          </p:cNvPicPr>
          <p:nvPr/>
        </p:nvPicPr>
        <p:blipFill>
          <a:blip r:embed="rId10"/>
          <a:srcRect b="12990"/>
          <a:stretch>
            <a:fillRect/>
          </a:stretch>
        </p:blipFill>
        <p:spPr bwMode="auto">
          <a:xfrm rot="1491115">
            <a:off x="6055934" y="2574942"/>
            <a:ext cx="24765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7" name="Picture 61" descr="2493def5ff67"/>
          <p:cNvPicPr>
            <a:picLocks noChangeAspect="1" noChangeArrowheads="1"/>
          </p:cNvPicPr>
          <p:nvPr/>
        </p:nvPicPr>
        <p:blipFill>
          <a:blip r:embed="rId11"/>
          <a:srcRect b="7747"/>
          <a:stretch>
            <a:fillRect/>
          </a:stretch>
        </p:blipFill>
        <p:spPr bwMode="auto">
          <a:xfrm rot="538294">
            <a:off x="5662613" y="4437063"/>
            <a:ext cx="126523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8" name="Picture 62" descr="2493def5ff6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856815">
            <a:off x="4284663" y="1844675"/>
            <a:ext cx="1265237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2" presetID="7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5E-6 0.54537 L -0.63369 0.54537 L -0.63369 -3.7037E-6 L 5E-6 -3.7037E-6 Z " pathEditMode="relative" rAng="5400000" ptsTypes="FFFFF">
                                      <p:cBhvr>
                                        <p:cTn id="123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" y="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9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6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239 0.33587 L -0.17396 -0.06227 C -0.11093 -0.15186 -0.01701 -0.19954 0.08056 -0.19954 C 0.19236 -0.19954 0.28177 -0.15186 0.34479 -0.06227 L 0.64584 0.33587 " pathEditMode="relative" rAng="0" ptsTypes="FffFF">
                                      <p:cBhvr>
                                        <p:cTn id="137" dur="3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" y="-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7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02871 L 0.13264 -0.01667 C 0.15799 -0.01482 0.18681 0.00162 0.21215 0.02778 C 0.2408 0.05741 0.25886 0.08935 0.26615 0.12153 L 0.30417 0.26898 " pathEditMode="relative" rAng="2270933" ptsTypes="FffFF">
                                      <p:cBhvr>
                                        <p:cTn id="158" dur="20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0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9 0.01065 L -0.03125 0.15347 C -0.04149 0.18333 -0.06441 0.2169 -0.09184 0.24305 C -0.12326 0.27338 -0.15243 0.28842 -0.17812 0.2919 L -0.29635 0.31088 " pathEditMode="relative" rAng="8679121" ptsTypes="FffFF">
                                      <p:cBhvr>
                                        <p:cTn id="161" dur="20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3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1343 L -0.09878 -0.025 C -0.11875 -0.03264 -0.14028 -0.05324 -0.15885 -0.08078 C -0.18003 -0.11203 -0.19184 -0.1412 -0.19566 -0.16898 L -0.21319 -0.29629 " pathEditMode="relative" rAng="2888534" ptsTypes="FffFF">
                                      <p:cBhvr>
                                        <p:cTn id="164" dur="20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6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0.04566 -0.1199 C 0.05521 -0.14652 0.07482 -0.17268 0.09896 -0.19236 C 0.12639 -0.21481 0.15191 -0.22546 0.17361 -0.22477 L 0.27448 -0.22662 " pathEditMode="relative" rAng="-1901190" ptsTypes="FffFF">
                                      <p:cBhvr>
                                        <p:cTn id="167" dur="20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" y="-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4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9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500"/>
                            </p:stCondLst>
                            <p:childTnLst>
                              <p:par>
                                <p:cTn id="20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1500"/>
                            </p:stCondLst>
                            <p:childTnLst>
                              <p:par>
                                <p:cTn id="2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2000"/>
                            </p:stCondLst>
                            <p:childTnLst>
                              <p:par>
                                <p:cTn id="2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86"/>
                </p:tgtEl>
              </p:cMediaNode>
            </p:audio>
          </p:childTnLst>
        </p:cTn>
      </p:par>
    </p:tnLst>
    <p:bldLst>
      <p:bldP spid="14374" grpId="0" animBg="1"/>
      <p:bldP spid="14374" grpId="1" animBg="1"/>
      <p:bldP spid="14376" grpId="0" animBg="1"/>
      <p:bldP spid="14376" grpId="1" animBg="1"/>
      <p:bldP spid="14349" grpId="0" animBg="1"/>
      <p:bldP spid="14372" grpId="0" animBg="1"/>
      <p:bldP spid="14375" grpId="0" animBg="1"/>
      <p:bldP spid="14375" grpId="1" animBg="1"/>
      <p:bldP spid="14377" grpId="0" animBg="1"/>
      <p:bldP spid="14377" grpId="1" animBg="1"/>
      <p:bldP spid="14350" grpId="0" animBg="1"/>
      <p:bldP spid="14350" grpId="1" animBg="1"/>
      <p:bldP spid="14350" grpId="2" animBg="1"/>
      <p:bldP spid="14351" grpId="0" animBg="1"/>
      <p:bldP spid="14351" grpId="1" animBg="1"/>
      <p:bldP spid="1438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01122" cy="600079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3200" b="1" i="1" dirty="0" smtClean="0"/>
              <a:t>Вставь пропущенные буквы.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err="1" smtClean="0"/>
              <a:t>С__бака</a:t>
            </a:r>
            <a:r>
              <a:rPr lang="ru-RU" sz="3200" dirty="0" smtClean="0"/>
              <a:t>, </a:t>
            </a:r>
            <a:r>
              <a:rPr lang="ru-RU" sz="3200" dirty="0" err="1" smtClean="0"/>
              <a:t>ж__</a:t>
            </a:r>
            <a:r>
              <a:rPr lang="ru-RU" sz="3200" dirty="0" smtClean="0"/>
              <a:t> </a:t>
            </a:r>
            <a:r>
              <a:rPr lang="ru-RU" sz="3200" dirty="0" err="1" smtClean="0"/>
              <a:t>знь</a:t>
            </a:r>
            <a:r>
              <a:rPr lang="ru-RU" sz="3200" dirty="0" smtClean="0"/>
              <a:t>, </a:t>
            </a:r>
            <a:r>
              <a:rPr lang="ru-RU" sz="3200" dirty="0" err="1" smtClean="0"/>
              <a:t>ч__</a:t>
            </a:r>
            <a:r>
              <a:rPr lang="ru-RU" sz="3200" dirty="0" smtClean="0"/>
              <a:t> сто, </a:t>
            </a:r>
            <a:r>
              <a:rPr lang="ru-RU" sz="3200" dirty="0" err="1" smtClean="0"/>
              <a:t>щ__</a:t>
            </a:r>
            <a:r>
              <a:rPr lang="ru-RU" sz="3200" dirty="0" smtClean="0"/>
              <a:t> </a:t>
            </a:r>
            <a:r>
              <a:rPr lang="ru-RU" sz="3200" dirty="0" err="1" smtClean="0"/>
              <a:t>ка</a:t>
            </a:r>
            <a:r>
              <a:rPr lang="ru-RU" sz="3200" dirty="0" smtClean="0"/>
              <a:t>, </a:t>
            </a:r>
            <a:r>
              <a:rPr lang="ru-RU" sz="3200" dirty="0" err="1" smtClean="0"/>
              <a:t>ш__</a:t>
            </a:r>
            <a:r>
              <a:rPr lang="ru-RU" sz="3200" dirty="0" smtClean="0"/>
              <a:t> </a:t>
            </a:r>
            <a:r>
              <a:rPr lang="ru-RU" sz="3200" dirty="0" err="1" smtClean="0"/>
              <a:t>шка</a:t>
            </a:r>
            <a:r>
              <a:rPr lang="ru-RU" sz="3200" dirty="0" smtClean="0"/>
              <a:t>,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err="1" smtClean="0"/>
              <a:t>ж__</a:t>
            </a:r>
            <a:r>
              <a:rPr lang="ru-RU" sz="3200" dirty="0" smtClean="0"/>
              <a:t> </a:t>
            </a:r>
            <a:r>
              <a:rPr lang="ru-RU" sz="3200" dirty="0" err="1" smtClean="0"/>
              <a:t>тель</a:t>
            </a:r>
            <a:r>
              <a:rPr lang="ru-RU" sz="3200" dirty="0" smtClean="0"/>
              <a:t>, </a:t>
            </a:r>
            <a:r>
              <a:rPr lang="ru-RU" sz="3200" dirty="0" err="1" smtClean="0"/>
              <a:t>р__</a:t>
            </a:r>
            <a:r>
              <a:rPr lang="ru-RU" sz="3200" dirty="0" smtClean="0"/>
              <a:t> </a:t>
            </a:r>
            <a:r>
              <a:rPr lang="ru-RU" sz="3200" dirty="0" err="1" smtClean="0"/>
              <a:t>бята</a:t>
            </a:r>
            <a:r>
              <a:rPr lang="ru-RU" sz="3200" dirty="0" smtClean="0"/>
              <a:t>, </a:t>
            </a:r>
            <a:r>
              <a:rPr lang="ru-RU" sz="3200" dirty="0" err="1" smtClean="0"/>
              <a:t>ч__</a:t>
            </a:r>
            <a:r>
              <a:rPr lang="ru-RU" sz="3200" dirty="0" smtClean="0"/>
              <a:t> до, </a:t>
            </a:r>
            <a:r>
              <a:rPr lang="ru-RU" sz="3200" dirty="0" err="1" smtClean="0"/>
              <a:t>м__</a:t>
            </a:r>
            <a:r>
              <a:rPr lang="ru-RU" sz="3200" dirty="0" smtClean="0"/>
              <a:t> </a:t>
            </a:r>
            <a:r>
              <a:rPr lang="ru-RU" sz="3200" dirty="0" err="1" smtClean="0"/>
              <a:t>дведь</a:t>
            </a:r>
            <a:r>
              <a:rPr lang="ru-RU" sz="3200" dirty="0" smtClean="0"/>
              <a:t>,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err="1" smtClean="0"/>
              <a:t>кла____</a:t>
            </a:r>
            <a:r>
              <a:rPr lang="ru-RU" sz="3200" dirty="0" smtClean="0"/>
              <a:t>, </a:t>
            </a:r>
            <a:r>
              <a:rPr lang="ru-RU" sz="3200" dirty="0" err="1" smtClean="0"/>
              <a:t>ч__</a:t>
            </a:r>
            <a:r>
              <a:rPr lang="ru-RU" sz="3200" dirty="0" smtClean="0"/>
              <a:t> </a:t>
            </a:r>
            <a:r>
              <a:rPr lang="ru-RU" sz="3200" dirty="0" err="1" smtClean="0"/>
              <a:t>йка</a:t>
            </a:r>
            <a:r>
              <a:rPr lang="ru-RU" sz="3200" dirty="0" smtClean="0"/>
              <a:t>, </a:t>
            </a:r>
            <a:r>
              <a:rPr lang="ru-RU" sz="3200" dirty="0" err="1" smtClean="0"/>
              <a:t>ж__</a:t>
            </a:r>
            <a:r>
              <a:rPr lang="ru-RU" sz="3200" dirty="0" smtClean="0"/>
              <a:t> </a:t>
            </a:r>
            <a:r>
              <a:rPr lang="ru-RU" sz="3200" dirty="0" err="1" smtClean="0"/>
              <a:t>дкий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3" name="Picture 16" descr="eyes_question_h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4714884"/>
            <a:ext cx="1000100" cy="1500198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642910" y="2714620"/>
            <a:ext cx="66988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7422" y="2714620"/>
            <a:ext cx="60486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6182" y="2714620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57818" y="2714620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43702" y="2714620"/>
            <a:ext cx="60486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348" y="3714752"/>
            <a:ext cx="53342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00496" y="3714752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5984" y="4714884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57620" y="4714884"/>
            <a:ext cx="53342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57422" y="3714752"/>
            <a:ext cx="53342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57818" y="3714752"/>
            <a:ext cx="53342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1538" y="4714884"/>
            <a:ext cx="71438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сс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72560" cy="622619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ru-RU" sz="3600" b="1" i="1" dirty="0" smtClean="0"/>
              <a:t>Догадайся, какое слово нужно</a:t>
            </a:r>
            <a:br>
              <a:rPr lang="ru-RU" sz="3600" b="1" i="1" dirty="0" smtClean="0"/>
            </a:br>
            <a:r>
              <a:rPr lang="ru-RU" sz="3600" b="1" i="1" dirty="0" smtClean="0"/>
              <a:t> вставить.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/>
              <a:t>В руке у девочки красная ________________ .</a:t>
            </a:r>
            <a:br>
              <a:rPr lang="ru-RU" sz="3600" dirty="0" smtClean="0"/>
            </a:br>
            <a:r>
              <a:rPr lang="ru-RU" sz="3600" dirty="0" smtClean="0"/>
              <a:t>Мою подругу зовут ________________ 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У меня есть верный ________________ .</a:t>
            </a:r>
            <a:br>
              <a:rPr lang="ru-RU" sz="3600" dirty="0" smtClean="0"/>
            </a:br>
            <a:r>
              <a:rPr lang="ru-RU" sz="3600" dirty="0" smtClean="0"/>
              <a:t>Моего пёсика зовут ________________ 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Это мой кот ___________________ .</a:t>
            </a:r>
            <a:br>
              <a:rPr lang="ru-RU" sz="3600" dirty="0" smtClean="0"/>
            </a:br>
            <a:r>
              <a:rPr lang="ru-RU" sz="3600" dirty="0" smtClean="0"/>
              <a:t>Шёрстка у котёнка как ________________ .</a:t>
            </a:r>
            <a:br>
              <a:rPr lang="ru-RU" sz="36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" name="Picture 16" descr="eyes_question_h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357166"/>
            <a:ext cx="1000100" cy="1500198"/>
          </a:xfrm>
          <a:prstGeom prst="rect">
            <a:avLst/>
          </a:prstGeom>
          <a:ln w="1270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143504" y="1643050"/>
            <a:ext cx="1714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роза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4810" y="2071678"/>
            <a:ext cx="1714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ОЗА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6248" y="3071810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ДРУЖОК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14810" y="3500438"/>
            <a:ext cx="192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РУЖОК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488" y="4500570"/>
            <a:ext cx="192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УШОК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5143512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ПУШОК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4000" b="1" i="1" dirty="0" smtClean="0"/>
              <a:t>Проверь: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Высоко летает </a:t>
            </a:r>
            <a:r>
              <a:rPr lang="ru-RU" sz="4000" b="1" i="1" dirty="0" smtClean="0"/>
              <a:t>орёл.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В нашей стране есть город </a:t>
            </a:r>
            <a:r>
              <a:rPr lang="ru-RU" sz="4000" b="1" i="1" dirty="0" smtClean="0"/>
              <a:t>Орёл.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В нашем классе учится Соня </a:t>
            </a:r>
            <a:r>
              <a:rPr lang="ru-RU" sz="4000" b="1" i="1" dirty="0" smtClean="0"/>
              <a:t>Рыбина.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Рыбаку на крючок попалась</a:t>
            </a:r>
            <a:br>
              <a:rPr lang="ru-RU" sz="4000" dirty="0" smtClean="0"/>
            </a:br>
            <a:r>
              <a:rPr lang="ru-RU" sz="4000" dirty="0" smtClean="0"/>
              <a:t>огромная </a:t>
            </a:r>
            <a:r>
              <a:rPr lang="ru-RU" sz="4000" b="1" i="1" dirty="0" smtClean="0"/>
              <a:t>рыбина.</a:t>
            </a:r>
            <a:endParaRPr lang="ru-RU" sz="4000" b="1" i="1" dirty="0"/>
          </a:p>
        </p:txBody>
      </p:sp>
      <p:pic>
        <p:nvPicPr>
          <p:cNvPr id="3" name="Picture 16" descr="eyes_question_h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500042"/>
            <a:ext cx="1000100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1285860"/>
            <a:ext cx="721523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60" descr="2493def5ff67"/>
          <p:cNvPicPr>
            <a:picLocks noChangeAspect="1" noChangeArrowheads="1"/>
          </p:cNvPicPr>
          <p:nvPr/>
        </p:nvPicPr>
        <p:blipFill>
          <a:blip r:embed="rId2"/>
          <a:srcRect b="12990"/>
          <a:stretch>
            <a:fillRect/>
          </a:stretch>
        </p:blipFill>
        <p:spPr bwMode="auto">
          <a:xfrm rot="1491115">
            <a:off x="5755070" y="2574942"/>
            <a:ext cx="24765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7" descr="2493def5ff67"/>
          <p:cNvPicPr>
            <a:picLocks noChangeAspect="1" noChangeArrowheads="1"/>
          </p:cNvPicPr>
          <p:nvPr/>
        </p:nvPicPr>
        <p:blipFill>
          <a:blip r:embed="rId3"/>
          <a:srcRect b="14920"/>
          <a:stretch>
            <a:fillRect/>
          </a:stretch>
        </p:blipFill>
        <p:spPr bwMode="auto">
          <a:xfrm rot="-1167255">
            <a:off x="1358389" y="2561809"/>
            <a:ext cx="2162175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9" descr="2493def5ff67"/>
          <p:cNvPicPr>
            <a:picLocks noChangeAspect="1" noChangeArrowheads="1"/>
          </p:cNvPicPr>
          <p:nvPr/>
        </p:nvPicPr>
        <p:blipFill>
          <a:blip r:embed="rId4"/>
          <a:srcRect b="12643"/>
          <a:stretch>
            <a:fillRect/>
          </a:stretch>
        </p:blipFill>
        <p:spPr bwMode="auto">
          <a:xfrm rot="1368888" flipH="1">
            <a:off x="3705093" y="2508936"/>
            <a:ext cx="2114879" cy="29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4" descr="j04339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026024">
            <a:off x="1085066" y="4799849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4" descr="j04339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026024">
            <a:off x="2942454" y="4728411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4" descr="j04339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026024">
            <a:off x="7371609" y="4371221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82</Words>
  <Application>Microsoft Office PowerPoint</Application>
  <PresentationFormat>Экран (4:3)</PresentationFormat>
  <Paragraphs>50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 А теперь заполни пропуски в предложениях.  В русском алфавите есть четыре буквы, которые могут обозначать два звука. Это буквы ____ , ____, ____ , ____ .  Эти буквы обозначают два звука в __________ слова , после ______________ звуков, после  разделительных ____  и ____ .</vt:lpstr>
      <vt:lpstr>Слайд 4</vt:lpstr>
      <vt:lpstr>Вставь пропущенные буквы.   С__бака, ж__ знь, ч__ сто, щ__ ка, ш__ шка,  ж__ тель, р__ бята, ч__ до, м__ дведь,   кла____, ч__ йка, ж__ дкий.</vt:lpstr>
      <vt:lpstr>Догадайся, какое слово нужно  вставить.  В руке у девочки красная ________________ . Мою подругу зовут ________________ .  У меня есть верный ________________ . Моего пёсика зовут ________________ .  Это мой кот ___________________ . Шёрстка у котёнка как ________________ .  </vt:lpstr>
      <vt:lpstr>Проверь:  Высоко летает орёл. В нашей стране есть город Орёл.  В нашем классе учится Соня Рыбина. Рыбаку на крючок попалась огромная рыбина.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атто</dc:creator>
  <cp:lastModifiedBy>атто</cp:lastModifiedBy>
  <cp:revision>21</cp:revision>
  <dcterms:created xsi:type="dcterms:W3CDTF">2010-03-21T08:25:18Z</dcterms:created>
  <dcterms:modified xsi:type="dcterms:W3CDTF">2010-08-30T06:41:24Z</dcterms:modified>
</cp:coreProperties>
</file>