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407-DDA4-4756-AA61-4CFBB065B3C8}" type="datetimeFigureOut">
              <a:rPr lang="ru-RU" smtClean="0"/>
              <a:pPr/>
              <a:t>20.04.2010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AAAE-126D-4080-8AF0-33C11141A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407-DDA4-4756-AA61-4CFBB065B3C8}" type="datetimeFigureOut">
              <a:rPr lang="ru-RU" smtClean="0"/>
              <a:pPr/>
              <a:t>20.04.2010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AAAE-126D-4080-8AF0-33C11141A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407-DDA4-4756-AA61-4CFBB065B3C8}" type="datetimeFigureOut">
              <a:rPr lang="ru-RU" smtClean="0"/>
              <a:pPr/>
              <a:t>20.04.2010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AAAE-126D-4080-8AF0-33C11141A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407-DDA4-4756-AA61-4CFBB065B3C8}" type="datetimeFigureOut">
              <a:rPr lang="ru-RU" smtClean="0"/>
              <a:pPr/>
              <a:t>20.04.2010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AAAE-126D-4080-8AF0-33C11141A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407-DDA4-4756-AA61-4CFBB065B3C8}" type="datetimeFigureOut">
              <a:rPr lang="ru-RU" smtClean="0"/>
              <a:pPr/>
              <a:t>20.04.2010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AAAE-126D-4080-8AF0-33C11141A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407-DDA4-4756-AA61-4CFBB065B3C8}" type="datetimeFigureOut">
              <a:rPr lang="ru-RU" smtClean="0"/>
              <a:pPr/>
              <a:t>20.04.2010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AAAE-126D-4080-8AF0-33C11141A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407-DDA4-4756-AA61-4CFBB065B3C8}" type="datetimeFigureOut">
              <a:rPr lang="ru-RU" smtClean="0"/>
              <a:pPr/>
              <a:t>20.04.2010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AAAE-126D-4080-8AF0-33C11141A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407-DDA4-4756-AA61-4CFBB065B3C8}" type="datetimeFigureOut">
              <a:rPr lang="ru-RU" smtClean="0"/>
              <a:pPr/>
              <a:t>20.04.2010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AAAE-126D-4080-8AF0-33C11141A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407-DDA4-4756-AA61-4CFBB065B3C8}" type="datetimeFigureOut">
              <a:rPr lang="ru-RU" smtClean="0"/>
              <a:pPr/>
              <a:t>20.04.2010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AAAE-126D-4080-8AF0-33C11141A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407-DDA4-4756-AA61-4CFBB065B3C8}" type="datetimeFigureOut">
              <a:rPr lang="ru-RU" smtClean="0"/>
              <a:pPr/>
              <a:t>20.04.2010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AAAE-126D-4080-8AF0-33C11141A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407-DDA4-4756-AA61-4CFBB065B3C8}" type="datetimeFigureOut">
              <a:rPr lang="ru-RU" smtClean="0"/>
              <a:pPr/>
              <a:t>20.04.2010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AAAE-126D-4080-8AF0-33C11141A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11407-DDA4-4756-AA61-4CFBB065B3C8}" type="datetimeFigureOut">
              <a:rPr lang="ru-RU" smtClean="0"/>
              <a:pPr/>
              <a:t>20.04.2010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DAAAE-126D-4080-8AF0-33C11141A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ublic\&#1054;&#1082;&#1088;&#1091;&#1078;&#1072;&#1102;&#1097;&#1080;&#1081;%20&#1084;&#1080;&#1088;%20%201&#1082;&#1083;&#1072;&#1089;&#1089;%20&#1055;&#1088;&#1072;&#1074;&#1080;&#1083;&#1072;%20&#1083;&#1080;&#1095;&#1085;&#1086;&#1081;%20&#1075;&#1080;&#1075;&#1080;&#1077;&#1085;&#1099;\6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26432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Угадайте-ка, что это?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Очень вкусная …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143248"/>
            <a:ext cx="5486416" cy="1500198"/>
          </a:xfrm>
        </p:spPr>
        <p:txBody>
          <a:bodyPr>
            <a:prstTxWarp prst="textCurveUp">
              <a:avLst>
                <a:gd name="adj" fmla="val 49411"/>
              </a:avLst>
            </a:prstTxWarp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конфета</a:t>
            </a:r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Picture 4" descr="4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1571612"/>
            <a:ext cx="3132138" cy="4576762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2000240"/>
            <a:ext cx="8729663" cy="250826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FontTx/>
              <a:buNone/>
            </a:pPr>
            <a:r>
              <a:rPr lang="ru-RU" b="1" dirty="0">
                <a:ln/>
                <a:solidFill>
                  <a:schemeClr val="accent3"/>
                </a:solidFill>
              </a:rPr>
              <a:t>   </a:t>
            </a:r>
            <a:r>
              <a:rPr lang="ru-RU" sz="5400" b="1" dirty="0">
                <a:ln/>
                <a:solidFill>
                  <a:schemeClr val="accent3"/>
                </a:solidFill>
              </a:rPr>
              <a:t>В</a:t>
            </a:r>
            <a:r>
              <a:rPr lang="ru-RU" sz="5400" b="1" dirty="0" smtClean="0">
                <a:ln/>
                <a:solidFill>
                  <a:schemeClr val="accent3"/>
                </a:solidFill>
              </a:rPr>
              <a:t>ы </a:t>
            </a:r>
            <a:r>
              <a:rPr lang="ru-RU" sz="5400" b="1" dirty="0">
                <a:ln/>
                <a:solidFill>
                  <a:schemeClr val="accent3"/>
                </a:solidFill>
              </a:rPr>
              <a:t>сегодня молодцы,</a:t>
            </a:r>
          </a:p>
          <a:p>
            <a:pPr algn="ctr">
              <a:buFontTx/>
              <a:buNone/>
            </a:pPr>
            <a:r>
              <a:rPr lang="ru-RU" sz="5400" b="1" dirty="0">
                <a:ln/>
                <a:solidFill>
                  <a:schemeClr val="accent3"/>
                </a:solidFill>
              </a:rPr>
              <a:t>	постарались от души!</a:t>
            </a:r>
          </a:p>
        </p:txBody>
      </p:sp>
      <p:pic>
        <p:nvPicPr>
          <p:cNvPr id="19459" name="Picture 3" descr="POINSE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0"/>
            <a:ext cx="3200400" cy="2182813"/>
          </a:xfrm>
          <a:prstGeom prst="rect">
            <a:avLst/>
          </a:prstGeom>
          <a:noFill/>
        </p:spPr>
      </p:pic>
      <p:pic>
        <p:nvPicPr>
          <p:cNvPr id="19460" name="Picture 4" descr="POINSE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286256"/>
            <a:ext cx="3276600" cy="1920875"/>
          </a:xfrm>
          <a:prstGeom prst="rect">
            <a:avLst/>
          </a:prstGeom>
          <a:noFill/>
        </p:spPr>
      </p:pic>
      <p:pic>
        <p:nvPicPr>
          <p:cNvPr id="19461" name="Picture 5" descr="POINSE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071942"/>
            <a:ext cx="2571768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500042"/>
            <a:ext cx="62645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Напиши красиво.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2428868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2643182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3571876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378619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0" y="4714884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0" y="4929198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олилиния 19"/>
          <p:cNvSpPr/>
          <p:nvPr/>
        </p:nvSpPr>
        <p:spPr>
          <a:xfrm>
            <a:off x="785786" y="2428868"/>
            <a:ext cx="197477" cy="214314"/>
          </a:xfrm>
          <a:custGeom>
            <a:avLst/>
            <a:gdLst>
              <a:gd name="connsiteX0" fmla="*/ 94446 w 197477"/>
              <a:gd name="connsiteY0" fmla="*/ 0 h 208208"/>
              <a:gd name="connsiteX1" fmla="*/ 17172 w 197477"/>
              <a:gd name="connsiteY1" fmla="*/ 193183 h 208208"/>
              <a:gd name="connsiteX2" fmla="*/ 197477 w 197477"/>
              <a:gd name="connsiteY2" fmla="*/ 90152 h 208208"/>
              <a:gd name="connsiteX3" fmla="*/ 197477 w 197477"/>
              <a:gd name="connsiteY3" fmla="*/ 90152 h 208208"/>
              <a:gd name="connsiteX4" fmla="*/ 197477 w 197477"/>
              <a:gd name="connsiteY4" fmla="*/ 90152 h 20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477" h="208208">
                <a:moveTo>
                  <a:pt x="94446" y="0"/>
                </a:moveTo>
                <a:cubicBezTo>
                  <a:pt x="47223" y="89079"/>
                  <a:pt x="0" y="178158"/>
                  <a:pt x="17172" y="193183"/>
                </a:cubicBezTo>
                <a:cubicBezTo>
                  <a:pt x="34344" y="208208"/>
                  <a:pt x="197477" y="90152"/>
                  <a:pt x="197477" y="90152"/>
                </a:cubicBezTo>
                <a:lnTo>
                  <a:pt x="197477" y="90152"/>
                </a:lnTo>
                <a:lnTo>
                  <a:pt x="197477" y="90152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7224" y="2214554"/>
            <a:ext cx="28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о</a:t>
            </a:r>
            <a:endParaRPr lang="ru-RU" sz="32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785786" y="3357562"/>
            <a:ext cx="142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о</a:t>
            </a:r>
            <a:endParaRPr lang="ru-RU" sz="3200" i="1" dirty="0"/>
          </a:p>
        </p:txBody>
      </p:sp>
      <p:sp>
        <p:nvSpPr>
          <p:cNvPr id="35" name="Полилиния 34"/>
          <p:cNvSpPr/>
          <p:nvPr/>
        </p:nvSpPr>
        <p:spPr>
          <a:xfrm>
            <a:off x="682580" y="3580327"/>
            <a:ext cx="231820" cy="255430"/>
          </a:xfrm>
          <a:custGeom>
            <a:avLst/>
            <a:gdLst>
              <a:gd name="connsiteX0" fmla="*/ 77274 w 231820"/>
              <a:gd name="connsiteY0" fmla="*/ 0 h 255430"/>
              <a:gd name="connsiteX1" fmla="*/ 25758 w 231820"/>
              <a:gd name="connsiteY1" fmla="*/ 231819 h 255430"/>
              <a:gd name="connsiteX2" fmla="*/ 231820 w 231820"/>
              <a:gd name="connsiteY2" fmla="*/ 141667 h 255430"/>
              <a:gd name="connsiteX3" fmla="*/ 231820 w 231820"/>
              <a:gd name="connsiteY3" fmla="*/ 141667 h 25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820" h="255430">
                <a:moveTo>
                  <a:pt x="77274" y="0"/>
                </a:moveTo>
                <a:cubicBezTo>
                  <a:pt x="38637" y="104104"/>
                  <a:pt x="0" y="208208"/>
                  <a:pt x="25758" y="231819"/>
                </a:cubicBezTo>
                <a:cubicBezTo>
                  <a:pt x="51516" y="255430"/>
                  <a:pt x="231820" y="141667"/>
                  <a:pt x="231820" y="141667"/>
                </a:cubicBezTo>
                <a:lnTo>
                  <a:pt x="231820" y="141667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4" descr="j00885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72198" y="3808412"/>
            <a:ext cx="2909888" cy="3049588"/>
          </a:xfrm>
          <a:prstGeom prst="rect">
            <a:avLst/>
          </a:prstGeom>
          <a:noFill/>
        </p:spPr>
      </p:pic>
      <p:sp>
        <p:nvSpPr>
          <p:cNvPr id="37" name="Полилиния 36"/>
          <p:cNvSpPr/>
          <p:nvPr/>
        </p:nvSpPr>
        <p:spPr>
          <a:xfrm>
            <a:off x="978794" y="3747752"/>
            <a:ext cx="206062" cy="25758"/>
          </a:xfrm>
          <a:custGeom>
            <a:avLst/>
            <a:gdLst>
              <a:gd name="connsiteX0" fmla="*/ 0 w 206062"/>
              <a:gd name="connsiteY0" fmla="*/ 25758 h 25758"/>
              <a:gd name="connsiteX1" fmla="*/ 206062 w 206062"/>
              <a:gd name="connsiteY1" fmla="*/ 0 h 25758"/>
              <a:gd name="connsiteX2" fmla="*/ 206062 w 206062"/>
              <a:gd name="connsiteY2" fmla="*/ 0 h 25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062" h="25758">
                <a:moveTo>
                  <a:pt x="0" y="25758"/>
                </a:moveTo>
                <a:lnTo>
                  <a:pt x="206062" y="0"/>
                </a:lnTo>
                <a:lnTo>
                  <a:pt x="206062" y="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428604"/>
            <a:ext cx="75009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Вставь пропущенные буквы.</a:t>
            </a:r>
          </a:p>
          <a:p>
            <a:endParaRPr lang="ru-RU" sz="2800" dirty="0" smtClean="0"/>
          </a:p>
          <a:p>
            <a:r>
              <a:rPr lang="ru-RU" sz="2800" dirty="0" smtClean="0"/>
              <a:t>Д _ рога, </a:t>
            </a:r>
            <a:r>
              <a:rPr lang="ru-RU" sz="2800" dirty="0" err="1" smtClean="0"/>
              <a:t>д</a:t>
            </a:r>
            <a:r>
              <a:rPr lang="ru-RU" sz="2800" dirty="0" smtClean="0"/>
              <a:t> _    </a:t>
            </a:r>
            <a:r>
              <a:rPr lang="ru-RU" sz="2800" dirty="0" err="1" smtClean="0"/>
              <a:t>св</a:t>
            </a:r>
            <a:r>
              <a:rPr lang="ru-RU" sz="2800" dirty="0" smtClean="0"/>
              <a:t> _ дан _ я, </a:t>
            </a:r>
            <a:r>
              <a:rPr lang="ru-RU" sz="2800" dirty="0" err="1" smtClean="0"/>
              <a:t>р</a:t>
            </a:r>
            <a:r>
              <a:rPr lang="ru-RU" sz="2800" dirty="0" smtClean="0"/>
              <a:t> _ </a:t>
            </a:r>
            <a:r>
              <a:rPr lang="ru-RU" sz="2800" dirty="0" err="1" smtClean="0"/>
              <a:t>бята</a:t>
            </a:r>
            <a:r>
              <a:rPr lang="ru-RU" sz="2800" dirty="0" smtClean="0"/>
              <a:t>, с _ бака,</a:t>
            </a:r>
          </a:p>
          <a:p>
            <a:endParaRPr lang="ru-RU" sz="2800" dirty="0" smtClean="0"/>
          </a:p>
          <a:p>
            <a:r>
              <a:rPr lang="ru-RU" sz="2800" dirty="0" smtClean="0"/>
              <a:t>г _ род, м _ </a:t>
            </a:r>
            <a:r>
              <a:rPr lang="ru-RU" sz="2800" dirty="0" err="1" smtClean="0"/>
              <a:t>дведь</a:t>
            </a:r>
            <a:r>
              <a:rPr lang="ru-RU" sz="2800" dirty="0" smtClean="0"/>
              <a:t>.</a:t>
            </a:r>
          </a:p>
          <a:p>
            <a:endParaRPr lang="ru-RU" sz="2800" dirty="0" smtClean="0"/>
          </a:p>
          <a:p>
            <a:r>
              <a:rPr lang="ru-RU" sz="2800" b="1" i="1" dirty="0" smtClean="0"/>
              <a:t>Впиши нужные слова.</a:t>
            </a:r>
          </a:p>
          <a:p>
            <a:endParaRPr lang="ru-RU" sz="2800" dirty="0" smtClean="0"/>
          </a:p>
          <a:p>
            <a:r>
              <a:rPr lang="ru-RU" sz="2800" dirty="0" smtClean="0"/>
              <a:t>На улице громко залаяла _____________ .</a:t>
            </a:r>
          </a:p>
          <a:p>
            <a:r>
              <a:rPr lang="ru-RU" sz="2800" dirty="0" smtClean="0"/>
              <a:t>Москва – главный ____________ России.</a:t>
            </a:r>
          </a:p>
          <a:p>
            <a:r>
              <a:rPr lang="ru-RU" sz="2800" dirty="0" smtClean="0"/>
              <a:t>Вчера все ______________ нашего класса</a:t>
            </a:r>
          </a:p>
          <a:p>
            <a:r>
              <a:rPr lang="ru-RU" sz="2800" dirty="0" smtClean="0"/>
              <a:t>были в театре.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  <p:pic>
        <p:nvPicPr>
          <p:cNvPr id="3" name="Picture 7" descr="403d8d9a1430"/>
          <p:cNvPicPr>
            <a:picLocks noChangeAspect="1" noChangeArrowheads="1"/>
          </p:cNvPicPr>
          <p:nvPr/>
        </p:nvPicPr>
        <p:blipFill>
          <a:blip r:embed="rId3"/>
          <a:srcRect l="58466" t="47884" r="30247" b="39418"/>
          <a:stretch>
            <a:fillRect/>
          </a:stretch>
        </p:blipFill>
        <p:spPr bwMode="auto">
          <a:xfrm rot="1095114">
            <a:off x="5166213" y="2055673"/>
            <a:ext cx="2486025" cy="191293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1285860"/>
            <a:ext cx="51669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7422" y="1285860"/>
            <a:ext cx="51669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6" y="1285860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4810" y="1285860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628" y="1285860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е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6512" y="1285860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о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24" y="2143116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о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3108" y="2143116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е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6314" y="3857628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собака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57620" y="4286256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город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00364" y="4714884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ребята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95508" y="2295516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2571744"/>
            <a:ext cx="674896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зоопарке появился ещё один белый</a:t>
            </a:r>
          </a:p>
          <a:p>
            <a:r>
              <a:rPr lang="ru-RU" sz="2800" dirty="0" smtClean="0"/>
              <a:t>_____________ .</a:t>
            </a:r>
          </a:p>
          <a:p>
            <a:r>
              <a:rPr lang="ru-RU" sz="2800" dirty="0" smtClean="0"/>
              <a:t>Железная ______________ соединила два</a:t>
            </a:r>
          </a:p>
          <a:p>
            <a:r>
              <a:rPr lang="ru-RU" sz="2800" dirty="0" smtClean="0"/>
              <a:t>города.</a:t>
            </a:r>
          </a:p>
          <a:p>
            <a:r>
              <a:rPr lang="ru-RU" sz="2800" dirty="0" smtClean="0"/>
              <a:t>_____   ______________ , увидимся завтра.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3000372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медведь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240" y="3429000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дорога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4143380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        свидания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6" descr="a88f56b08418"/>
          <p:cNvPicPr>
            <a:picLocks noChangeAspect="1" noChangeArrowheads="1"/>
          </p:cNvPicPr>
          <p:nvPr/>
        </p:nvPicPr>
        <p:blipFill>
          <a:blip r:embed="rId3" cstate="print"/>
          <a:srcRect t="11476"/>
          <a:stretch>
            <a:fillRect/>
          </a:stretch>
        </p:blipFill>
        <p:spPr bwMode="auto">
          <a:xfrm>
            <a:off x="5572132" y="214290"/>
            <a:ext cx="2743200" cy="22098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48" descr="Штриховой диагональный 2"/>
          <p:cNvSpPr>
            <a:spLocks/>
          </p:cNvSpPr>
          <p:nvPr/>
        </p:nvSpPr>
        <p:spPr bwMode="auto">
          <a:xfrm rot="-126566">
            <a:off x="-393700" y="5222875"/>
            <a:ext cx="9864725" cy="2884488"/>
          </a:xfrm>
          <a:custGeom>
            <a:avLst/>
            <a:gdLst>
              <a:gd name="T0" fmla="*/ 268 w 6102"/>
              <a:gd name="T1" fmla="*/ 735 h 1632"/>
              <a:gd name="T2" fmla="*/ 318 w 6102"/>
              <a:gd name="T3" fmla="*/ 620 h 1632"/>
              <a:gd name="T4" fmla="*/ 400 w 6102"/>
              <a:gd name="T5" fmla="*/ 554 h 1632"/>
              <a:gd name="T6" fmla="*/ 458 w 6102"/>
              <a:gd name="T7" fmla="*/ 513 h 1632"/>
              <a:gd name="T8" fmla="*/ 606 w 6102"/>
              <a:gd name="T9" fmla="*/ 439 h 1632"/>
              <a:gd name="T10" fmla="*/ 631 w 6102"/>
              <a:gd name="T11" fmla="*/ 415 h 1632"/>
              <a:gd name="T12" fmla="*/ 647 w 6102"/>
              <a:gd name="T13" fmla="*/ 390 h 1632"/>
              <a:gd name="T14" fmla="*/ 762 w 6102"/>
              <a:gd name="T15" fmla="*/ 332 h 1632"/>
              <a:gd name="T16" fmla="*/ 812 w 6102"/>
              <a:gd name="T17" fmla="*/ 308 h 1632"/>
              <a:gd name="T18" fmla="*/ 836 w 6102"/>
              <a:gd name="T19" fmla="*/ 291 h 1632"/>
              <a:gd name="T20" fmla="*/ 894 w 6102"/>
              <a:gd name="T21" fmla="*/ 275 h 1632"/>
              <a:gd name="T22" fmla="*/ 1272 w 6102"/>
              <a:gd name="T23" fmla="*/ 118 h 1632"/>
              <a:gd name="T24" fmla="*/ 1338 w 6102"/>
              <a:gd name="T25" fmla="*/ 77 h 1632"/>
              <a:gd name="T26" fmla="*/ 2145 w 6102"/>
              <a:gd name="T27" fmla="*/ 61 h 1632"/>
              <a:gd name="T28" fmla="*/ 2614 w 6102"/>
              <a:gd name="T29" fmla="*/ 52 h 1632"/>
              <a:gd name="T30" fmla="*/ 2663 w 6102"/>
              <a:gd name="T31" fmla="*/ 44 h 1632"/>
              <a:gd name="T32" fmla="*/ 2893 w 6102"/>
              <a:gd name="T33" fmla="*/ 11 h 1632"/>
              <a:gd name="T34" fmla="*/ 3478 w 6102"/>
              <a:gd name="T35" fmla="*/ 44 h 1632"/>
              <a:gd name="T36" fmla="*/ 3601 w 6102"/>
              <a:gd name="T37" fmla="*/ 94 h 1632"/>
              <a:gd name="T38" fmla="*/ 3905 w 6102"/>
              <a:gd name="T39" fmla="*/ 168 h 1632"/>
              <a:gd name="T40" fmla="*/ 4391 w 6102"/>
              <a:gd name="T41" fmla="*/ 176 h 1632"/>
              <a:gd name="T42" fmla="*/ 4473 w 6102"/>
              <a:gd name="T43" fmla="*/ 217 h 1632"/>
              <a:gd name="T44" fmla="*/ 4580 w 6102"/>
              <a:gd name="T45" fmla="*/ 225 h 1632"/>
              <a:gd name="T46" fmla="*/ 4630 w 6102"/>
              <a:gd name="T47" fmla="*/ 258 h 1632"/>
              <a:gd name="T48" fmla="*/ 4704 w 6102"/>
              <a:gd name="T49" fmla="*/ 340 h 1632"/>
              <a:gd name="T50" fmla="*/ 4909 w 6102"/>
              <a:gd name="T51" fmla="*/ 398 h 1632"/>
              <a:gd name="T52" fmla="*/ 4951 w 6102"/>
              <a:gd name="T53" fmla="*/ 415 h 1632"/>
              <a:gd name="T54" fmla="*/ 5206 w 6102"/>
              <a:gd name="T55" fmla="*/ 431 h 1632"/>
              <a:gd name="T56" fmla="*/ 5271 w 6102"/>
              <a:gd name="T57" fmla="*/ 480 h 1632"/>
              <a:gd name="T58" fmla="*/ 5288 w 6102"/>
              <a:gd name="T59" fmla="*/ 497 h 1632"/>
              <a:gd name="T60" fmla="*/ 5321 w 6102"/>
              <a:gd name="T61" fmla="*/ 546 h 1632"/>
              <a:gd name="T62" fmla="*/ 5378 w 6102"/>
              <a:gd name="T63" fmla="*/ 587 h 1632"/>
              <a:gd name="T64" fmla="*/ 5477 w 6102"/>
              <a:gd name="T65" fmla="*/ 628 h 1632"/>
              <a:gd name="T66" fmla="*/ 5527 w 6102"/>
              <a:gd name="T67" fmla="*/ 645 h 1632"/>
              <a:gd name="T68" fmla="*/ 5658 w 6102"/>
              <a:gd name="T69" fmla="*/ 719 h 1632"/>
              <a:gd name="T70" fmla="*/ 5757 w 6102"/>
              <a:gd name="T71" fmla="*/ 793 h 1632"/>
              <a:gd name="T72" fmla="*/ 5946 w 6102"/>
              <a:gd name="T73" fmla="*/ 834 h 1632"/>
              <a:gd name="T74" fmla="*/ 3214 w 6102"/>
              <a:gd name="T75" fmla="*/ 916 h 1632"/>
              <a:gd name="T76" fmla="*/ 1840 w 6102"/>
              <a:gd name="T77" fmla="*/ 892 h 1632"/>
              <a:gd name="T78" fmla="*/ 1223 w 6102"/>
              <a:gd name="T79" fmla="*/ 884 h 1632"/>
              <a:gd name="T80" fmla="*/ 277 w 6102"/>
              <a:gd name="T81" fmla="*/ 744 h 1632"/>
              <a:gd name="T82" fmla="*/ 268 w 6102"/>
              <a:gd name="T83" fmla="*/ 719 h 1632"/>
              <a:gd name="T84" fmla="*/ 268 w 6102"/>
              <a:gd name="T85" fmla="*/ 735 h 16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102"/>
              <a:gd name="T130" fmla="*/ 0 h 1632"/>
              <a:gd name="T131" fmla="*/ 6102 w 6102"/>
              <a:gd name="T132" fmla="*/ 1632 h 16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102" h="1632">
                <a:moveTo>
                  <a:pt x="268" y="735"/>
                </a:moveTo>
                <a:cubicBezTo>
                  <a:pt x="318" y="703"/>
                  <a:pt x="294" y="669"/>
                  <a:pt x="318" y="620"/>
                </a:cubicBezTo>
                <a:cubicBezTo>
                  <a:pt x="335" y="585"/>
                  <a:pt x="365" y="567"/>
                  <a:pt x="400" y="554"/>
                </a:cubicBezTo>
                <a:cubicBezTo>
                  <a:pt x="421" y="534"/>
                  <a:pt x="430" y="522"/>
                  <a:pt x="458" y="513"/>
                </a:cubicBezTo>
                <a:cubicBezTo>
                  <a:pt x="493" y="460"/>
                  <a:pt x="547" y="453"/>
                  <a:pt x="606" y="439"/>
                </a:cubicBezTo>
                <a:cubicBezTo>
                  <a:pt x="614" y="431"/>
                  <a:pt x="624" y="424"/>
                  <a:pt x="631" y="415"/>
                </a:cubicBezTo>
                <a:cubicBezTo>
                  <a:pt x="637" y="407"/>
                  <a:pt x="640" y="397"/>
                  <a:pt x="647" y="390"/>
                </a:cubicBezTo>
                <a:cubicBezTo>
                  <a:pt x="664" y="373"/>
                  <a:pt x="736" y="340"/>
                  <a:pt x="762" y="332"/>
                </a:cubicBezTo>
                <a:cubicBezTo>
                  <a:pt x="798" y="298"/>
                  <a:pt x="756" y="333"/>
                  <a:pt x="812" y="308"/>
                </a:cubicBezTo>
                <a:cubicBezTo>
                  <a:pt x="821" y="304"/>
                  <a:pt x="827" y="295"/>
                  <a:pt x="836" y="291"/>
                </a:cubicBezTo>
                <a:cubicBezTo>
                  <a:pt x="854" y="283"/>
                  <a:pt x="875" y="281"/>
                  <a:pt x="894" y="275"/>
                </a:cubicBezTo>
                <a:cubicBezTo>
                  <a:pt x="996" y="166"/>
                  <a:pt x="1141" y="167"/>
                  <a:pt x="1272" y="118"/>
                </a:cubicBezTo>
                <a:cubicBezTo>
                  <a:pt x="1288" y="95"/>
                  <a:pt x="1308" y="78"/>
                  <a:pt x="1338" y="77"/>
                </a:cubicBezTo>
                <a:cubicBezTo>
                  <a:pt x="1487" y="70"/>
                  <a:pt x="2073" y="62"/>
                  <a:pt x="2145" y="61"/>
                </a:cubicBezTo>
                <a:cubicBezTo>
                  <a:pt x="2306" y="1"/>
                  <a:pt x="2333" y="47"/>
                  <a:pt x="2614" y="52"/>
                </a:cubicBezTo>
                <a:cubicBezTo>
                  <a:pt x="2714" y="79"/>
                  <a:pt x="2599" y="58"/>
                  <a:pt x="2663" y="44"/>
                </a:cubicBezTo>
                <a:cubicBezTo>
                  <a:pt x="2735" y="28"/>
                  <a:pt x="2819" y="25"/>
                  <a:pt x="2893" y="11"/>
                </a:cubicBezTo>
                <a:cubicBezTo>
                  <a:pt x="3737" y="26"/>
                  <a:pt x="3203" y="0"/>
                  <a:pt x="3478" y="44"/>
                </a:cubicBezTo>
                <a:cubicBezTo>
                  <a:pt x="3531" y="82"/>
                  <a:pt x="3529" y="83"/>
                  <a:pt x="3601" y="94"/>
                </a:cubicBezTo>
                <a:cubicBezTo>
                  <a:pt x="3697" y="186"/>
                  <a:pt x="3759" y="164"/>
                  <a:pt x="3905" y="168"/>
                </a:cubicBezTo>
                <a:cubicBezTo>
                  <a:pt x="4067" y="172"/>
                  <a:pt x="4229" y="173"/>
                  <a:pt x="4391" y="176"/>
                </a:cubicBezTo>
                <a:cubicBezTo>
                  <a:pt x="4424" y="187"/>
                  <a:pt x="4435" y="211"/>
                  <a:pt x="4473" y="217"/>
                </a:cubicBezTo>
                <a:cubicBezTo>
                  <a:pt x="4508" y="223"/>
                  <a:pt x="4544" y="222"/>
                  <a:pt x="4580" y="225"/>
                </a:cubicBezTo>
                <a:cubicBezTo>
                  <a:pt x="4597" y="236"/>
                  <a:pt x="4619" y="241"/>
                  <a:pt x="4630" y="258"/>
                </a:cubicBezTo>
                <a:cubicBezTo>
                  <a:pt x="4647" y="284"/>
                  <a:pt x="4673" y="329"/>
                  <a:pt x="4704" y="340"/>
                </a:cubicBezTo>
                <a:cubicBezTo>
                  <a:pt x="4770" y="364"/>
                  <a:pt x="4844" y="372"/>
                  <a:pt x="4909" y="398"/>
                </a:cubicBezTo>
                <a:cubicBezTo>
                  <a:pt x="4923" y="404"/>
                  <a:pt x="4936" y="412"/>
                  <a:pt x="4951" y="415"/>
                </a:cubicBezTo>
                <a:cubicBezTo>
                  <a:pt x="4993" y="423"/>
                  <a:pt x="5200" y="431"/>
                  <a:pt x="5206" y="431"/>
                </a:cubicBezTo>
                <a:cubicBezTo>
                  <a:pt x="5248" y="445"/>
                  <a:pt x="5224" y="433"/>
                  <a:pt x="5271" y="480"/>
                </a:cubicBezTo>
                <a:cubicBezTo>
                  <a:pt x="5277" y="486"/>
                  <a:pt x="5288" y="497"/>
                  <a:pt x="5288" y="497"/>
                </a:cubicBezTo>
                <a:cubicBezTo>
                  <a:pt x="5303" y="558"/>
                  <a:pt x="5282" y="507"/>
                  <a:pt x="5321" y="546"/>
                </a:cubicBezTo>
                <a:cubicBezTo>
                  <a:pt x="5367" y="592"/>
                  <a:pt x="5319" y="573"/>
                  <a:pt x="5378" y="587"/>
                </a:cubicBezTo>
                <a:cubicBezTo>
                  <a:pt x="5404" y="613"/>
                  <a:pt x="5442" y="616"/>
                  <a:pt x="5477" y="628"/>
                </a:cubicBezTo>
                <a:cubicBezTo>
                  <a:pt x="5494" y="634"/>
                  <a:pt x="5527" y="645"/>
                  <a:pt x="5527" y="645"/>
                </a:cubicBezTo>
                <a:cubicBezTo>
                  <a:pt x="5563" y="683"/>
                  <a:pt x="5613" y="694"/>
                  <a:pt x="5658" y="719"/>
                </a:cubicBezTo>
                <a:cubicBezTo>
                  <a:pt x="5696" y="740"/>
                  <a:pt x="5722" y="770"/>
                  <a:pt x="5757" y="793"/>
                </a:cubicBezTo>
                <a:cubicBezTo>
                  <a:pt x="5814" y="829"/>
                  <a:pt x="5881" y="829"/>
                  <a:pt x="5946" y="834"/>
                </a:cubicBezTo>
                <a:cubicBezTo>
                  <a:pt x="6102" y="1632"/>
                  <a:pt x="4384" y="909"/>
                  <a:pt x="3214" y="916"/>
                </a:cubicBezTo>
                <a:cubicBezTo>
                  <a:pt x="2749" y="911"/>
                  <a:pt x="2303" y="899"/>
                  <a:pt x="1840" y="892"/>
                </a:cubicBezTo>
                <a:cubicBezTo>
                  <a:pt x="1531" y="858"/>
                  <a:pt x="1736" y="874"/>
                  <a:pt x="1223" y="884"/>
                </a:cubicBezTo>
                <a:cubicBezTo>
                  <a:pt x="0" y="872"/>
                  <a:pt x="277" y="1193"/>
                  <a:pt x="277" y="744"/>
                </a:cubicBezTo>
                <a:cubicBezTo>
                  <a:pt x="277" y="735"/>
                  <a:pt x="271" y="727"/>
                  <a:pt x="268" y="719"/>
                </a:cubicBezTo>
                <a:cubicBezTo>
                  <a:pt x="304" y="707"/>
                  <a:pt x="299" y="705"/>
                  <a:pt x="268" y="735"/>
                </a:cubicBezTo>
                <a:close/>
              </a:path>
            </a:pathLst>
          </a:custGeom>
          <a:pattFill prst="dashUpDiag">
            <a:fgClr>
              <a:srgbClr val="006600"/>
            </a:fgClr>
            <a:bgClr>
              <a:srgbClr val="99CC00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3332" name="Picture 20" descr="7182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lum bright="12000"/>
          </a:blip>
          <a:srcRect b="25627"/>
          <a:stretch>
            <a:fillRect/>
          </a:stretch>
        </p:blipFill>
        <p:spPr bwMode="auto">
          <a:xfrm>
            <a:off x="900113" y="836613"/>
            <a:ext cx="7129462" cy="332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AutoShape 3"/>
          <p:cNvSpPr>
            <a:spLocks noChangeArrowheads="1"/>
          </p:cNvSpPr>
          <p:nvPr/>
        </p:nvSpPr>
        <p:spPr bwMode="auto">
          <a:xfrm rot="280536">
            <a:off x="1692275" y="188913"/>
            <a:ext cx="5761038" cy="2016125"/>
          </a:xfrm>
          <a:prstGeom prst="cloudCallout">
            <a:avLst>
              <a:gd name="adj1" fmla="val -22134"/>
              <a:gd name="adj2" fmla="val 31116"/>
            </a:avLst>
          </a:prstGeom>
          <a:gradFill rotWithShape="1">
            <a:gsLst>
              <a:gs pos="0">
                <a:srgbClr val="6666FF"/>
              </a:gs>
              <a:gs pos="100000">
                <a:schemeClr val="accent2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3335" name="Picture 23" descr="b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5661025"/>
            <a:ext cx="865188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Picture 27" descr="kleve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5F6F1"/>
              </a:clrFrom>
              <a:clrTo>
                <a:srgbClr val="F5F6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4724400"/>
            <a:ext cx="1522412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28" descr="kleve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5F6F1"/>
              </a:clrFrom>
              <a:clrTo>
                <a:srgbClr val="F5F6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427" flipH="1">
            <a:off x="5364163" y="4724400"/>
            <a:ext cx="137160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29" descr="b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5300663"/>
            <a:ext cx="1292225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2" name="Picture 30" descr="b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5661025"/>
            <a:ext cx="86518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Ins0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-1296988" y="2565400"/>
            <a:ext cx="12969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Ins31"/>
          <p:cNvPicPr>
            <a:picLocks noChangeAspect="1" noChangeArrowheads="1" noCrop="1"/>
          </p:cNvPicPr>
          <p:nvPr/>
        </p:nvPicPr>
        <p:blipFill>
          <a:blip r:embed="rId7">
            <a:lum bright="-12000"/>
          </a:blip>
          <a:srcRect/>
          <a:stretch>
            <a:fillRect/>
          </a:stretch>
        </p:blipFill>
        <p:spPr bwMode="auto">
          <a:xfrm rot="-718568">
            <a:off x="5292725" y="2349500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48" name="AutoShape 36"/>
          <p:cNvSpPr>
            <a:spLocks noChangeArrowheads="1"/>
          </p:cNvSpPr>
          <p:nvPr/>
        </p:nvSpPr>
        <p:spPr bwMode="auto">
          <a:xfrm rot="290088">
            <a:off x="971550" y="3716338"/>
            <a:ext cx="2376488" cy="863600"/>
          </a:xfrm>
          <a:prstGeom prst="cloudCallout">
            <a:avLst>
              <a:gd name="adj1" fmla="val -30495"/>
              <a:gd name="adj2" fmla="val 38421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3349" name="AutoShape 37"/>
          <p:cNvSpPr>
            <a:spLocks noChangeArrowheads="1"/>
          </p:cNvSpPr>
          <p:nvPr/>
        </p:nvSpPr>
        <p:spPr bwMode="auto">
          <a:xfrm rot="290088">
            <a:off x="5651500" y="3644900"/>
            <a:ext cx="2376488" cy="863600"/>
          </a:xfrm>
          <a:prstGeom prst="cloudCallout">
            <a:avLst>
              <a:gd name="adj1" fmla="val -30495"/>
              <a:gd name="adj2" fmla="val 38421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3350" name="AutoShape 38"/>
          <p:cNvSpPr>
            <a:spLocks noChangeArrowheads="1"/>
          </p:cNvSpPr>
          <p:nvPr/>
        </p:nvSpPr>
        <p:spPr bwMode="auto">
          <a:xfrm rot="197821">
            <a:off x="1763713" y="333375"/>
            <a:ext cx="2447925" cy="1152525"/>
          </a:xfrm>
          <a:prstGeom prst="cloudCallout">
            <a:avLst>
              <a:gd name="adj1" fmla="val -29509"/>
              <a:gd name="adj2" fmla="val 3815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3333" name="AutoShape 21"/>
          <p:cNvSpPr>
            <a:spLocks noChangeArrowheads="1"/>
          </p:cNvSpPr>
          <p:nvPr/>
        </p:nvSpPr>
        <p:spPr bwMode="auto">
          <a:xfrm>
            <a:off x="6516688" y="115888"/>
            <a:ext cx="2303462" cy="23749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52" name="Line 40"/>
          <p:cNvSpPr>
            <a:spLocks noChangeShapeType="1"/>
          </p:cNvSpPr>
          <p:nvPr/>
        </p:nvSpPr>
        <p:spPr bwMode="auto">
          <a:xfrm flipH="1">
            <a:off x="2411413" y="1989138"/>
            <a:ext cx="1081087" cy="3455987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3" name="Line 41"/>
          <p:cNvSpPr>
            <a:spLocks noChangeShapeType="1"/>
          </p:cNvSpPr>
          <p:nvPr/>
        </p:nvSpPr>
        <p:spPr bwMode="auto">
          <a:xfrm flipH="1">
            <a:off x="3851275" y="2060575"/>
            <a:ext cx="288925" cy="2808288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4" name="Line 42"/>
          <p:cNvSpPr>
            <a:spLocks noChangeShapeType="1"/>
          </p:cNvSpPr>
          <p:nvPr/>
        </p:nvSpPr>
        <p:spPr bwMode="auto">
          <a:xfrm>
            <a:off x="4789488" y="2205038"/>
            <a:ext cx="69850" cy="3024187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5" name="Line 43"/>
          <p:cNvSpPr>
            <a:spLocks noChangeShapeType="1"/>
          </p:cNvSpPr>
          <p:nvPr/>
        </p:nvSpPr>
        <p:spPr bwMode="auto">
          <a:xfrm>
            <a:off x="5867400" y="1989138"/>
            <a:ext cx="1150938" cy="316865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6" name="Line 44"/>
          <p:cNvSpPr>
            <a:spLocks noChangeShapeType="1"/>
          </p:cNvSpPr>
          <p:nvPr/>
        </p:nvSpPr>
        <p:spPr bwMode="auto">
          <a:xfrm>
            <a:off x="6516688" y="1844675"/>
            <a:ext cx="1511300" cy="3097213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8" name="Line 46"/>
          <p:cNvSpPr>
            <a:spLocks noChangeShapeType="1"/>
          </p:cNvSpPr>
          <p:nvPr/>
        </p:nvSpPr>
        <p:spPr bwMode="auto">
          <a:xfrm flipH="1">
            <a:off x="1403350" y="1916113"/>
            <a:ext cx="1512888" cy="3313112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3361" name="Picture 4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Pesenka_o_raduge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2" name="Picture 50" descr="b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6021388"/>
            <a:ext cx="8651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3" name="Picture 51" descr="b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5949950"/>
            <a:ext cx="86518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4" name="Picture 52" descr="b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5949950"/>
            <a:ext cx="865188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5" name="Picture 53" descr="b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6165850"/>
            <a:ext cx="86518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-0.0787 L 0.41336 0.25718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8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6366 C 0.04115 -0.08912 0.11059 -0.03796 0.12969 0.05046 C 0.14844 0.13866 0.11007 0.23125 0.0441 0.25671 C -0.02204 0.28264 -0.09166 0.23148 -0.11059 0.14259 C -0.12951 0.05486 -0.09132 -0.03819 -0.025 -0.06366 Z " pathEditMode="relative" rAng="-962626" ptsTypes="fffff">
                                      <p:cBhvr>
                                        <p:cTn id="109" dur="2000" spd="-100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1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20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20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133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3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3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500"/>
                            </p:stCondLst>
                            <p:childTnLst>
                              <p:par>
                                <p:cTn id="133" presetID="35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6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50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9500"/>
                            </p:stCondLst>
                            <p:childTnLst>
                              <p:par>
                                <p:cTn id="155" presetID="37" presetClass="path" presetSubtype="0" repeatCount="3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45 0.0419 L -0.00174 0.14259 C 0.0177 0.16551 0.04687 0.17847 0.07725 0.17847 C 0.11198 0.17847 0.13958 0.16551 0.15902 0.14259 L 0.25208 0.0419 " pathEditMode="relative" rAng="0" ptsTypes="FffFF">
                                      <p:cBhvr>
                                        <p:cTn id="156" dur="2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5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6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7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7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8500"/>
                            </p:stCondLst>
                            <p:childTnLst>
                              <p:par>
                                <p:cTn id="1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90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61"/>
                </p:tgtEl>
              </p:cMediaNode>
            </p:audio>
          </p:childTnLst>
        </p:cTn>
      </p:par>
    </p:tnLst>
    <p:bldLst>
      <p:bldP spid="13315" grpId="0" animBg="1"/>
      <p:bldP spid="13315" grpId="1" animBg="1"/>
      <p:bldP spid="13315" grpId="2" animBg="1"/>
      <p:bldP spid="13348" grpId="0" animBg="1"/>
      <p:bldP spid="13349" grpId="0" animBg="1"/>
      <p:bldP spid="13350" grpId="0" animBg="1"/>
      <p:bldP spid="13350" grpId="1" animBg="1"/>
      <p:bldP spid="13333" grpId="0" animBg="1"/>
      <p:bldP spid="13333" grpId="1" animBg="1"/>
      <p:bldP spid="13352" grpId="0" animBg="1"/>
      <p:bldP spid="13352" grpId="1" animBg="1"/>
      <p:bldP spid="13353" grpId="0" animBg="1"/>
      <p:bldP spid="13353" grpId="1" animBg="1"/>
      <p:bldP spid="13354" grpId="0" animBg="1"/>
      <p:bldP spid="13354" grpId="1" animBg="1"/>
      <p:bldP spid="13355" grpId="0" animBg="1"/>
      <p:bldP spid="13355" grpId="1" animBg="1"/>
      <p:bldP spid="13356" grpId="0" animBg="1"/>
      <p:bldP spid="13356" grpId="1" animBg="1"/>
      <p:bldP spid="13358" grpId="0" animBg="1"/>
      <p:bldP spid="1335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1" y="1928802"/>
            <a:ext cx="864399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Продолжи предложения, используя сочетания слов:</a:t>
            </a:r>
          </a:p>
          <a:p>
            <a:endParaRPr lang="ru-RU" sz="2800" dirty="0" smtClean="0"/>
          </a:p>
          <a:p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считал ворон, мастер на все руки, клевал носом.</a:t>
            </a:r>
          </a:p>
          <a:p>
            <a:endParaRPr lang="ru-RU" sz="2800" dirty="0" smtClean="0"/>
          </a:p>
          <a:p>
            <a:r>
              <a:rPr lang="ru-RU" sz="2800" dirty="0" smtClean="0"/>
              <a:t>На уроке Вася не слушал учителя, а сидел и </a:t>
            </a:r>
          </a:p>
          <a:p>
            <a:r>
              <a:rPr lang="ru-RU" sz="2800" dirty="0" smtClean="0"/>
              <a:t>________________________ .</a:t>
            </a:r>
          </a:p>
          <a:p>
            <a:r>
              <a:rPr lang="ru-RU" sz="2800" dirty="0" smtClean="0"/>
              <a:t>Мой папа умеет делать всё, его называют </a:t>
            </a:r>
          </a:p>
          <a:p>
            <a:r>
              <a:rPr lang="ru-RU" sz="2800" dirty="0" smtClean="0"/>
              <a:t>________________________ .</a:t>
            </a:r>
          </a:p>
          <a:p>
            <a:r>
              <a:rPr lang="ru-RU" sz="2800" dirty="0" smtClean="0"/>
              <a:t>Было уже поздно, Игорь сидел перед телевизором и</a:t>
            </a:r>
          </a:p>
          <a:p>
            <a:r>
              <a:rPr lang="ru-RU" sz="2800" dirty="0" smtClean="0"/>
              <a:t>____________________________ .</a:t>
            </a:r>
            <a:endParaRPr lang="ru-RU" sz="2800" dirty="0"/>
          </a:p>
        </p:txBody>
      </p:sp>
      <p:pic>
        <p:nvPicPr>
          <p:cNvPr id="3" name="Picture 29" descr="b3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28604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0" descr="b3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85728"/>
            <a:ext cx="107157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034" y="4500570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считал  ворон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5357826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мастер  на  все  руки  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6215082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клевал  носом  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357298"/>
            <a:ext cx="72866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Впиши в считалки пропущенные слова.</a:t>
            </a:r>
          </a:p>
          <a:p>
            <a:endParaRPr lang="ru-RU" sz="2800" dirty="0" smtClean="0"/>
          </a:p>
          <a:p>
            <a:r>
              <a:rPr lang="ru-RU" sz="2800" dirty="0" smtClean="0"/>
              <a:t>Раз, __________ , ___________ ,</a:t>
            </a:r>
          </a:p>
          <a:p>
            <a:r>
              <a:rPr lang="ru-RU" sz="2800" dirty="0" smtClean="0"/>
              <a:t>Четыре, __________ .</a:t>
            </a:r>
          </a:p>
          <a:p>
            <a:r>
              <a:rPr lang="ru-RU" sz="2800" dirty="0" smtClean="0"/>
              <a:t>Будем в прятки мы играть.</a:t>
            </a:r>
          </a:p>
          <a:p>
            <a:r>
              <a:rPr lang="ru-RU" sz="2800" dirty="0" smtClean="0"/>
              <a:t>Небо, звёзды, луг, цветы –</a:t>
            </a:r>
          </a:p>
          <a:p>
            <a:r>
              <a:rPr lang="ru-RU" sz="2800" dirty="0" smtClean="0"/>
              <a:t>Ты пойди-ка поводи!</a:t>
            </a:r>
          </a:p>
          <a:p>
            <a:r>
              <a:rPr lang="ru-RU" sz="2800" dirty="0" smtClean="0"/>
              <a:t>Раз, два, три, ___________ ,___________ !</a:t>
            </a:r>
          </a:p>
          <a:p>
            <a:r>
              <a:rPr lang="ru-RU" sz="2800" dirty="0" smtClean="0"/>
              <a:t>__________ ,__________ , восемь, девять,</a:t>
            </a:r>
          </a:p>
          <a:p>
            <a:r>
              <a:rPr lang="ru-RU" sz="2800" dirty="0" smtClean="0"/>
              <a:t>десять!</a:t>
            </a:r>
            <a:endParaRPr lang="ru-RU" sz="2800" dirty="0"/>
          </a:p>
        </p:txBody>
      </p:sp>
      <p:sp>
        <p:nvSpPr>
          <p:cNvPr id="4" name="AutoShape 19"/>
          <p:cNvSpPr>
            <a:spLocks noChangeArrowheads="1"/>
          </p:cNvSpPr>
          <p:nvPr/>
        </p:nvSpPr>
        <p:spPr bwMode="auto">
          <a:xfrm rot="-1624394">
            <a:off x="6114827" y="2135823"/>
            <a:ext cx="1587500" cy="1511300"/>
          </a:xfrm>
          <a:prstGeom prst="star5">
            <a:avLst/>
          </a:prstGeom>
          <a:gradFill rotWithShape="1">
            <a:gsLst>
              <a:gs pos="0">
                <a:srgbClr val="990099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auto">
          <a:xfrm>
            <a:off x="928662" y="214290"/>
            <a:ext cx="1223963" cy="1079500"/>
          </a:xfrm>
          <a:prstGeom prst="star5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7358082" y="285728"/>
            <a:ext cx="936625" cy="863600"/>
          </a:xfrm>
          <a:prstGeom prst="star5">
            <a:avLst/>
          </a:prstGeom>
          <a:gradFill rotWithShape="1">
            <a:gsLst>
              <a:gs pos="0">
                <a:srgbClr val="6699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9" name="Picture 27" descr="klev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6F1"/>
              </a:clrFrom>
              <a:clrTo>
                <a:srgbClr val="F5F6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4429132"/>
            <a:ext cx="1522412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000232" y="2143116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4810" y="2143116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три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4612" y="2571744"/>
            <a:ext cx="89960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пять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72132" y="4286256"/>
            <a:ext cx="89960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пять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8992" y="4286256"/>
            <a:ext cx="134594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четыре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0100" y="4714884"/>
            <a:ext cx="149083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Шесть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7554" y="4714884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семь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35" name="Picture 6" descr="jiv4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857364"/>
            <a:ext cx="22479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jiv4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143380"/>
            <a:ext cx="2808288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jiv4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071942"/>
            <a:ext cx="2808288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86776" y="5786454"/>
            <a:ext cx="304800" cy="304800"/>
          </a:xfrm>
          <a:prstGeom prst="rect">
            <a:avLst/>
          </a:prstGeom>
        </p:spPr>
      </p:pic>
      <p:pic>
        <p:nvPicPr>
          <p:cNvPr id="8" name="Picture 6" descr="a88f56b08418"/>
          <p:cNvPicPr>
            <a:picLocks noChangeAspect="1" noChangeArrowheads="1"/>
          </p:cNvPicPr>
          <p:nvPr/>
        </p:nvPicPr>
        <p:blipFill>
          <a:blip r:embed="rId5" cstate="print"/>
          <a:srcRect t="11476"/>
          <a:stretch>
            <a:fillRect/>
          </a:stretch>
        </p:blipFill>
        <p:spPr bwMode="auto">
          <a:xfrm>
            <a:off x="6215074" y="428604"/>
            <a:ext cx="2743200" cy="2209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778674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Проверь:</a:t>
            </a:r>
          </a:p>
          <a:p>
            <a:endParaRPr lang="ru-RU" sz="2800" b="1" i="1" dirty="0" smtClean="0"/>
          </a:p>
          <a:p>
            <a:r>
              <a:rPr lang="ru-RU" sz="3200" dirty="0" smtClean="0"/>
              <a:t>На день рождения Вале подарили очень</a:t>
            </a:r>
          </a:p>
          <a:p>
            <a:r>
              <a:rPr lang="ru-RU" sz="3200" dirty="0" smtClean="0"/>
              <a:t> </a:t>
            </a:r>
          </a:p>
          <a:p>
            <a:r>
              <a:rPr lang="ru-RU" sz="3200" dirty="0" smtClean="0"/>
              <a:t>красивую книгу</a:t>
            </a:r>
            <a:r>
              <a:rPr lang="ru-RU" sz="3200" b="1" dirty="0" smtClean="0"/>
              <a:t>.</a:t>
            </a:r>
            <a:r>
              <a:rPr lang="ru-RU" sz="3200" dirty="0" smtClean="0"/>
              <a:t>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</a:t>
            </a:r>
            <a:r>
              <a:rPr lang="ru-RU" sz="3200" dirty="0" smtClean="0"/>
              <a:t>ней рассказывалось о</a:t>
            </a:r>
          </a:p>
          <a:p>
            <a:endParaRPr lang="ru-RU" sz="3200" dirty="0" smtClean="0"/>
          </a:p>
          <a:p>
            <a:r>
              <a:rPr lang="ru-RU" sz="3200" dirty="0" smtClean="0"/>
              <a:t> маленьком мальчике </a:t>
            </a:r>
            <a:r>
              <a:rPr lang="ru-RU" sz="3200" dirty="0" err="1" smtClean="0"/>
              <a:t>Маугли</a:t>
            </a:r>
            <a:r>
              <a:rPr lang="ru-RU" sz="3200" b="1" dirty="0" smtClean="0"/>
              <a:t>.</a:t>
            </a:r>
            <a:r>
              <a:rPr lang="ru-RU" sz="3200" dirty="0" smtClean="0"/>
              <a:t>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Он </a:t>
            </a:r>
            <a:r>
              <a:rPr lang="ru-RU" sz="3200" dirty="0" smtClean="0"/>
              <a:t>жил в</a:t>
            </a:r>
          </a:p>
          <a:p>
            <a:endParaRPr lang="ru-RU" sz="3200" dirty="0" smtClean="0"/>
          </a:p>
          <a:p>
            <a:r>
              <a:rPr lang="ru-RU" sz="3200" dirty="0" smtClean="0"/>
              <a:t> лесу вместе с волками</a:t>
            </a:r>
            <a:r>
              <a:rPr lang="ru-RU" sz="3200" b="1" dirty="0" smtClean="0"/>
              <a:t>.</a:t>
            </a:r>
            <a:r>
              <a:rPr lang="ru-RU" sz="3200" dirty="0" smtClean="0"/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Маугли</a:t>
            </a:r>
            <a:r>
              <a:rPr lang="ru-RU" sz="3200" dirty="0" smtClean="0"/>
              <a:t> был </a:t>
            </a:r>
          </a:p>
          <a:p>
            <a:endParaRPr lang="ru-RU" sz="3200" dirty="0" smtClean="0"/>
          </a:p>
          <a:p>
            <a:r>
              <a:rPr lang="ru-RU" sz="3200" dirty="0" smtClean="0"/>
              <a:t>настоящим другом зверей</a:t>
            </a:r>
            <a:r>
              <a:rPr lang="ru-RU" sz="3200" b="1" dirty="0" smtClean="0"/>
              <a:t>.</a:t>
            </a:r>
          </a:p>
          <a:p>
            <a:endParaRPr lang="ru-RU" sz="2800" dirty="0" smtClean="0"/>
          </a:p>
          <a:p>
            <a:r>
              <a:rPr lang="ru-RU" sz="2800" dirty="0" smtClean="0"/>
              <a:t>  </a:t>
            </a:r>
            <a:endParaRPr lang="ru-RU" sz="2800" dirty="0"/>
          </a:p>
        </p:txBody>
      </p:sp>
      <p:pic>
        <p:nvPicPr>
          <p:cNvPr id="3" name="Picture 4" descr="4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2714620"/>
            <a:ext cx="3132138" cy="4576762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273</Words>
  <Application>Microsoft Office PowerPoint</Application>
  <PresentationFormat>Экран (4:3)</PresentationFormat>
  <Paragraphs>82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Угадайте-ка, что это? Очень вкусная …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Угадайте-ка, что это? Очень вкусная …</dc:title>
  <dc:creator>атто</dc:creator>
  <cp:lastModifiedBy>атто</cp:lastModifiedBy>
  <cp:revision>21</cp:revision>
  <dcterms:created xsi:type="dcterms:W3CDTF">2010-04-09T15:47:31Z</dcterms:created>
  <dcterms:modified xsi:type="dcterms:W3CDTF">2010-04-20T14:42:43Z</dcterms:modified>
</cp:coreProperties>
</file>