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99"/>
    <a:srgbClr val="0000FF"/>
    <a:srgbClr val="003300"/>
    <a:srgbClr val="00FF00"/>
    <a:srgbClr val="0000CC"/>
    <a:srgbClr val="FFFF00"/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66" d="100"/>
          <a:sy n="66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3505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FF00"/>
                </a:solidFill>
                <a:latin typeface="Georgia" pitchFamily="18" charset="0"/>
              </a:rPr>
              <a:t>Презентация</a:t>
            </a:r>
            <a:r>
              <a:rPr lang="ru-RU" sz="4000" dirty="0" smtClean="0">
                <a:solidFill>
                  <a:srgbClr val="00FF00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Конкурс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«Как живешь, слово?»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Лебедева Нина Георгиевна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,th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25962" y="914400"/>
            <a:ext cx="3856038" cy="5029200"/>
          </a:xfrm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81048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0FF00"/>
                </a:solidFill>
                <a:latin typeface="Georgia" pitchFamily="18" charset="0"/>
              </a:rPr>
              <a:t>Береза </a:t>
            </a:r>
            <a:endParaRPr lang="ru-RU" sz="4000" b="1" i="1" dirty="0"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528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Произведения художественной литературы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Песни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Пословицы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Фразеологизмы </a:t>
            </a:r>
            <a:endParaRPr lang="ru-RU" sz="24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,th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25962" y="762000"/>
            <a:ext cx="3779838" cy="5410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4400" b="1" i="1" dirty="0" smtClean="0">
                <a:solidFill>
                  <a:srgbClr val="00FF00"/>
                </a:solidFill>
                <a:latin typeface="Georgia" pitchFamily="18" charset="0"/>
              </a:rPr>
              <a:t>Художественная литература</a:t>
            </a:r>
            <a:endParaRPr lang="ru-RU" sz="4400" b="1" i="1" dirty="0"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9900"/>
                </a:solidFill>
                <a:latin typeface="Georgia" pitchFamily="18" charset="0"/>
              </a:rPr>
              <a:t>Сергей Есенин</a:t>
            </a:r>
            <a:endParaRPr lang="ru-RU" i="1" dirty="0">
              <a:solidFill>
                <a:srgbClr val="0099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4236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28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3300"/>
                </a:solidFill>
                <a:latin typeface="Georgia" pitchFamily="18" charset="0"/>
              </a:rPr>
              <a:t>В блестках инея, точно в алмазах,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3300"/>
                </a:solidFill>
                <a:latin typeface="Georgia" pitchFamily="18" charset="0"/>
              </a:rPr>
              <a:t>Задрожали, склонившись, </a:t>
            </a:r>
            <a:r>
              <a:rPr lang="ru-RU" sz="2400" b="1" i="1" u="sng" dirty="0" smtClean="0">
                <a:solidFill>
                  <a:srgbClr val="003300"/>
                </a:solidFill>
                <a:latin typeface="Georgia" pitchFamily="18" charset="0"/>
              </a:rPr>
              <a:t>берёзы</a:t>
            </a:r>
            <a:r>
              <a:rPr lang="ru-RU" sz="2400" b="1" i="1" dirty="0" smtClean="0">
                <a:solidFill>
                  <a:srgbClr val="003300"/>
                </a:solidFill>
                <a:latin typeface="Georgia" pitchFamily="18" charset="0"/>
              </a:rPr>
              <a:t> …</a:t>
            </a:r>
            <a:endParaRPr lang="ru-RU" sz="24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1" name="Picture 4" descr="800_chapel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1941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48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Сергей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Есенин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24000"/>
            <a:ext cx="2743200" cy="4724400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Белая берёза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Под моим окном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Принакрылась снегом,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Точно серебром</a:t>
            </a:r>
            <a:endParaRPr lang="ru-RU" sz="28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Дом род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85800"/>
            <a:ext cx="518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FF00"/>
                </a:solidFill>
                <a:latin typeface="Georgia" pitchFamily="18" charset="0"/>
              </a:rPr>
              <a:t>Зелёная весна</a:t>
            </a:r>
            <a:endParaRPr lang="ru-RU" b="1" dirty="0"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000" algn="just">
              <a:lnSpc>
                <a:spcPct val="150000"/>
              </a:lnSpc>
              <a:buNone/>
            </a:pPr>
            <a:endParaRPr lang="ru-RU" i="1" dirty="0" smtClean="0">
              <a:latin typeface="Georgia" pitchFamily="18" charset="0"/>
            </a:endParaRPr>
          </a:p>
          <a:p>
            <a:pPr indent="450000" algn="just">
              <a:lnSpc>
                <a:spcPct val="150000"/>
              </a:lnSpc>
              <a:buNone/>
            </a:pP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00CC00"/>
                </a:solidFill>
                <a:latin typeface="Georgia" pitchFamily="18" charset="0"/>
              </a:rPr>
              <a:t>Удивительно разнообразие зелёного цвета весной! Светло-зелёные ёлки, дымчато-седой сосняк, зелёно-скромные </a:t>
            </a:r>
            <a:r>
              <a:rPr lang="ru-RU" sz="2800" b="1" i="1" u="sng" dirty="0" smtClean="0">
                <a:solidFill>
                  <a:srgbClr val="00CC00"/>
                </a:solidFill>
                <a:latin typeface="Georgia" pitchFamily="18" charset="0"/>
              </a:rPr>
              <a:t>берёзы</a:t>
            </a:r>
            <a:r>
              <a:rPr lang="ru-RU" sz="2800" b="1" i="1" dirty="0" smtClean="0">
                <a:solidFill>
                  <a:srgbClr val="00CC00"/>
                </a:solidFill>
                <a:latin typeface="Georgia" pitchFamily="18" charset="0"/>
              </a:rPr>
              <a:t>, серебристая зелень ивы, желтовато-зелёный дубок …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CC00"/>
                </a:solidFill>
                <a:latin typeface="Georgia" pitchFamily="18" charset="0"/>
              </a:rPr>
              <a:t>Ф. Абрамов</a:t>
            </a:r>
            <a:endParaRPr lang="ru-RU" sz="2800" i="1" dirty="0">
              <a:solidFill>
                <a:srgbClr val="00CC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286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  <a:latin typeface="Impact" pitchFamily="34" charset="0"/>
                <a:cs typeface="Arial" pitchFamily="34" charset="0"/>
              </a:rPr>
              <a:t>Весёлая берёза</a:t>
            </a:r>
            <a:endParaRPr lang="ru-RU" dirty="0">
              <a:solidFill>
                <a:srgbClr val="FF66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4191000" cy="4876800"/>
          </a:xfrm>
        </p:spPr>
        <p:txBody>
          <a:bodyPr>
            <a:no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Самая притягательная берёза – весенняя. И вот почему.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Зимняя берёза смотрится холодно: ведь мы поднимаем на неё глаза от снега. Слов нет, красива летняя берёза, но почти вся её привлекательная белизна скрыта листьями – оранжевыми, жёлтыми, малиновыми. Зато весенняя берёза вся доступна взгляду. Вот она передо мною: белый ствол, белые ветви, обласканные солнцем, и веснушки – на стволе, на ветках … весёлая берёза.</a:t>
            </a:r>
          </a:p>
          <a:p>
            <a:pPr indent="450000" algn="r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В. </a:t>
            </a:r>
            <a:r>
              <a:rPr lang="ru-RU" sz="1600" i="1" dirty="0" err="1" smtClean="0">
                <a:solidFill>
                  <a:srgbClr val="002060"/>
                </a:solidFill>
                <a:latin typeface="Georgia" pitchFamily="18" charset="0"/>
              </a:rPr>
              <a:t>Бочарников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clip_image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600" y="1371600"/>
            <a:ext cx="274320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55244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3200" b="1" dirty="0" smtClean="0"/>
              <a:t>и</a:t>
            </a:r>
            <a:r>
              <a:rPr lang="ru-RU" sz="3200" b="1" dirty="0" smtClean="0">
                <a:solidFill>
                  <a:srgbClr val="00FF00"/>
                </a:solidFill>
              </a:rPr>
              <a:t>ст</a:t>
            </a:r>
            <a:r>
              <a:rPr lang="ru-RU" sz="3200" b="1" dirty="0" smtClean="0">
                <a:solidFill>
                  <a:srgbClr val="FFFF00"/>
                </a:solidFill>
              </a:rPr>
              <a:t>о</a:t>
            </a:r>
            <a:r>
              <a:rPr lang="ru-RU" sz="3200" b="1" dirty="0" smtClean="0"/>
              <a:t>п</a:t>
            </a:r>
            <a:r>
              <a:rPr lang="ru-RU" sz="3200" b="1" dirty="0" smtClean="0">
                <a:solidFill>
                  <a:srgbClr val="FFFF00"/>
                </a:solidFill>
              </a:rPr>
              <a:t>ад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3000"/>
            <a:ext cx="2743200" cy="510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143000"/>
            <a:ext cx="511175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Лес, точно терем расписной. Лиловый, золотой, багряный,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Весёлой пёстрою стеной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над светлою поляной.</a:t>
            </a:r>
          </a:p>
          <a:p>
            <a:pPr algn="ctr">
              <a:buNone/>
            </a:pP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Берёзы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желтою резьбой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Блестят в лазури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вышки, ёлочки темнеют,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между клёнами синеют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там, то здесь в листве сквозной…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Бунин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532978_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0480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2212848" cy="2209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26721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CC00"/>
                </a:solidFill>
                <a:latin typeface="Georgia" pitchFamily="18" charset="0"/>
              </a:rPr>
              <a:t>И берёзы стоят,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  <a:latin typeface="Georgia" pitchFamily="18" charset="0"/>
              </a:rPr>
              <a:t>Как большие свечки</a:t>
            </a:r>
            <a:endParaRPr lang="ru-RU" sz="2800" dirty="0">
              <a:solidFill>
                <a:srgbClr val="00CC00"/>
              </a:solidFill>
              <a:latin typeface="Georgia" pitchFamily="18" charset="0"/>
            </a:endParaRPr>
          </a:p>
        </p:txBody>
      </p:sp>
      <p:pic>
        <p:nvPicPr>
          <p:cNvPr id="7" name="Рисунок 6" descr="1266582355-52237-861264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92" b="18092"/>
          <a:stretch>
            <a:fillRect/>
          </a:stretch>
        </p:blipFill>
        <p:spPr>
          <a:xfrm rot="420000">
            <a:off x="2954697" y="772438"/>
            <a:ext cx="5482651" cy="5056719"/>
          </a:xfrm>
        </p:spPr>
      </p:pic>
      <p:pic>
        <p:nvPicPr>
          <p:cNvPr id="8" name="Рисунок 7" descr="esenin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4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fall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609600"/>
            <a:ext cx="2133600" cy="3124200"/>
          </a:xfrm>
        </p:spPr>
      </p:pic>
      <p:pic>
        <p:nvPicPr>
          <p:cNvPr id="5" name="Содержимое 4" descr="clip_image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2819400" cy="6019800"/>
          </a:xfrm>
        </p:spPr>
      </p:pic>
      <p:pic>
        <p:nvPicPr>
          <p:cNvPr id="7" name="Рисунок 6" descr="berezy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86200"/>
            <a:ext cx="2514600" cy="2743200"/>
          </a:xfrm>
          <a:prstGeom prst="rect">
            <a:avLst/>
          </a:prstGeom>
        </p:spPr>
      </p:pic>
      <p:pic>
        <p:nvPicPr>
          <p:cNvPr id="9" name="Рисунок 8" descr="sky[2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7950">
            <a:off x="6000396" y="1505933"/>
            <a:ext cx="2830986" cy="37864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219</Words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</vt:lpstr>
      <vt:lpstr>Береза </vt:lpstr>
      <vt:lpstr> Художественная литература</vt:lpstr>
      <vt:lpstr>Сергей Есенин</vt:lpstr>
      <vt:lpstr>Зелёная весна</vt:lpstr>
      <vt:lpstr>Весёлая берёза</vt:lpstr>
      <vt:lpstr>Листопад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Берёза</dc:title>
  <cp:lastModifiedBy>Loner-XP</cp:lastModifiedBy>
  <cp:revision>13</cp:revision>
  <dcterms:modified xsi:type="dcterms:W3CDTF">2010-08-22T11:00:29Z</dcterms:modified>
</cp:coreProperties>
</file>