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9" r:id="rId4"/>
    <p:sldId id="256" r:id="rId5"/>
    <p:sldId id="260" r:id="rId6"/>
    <p:sldId id="267" r:id="rId7"/>
    <p:sldId id="264" r:id="rId8"/>
    <p:sldId id="262" r:id="rId9"/>
    <p:sldId id="263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D010C-E5B2-48D7-A3C1-4888BAE01477}" type="datetimeFigureOut">
              <a:rPr lang="ru-RU"/>
              <a:pPr>
                <a:defRPr/>
              </a:pPr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45E17-8AC3-4FA0-A360-29E1A084B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105E6-8C12-41FE-879B-BBF170ACECD4}" type="datetimeFigureOut">
              <a:rPr lang="ru-RU"/>
              <a:pPr>
                <a:defRPr/>
              </a:pPr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C74D9-A9D2-4486-A9F5-B3814EF68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4E546-D4E7-40A9-9954-A94AB1A8E9B0}" type="datetimeFigureOut">
              <a:rPr lang="ru-RU"/>
              <a:pPr>
                <a:defRPr/>
              </a:pPr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7CA1-0201-4EF5-BBC2-B53DD76D7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2998-5D5E-4637-B6BA-3B26D4F2FEB8}" type="datetimeFigureOut">
              <a:rPr lang="ru-RU"/>
              <a:pPr>
                <a:defRPr/>
              </a:pPr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1B78B-ADD8-48F3-9904-ABE18271E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0CA22-EE27-461B-AF16-F6D145DA715C}" type="datetimeFigureOut">
              <a:rPr lang="ru-RU"/>
              <a:pPr>
                <a:defRPr/>
              </a:pPr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D9AC3-F8BD-4C61-BFFD-E9E851531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3B92-D61C-4ED3-8EB4-C498CE694375}" type="datetimeFigureOut">
              <a:rPr lang="ru-RU"/>
              <a:pPr>
                <a:defRPr/>
              </a:pPr>
              <a:t>20.02.2011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9E9E9-E1CC-4D43-B253-B06A6EDCF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AE12A-1AD2-4730-A885-1BB9499ECE9B}" type="datetimeFigureOut">
              <a:rPr lang="ru-RU"/>
              <a:pPr>
                <a:defRPr/>
              </a:pPr>
              <a:t>20.02.2011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E10DC-4432-4B85-B069-380ADBBBB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8F1-32E0-44BD-AE80-31D40BA2B025}" type="datetimeFigureOut">
              <a:rPr lang="ru-RU"/>
              <a:pPr>
                <a:defRPr/>
              </a:pPr>
              <a:t>20.02.2011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C4252-7E4D-4945-AD52-B93014491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D2D9-A1EB-40AC-A4D0-B0062D1A0F01}" type="datetimeFigureOut">
              <a:rPr lang="ru-RU"/>
              <a:pPr>
                <a:defRPr/>
              </a:pPr>
              <a:t>20.02.2011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CFDCE-8C3D-40C2-81F0-96B998352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18B08-34F9-4C2B-ABA8-6F9564D8D5E6}" type="datetimeFigureOut">
              <a:rPr lang="ru-RU"/>
              <a:pPr>
                <a:defRPr/>
              </a:pPr>
              <a:t>20.02.2011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E631E-1587-4B1B-AA20-F1D5B6ADB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7B1B3-198D-407B-BA3C-A30BAC5F633F}" type="datetimeFigureOut">
              <a:rPr lang="ru-RU"/>
              <a:pPr>
                <a:defRPr/>
              </a:pPr>
              <a:t>20.02.2011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7751-916D-41DF-AE76-54EE6E141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4326844c0aa1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642938"/>
            <a:ext cx="3243262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1044C0-B12B-4CC3-813F-AA752DA69C61}" type="datetimeFigureOut">
              <a:rPr lang="ru-RU"/>
              <a:pPr>
                <a:defRPr/>
              </a:pPr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818EC4-59A3-479C-B181-31D3555C1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00372"/>
            <a:ext cx="8229600" cy="2643206"/>
          </a:xfrm>
        </p:spPr>
        <p:txBody>
          <a:bodyPr/>
          <a:lstStyle/>
          <a:p>
            <a:r>
              <a:rPr lang="ru-RU" sz="6600" b="1" i="1" dirty="0" smtClean="0">
                <a:solidFill>
                  <a:schemeClr val="tx2"/>
                </a:solidFill>
              </a:rPr>
              <a:t>Урок русского языка </a:t>
            </a:r>
            <a:br>
              <a:rPr lang="ru-RU" sz="6600" b="1" i="1" dirty="0" smtClean="0">
                <a:solidFill>
                  <a:schemeClr val="tx2"/>
                </a:solidFill>
              </a:rPr>
            </a:br>
            <a:r>
              <a:rPr lang="ru-RU" sz="6600" b="1" i="1" dirty="0" smtClean="0">
                <a:solidFill>
                  <a:schemeClr val="tx2"/>
                </a:solidFill>
              </a:rPr>
              <a:t>в 1 классе  </a:t>
            </a:r>
            <a:endParaRPr lang="ru-RU" sz="66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000372"/>
            <a:ext cx="3008313" cy="3125791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tx2"/>
                </a:solidFill>
              </a:rPr>
              <a:t>Составьте предложения по этой картине</a:t>
            </a:r>
            <a:r>
              <a:rPr lang="ru-RU" sz="2800" i="1" dirty="0" smtClean="0">
                <a:solidFill>
                  <a:schemeClr val="tx2"/>
                </a:solidFill>
              </a:rPr>
              <a:t>.</a:t>
            </a:r>
            <a:endParaRPr lang="ru-RU" sz="2800" i="1" dirty="0">
              <a:solidFill>
                <a:schemeClr val="tx2"/>
              </a:solidFill>
            </a:endParaRPr>
          </a:p>
        </p:txBody>
      </p:sp>
      <p:pic>
        <p:nvPicPr>
          <p:cNvPr id="5" name="Рисунок 7" descr="4784e1b4773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500" r="3741"/>
          <a:stretch>
            <a:fillRect/>
          </a:stretch>
        </p:blipFill>
        <p:spPr bwMode="auto">
          <a:xfrm>
            <a:off x="3500430" y="714356"/>
            <a:ext cx="518637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6050" y="1463355"/>
            <a:ext cx="5072098" cy="822636"/>
          </a:xfrm>
        </p:spPr>
        <p:txBody>
          <a:bodyPr/>
          <a:lstStyle/>
          <a:p>
            <a:r>
              <a:rPr lang="ru-RU" sz="6000" b="1" i="1" dirty="0" smtClean="0">
                <a:solidFill>
                  <a:schemeClr val="tx2"/>
                </a:solidFill>
              </a:rPr>
              <a:t>Рефлексия</a:t>
            </a:r>
            <a:endParaRPr lang="ru-RU" sz="6000" b="1" i="1" dirty="0">
              <a:solidFill>
                <a:schemeClr val="tx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tx2"/>
                </a:solidFill>
              </a:rPr>
              <a:t>На уроке я делал(а)…</a:t>
            </a:r>
          </a:p>
          <a:p>
            <a:r>
              <a:rPr lang="ru-RU" sz="4000" b="1" i="1" dirty="0" smtClean="0">
                <a:solidFill>
                  <a:schemeClr val="tx2"/>
                </a:solidFill>
              </a:rPr>
              <a:t>Мне было легко (сложно)…..</a:t>
            </a:r>
          </a:p>
          <a:p>
            <a:r>
              <a:rPr lang="ru-RU" sz="4000" b="1" i="1" dirty="0" smtClean="0">
                <a:solidFill>
                  <a:schemeClr val="tx2"/>
                </a:solidFill>
              </a:rPr>
              <a:t>Я узнала новое….</a:t>
            </a:r>
          </a:p>
          <a:p>
            <a:r>
              <a:rPr lang="ru-RU" sz="4000" b="1" i="1" dirty="0" smtClean="0">
                <a:solidFill>
                  <a:schemeClr val="tx2"/>
                </a:solidFill>
              </a:rPr>
              <a:t>Урок был интересным (не очень)</a:t>
            </a:r>
            <a:endParaRPr lang="ru-RU" sz="40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428992" y="274638"/>
            <a:ext cx="5257808" cy="2154230"/>
          </a:xfrm>
        </p:spPr>
        <p:txBody>
          <a:bodyPr/>
          <a:lstStyle/>
          <a:p>
            <a:r>
              <a:rPr lang="ru-RU" sz="6000" i="1" dirty="0" smtClean="0"/>
              <a:t>Чистописание</a:t>
            </a:r>
            <a:endParaRPr lang="ru-RU" sz="6000" i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5400" i="1" dirty="0" smtClean="0"/>
              <a:t>ш</a:t>
            </a:r>
            <a:r>
              <a:rPr lang="ru-RU" sz="5400" i="1" dirty="0" smtClean="0"/>
              <a:t>а      </a:t>
            </a:r>
            <a:r>
              <a:rPr lang="ru-RU" sz="5400" i="1" dirty="0" err="1" smtClean="0"/>
              <a:t>шо</a:t>
            </a:r>
            <a:r>
              <a:rPr lang="ru-RU" sz="5400" i="1" dirty="0" smtClean="0"/>
              <a:t>       </a:t>
            </a:r>
            <a:r>
              <a:rPr lang="ru-RU" sz="5400" i="1" dirty="0" err="1" smtClean="0"/>
              <a:t>ши</a:t>
            </a:r>
            <a:r>
              <a:rPr lang="ru-RU" sz="5400" i="1" dirty="0" smtClean="0"/>
              <a:t>      </a:t>
            </a:r>
            <a:r>
              <a:rPr lang="ru-RU" sz="5400" i="1" dirty="0" err="1" smtClean="0"/>
              <a:t>ше</a:t>
            </a:r>
            <a:endParaRPr lang="ru-RU" sz="5400" i="1" dirty="0" smtClean="0"/>
          </a:p>
          <a:p>
            <a:r>
              <a:rPr lang="ru-RU" sz="5400" i="1" dirty="0" smtClean="0"/>
              <a:t>ш</a:t>
            </a:r>
            <a:r>
              <a:rPr lang="ru-RU" sz="5400" i="1" dirty="0" smtClean="0"/>
              <a:t>ар    шуба   шерсть</a:t>
            </a:r>
            <a:endParaRPr lang="ru-RU" sz="5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3" name="Oval 15"/>
          <p:cNvSpPr>
            <a:spLocks noChangeArrowheads="1"/>
          </p:cNvSpPr>
          <p:nvPr/>
        </p:nvSpPr>
        <p:spPr bwMode="auto">
          <a:xfrm rot="1621167">
            <a:off x="6335713" y="2636838"/>
            <a:ext cx="936625" cy="2198687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6" name="Freeform 18"/>
          <p:cNvSpPr>
            <a:spLocks/>
          </p:cNvSpPr>
          <p:nvPr/>
        </p:nvSpPr>
        <p:spPr bwMode="auto">
          <a:xfrm>
            <a:off x="4933950" y="2667000"/>
            <a:ext cx="1657350" cy="4076700"/>
          </a:xfrm>
          <a:custGeom>
            <a:avLst/>
            <a:gdLst/>
            <a:ahLst/>
            <a:cxnLst>
              <a:cxn ang="0">
                <a:pos x="0" y="2568"/>
              </a:cxn>
              <a:cxn ang="0">
                <a:pos x="525" y="1392"/>
              </a:cxn>
              <a:cxn ang="0">
                <a:pos x="1044" y="0"/>
              </a:cxn>
            </a:cxnLst>
            <a:rect l="0" t="0" r="r" b="b"/>
            <a:pathLst>
              <a:path w="1044" h="2568">
                <a:moveTo>
                  <a:pt x="0" y="2568"/>
                </a:moveTo>
                <a:cubicBezTo>
                  <a:pt x="90" y="2374"/>
                  <a:pt x="351" y="1820"/>
                  <a:pt x="525" y="1392"/>
                </a:cubicBezTo>
                <a:cubicBezTo>
                  <a:pt x="699" y="964"/>
                  <a:pt x="936" y="290"/>
                  <a:pt x="1044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41" name="Freeform 13"/>
          <p:cNvSpPr>
            <a:spLocks/>
          </p:cNvSpPr>
          <p:nvPr/>
        </p:nvSpPr>
        <p:spPr bwMode="auto">
          <a:xfrm>
            <a:off x="2079625" y="476250"/>
            <a:ext cx="2606675" cy="4359275"/>
          </a:xfrm>
          <a:custGeom>
            <a:avLst/>
            <a:gdLst/>
            <a:ahLst/>
            <a:cxnLst>
              <a:cxn ang="0">
                <a:pos x="10" y="2328"/>
              </a:cxn>
              <a:cxn ang="0">
                <a:pos x="34" y="2520"/>
              </a:cxn>
              <a:cxn ang="0">
                <a:pos x="214" y="2736"/>
              </a:cxn>
              <a:cxn ang="0">
                <a:pos x="610" y="2460"/>
              </a:cxn>
              <a:cxn ang="0">
                <a:pos x="1162" y="1320"/>
              </a:cxn>
              <a:cxn ang="0">
                <a:pos x="1642" y="0"/>
              </a:cxn>
            </a:cxnLst>
            <a:rect l="0" t="0" r="r" b="b"/>
            <a:pathLst>
              <a:path w="1642" h="2746">
                <a:moveTo>
                  <a:pt x="10" y="2328"/>
                </a:moveTo>
                <a:cubicBezTo>
                  <a:pt x="14" y="2360"/>
                  <a:pt x="0" y="2452"/>
                  <a:pt x="34" y="2520"/>
                </a:cubicBezTo>
                <a:cubicBezTo>
                  <a:pt x="68" y="2588"/>
                  <a:pt x="118" y="2746"/>
                  <a:pt x="214" y="2736"/>
                </a:cubicBezTo>
                <a:cubicBezTo>
                  <a:pt x="310" y="2726"/>
                  <a:pt x="452" y="2696"/>
                  <a:pt x="610" y="2460"/>
                </a:cubicBezTo>
                <a:cubicBezTo>
                  <a:pt x="768" y="2224"/>
                  <a:pt x="990" y="1730"/>
                  <a:pt x="1162" y="1320"/>
                </a:cubicBezTo>
                <a:cubicBezTo>
                  <a:pt x="1334" y="910"/>
                  <a:pt x="1542" y="275"/>
                  <a:pt x="1642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 rot="1621167">
            <a:off x="5173663" y="2636838"/>
            <a:ext cx="936625" cy="2198687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 rot="1621167">
            <a:off x="3300413" y="476250"/>
            <a:ext cx="936625" cy="2198688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 rot="1621167">
            <a:off x="4289425" y="438150"/>
            <a:ext cx="936625" cy="2198688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4613275" y="47466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4283075" y="97948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6515100" y="263683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6227763" y="3140075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 rot="12875164">
            <a:off x="4613275" y="798513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79769E-6 C -0.00608 0.01826 -0.00729 0.02034 -0.03698 0.11005 C -0.06667 0.19976 -0.1434 0.45895 -0.17795 0.53919 C -0.2125 0.61942 -0.2276 0.60069 -0.24462 0.59213 C -0.26163 0.58358 -0.2724 0.51005 -0.27969 0.48855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 0.05294 C -0.03021 0.08023 -0.06042 0.1845 -0.0842 0.21687 C -0.10799 0.24971 -0.15017 0.2652 -0.16198 0.24878 C -0.17378 0.23237 -0.16719 0.15953 -0.15555 0.11768 C -0.14392 0.07583 -0.11111 0.02011 -0.09201 -0.00278 C -0.07292 -0.02567 -0.05295 -0.02844 -0.04132 -0.01966 C -0.02969 -0.01087 -0.02621 0.03537 -0.02222 0.04994 " pathEditMode="relative" rAng="0" ptsTypes="aaaaaaa">
                                      <p:cBhvr>
                                        <p:cTn id="9" dur="3000" spd="-100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23 0.04994 C -0.0165 0.02589 -0.01059 0.00185 0.00156 -0.01365 C 0.01371 -0.02914 0.03958 -0.04232 0.05087 -0.04324 C 0.06215 -0.04417 0.0651 -0.03885 0.06979 -0.01989 C 0.07448 -0.00093 0.0901 0.02659 0.07934 0.07098 C 0.06857 0.11537 0.02691 0.21225 0.00486 0.24647 C -0.01719 0.28069 -0.03941 0.28254 -0.05243 0.27607 C -0.06545 0.26959 -0.07709 0.24878 -0.07292 0.20832 C -0.06875 0.16786 -0.03455 0.06289 -0.02691 0.03306 " pathEditMode="relative" ptsTypes="aaaaaaaaA">
                                      <p:cBhvr>
                                        <p:cTn id="12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59 0.28254 C 0.18195 0.3808 0.07448 0.74936 0.03889 0.87213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42 0.36577 C 0.18559 0.34681 0.18594 0.32809 0.17917 0.31722 C 0.1724 0.30635 0.1599 0.2941 0.14427 0.30034 C 0.12865 0.30658 0.10156 0.32809 0.08542 0.35514 C 0.06927 0.38219 0.05382 0.42959 0.0474 0.46311 C 0.04097 0.49664 0.04323 0.53456 0.0474 0.55606 C 0.05156 0.57757 0.05851 0.58936 0.07274 0.5919 C 0.08698 0.59444 0.11406 0.60647 0.13316 0.57086 C 0.15226 0.53525 0.17795 0.41063 0.18698 0.37849 " pathEditMode="relative" ptsTypes="aaaaaaaaA">
                                      <p:cBhvr>
                                        <p:cTn id="18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5 0.35976 C 0.19462 0.35237 0.21163 0.32508 0.22986 0.31514 C 0.24809 0.3052 0.28646 0.28254 0.29705 0.30057 C 0.30764 0.31861 0.30469 0.38034 0.2934 0.42289 C 0.28212 0.46543 0.25208 0.53063 0.22986 0.55606 C 0.20764 0.5815 0.17222 0.58589 0.16007 0.57502 C 0.14792 0.56416 0.15278 0.52554 0.15695 0.49063 C 0.16111 0.45572 0.17951 0.39167 0.18542 0.36578 " pathEditMode="relative" rAng="0" ptsTypes="aaaaaaaa">
                                      <p:cBhvr>
                                        <p:cTn id="21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 animBg="1"/>
      <p:bldP spid="22547" grpId="1" animBg="1"/>
      <p:bldP spid="22547" grpId="2" animBg="1"/>
      <p:bldP spid="22547" grpId="3" animBg="1"/>
      <p:bldP spid="22547" grpId="4" animBg="1"/>
      <p:bldP spid="22547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3"/>
          </a:xfrm>
        </p:spPr>
        <p:txBody>
          <a:bodyPr/>
          <a:lstStyle/>
          <a:p>
            <a:r>
              <a:rPr lang="ru-RU" dirty="0" smtClean="0"/>
              <a:t>«Скажи по-другому»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8072494" cy="342424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i="1" dirty="0" smtClean="0">
                <a:solidFill>
                  <a:schemeClr val="tx2"/>
                </a:solidFill>
              </a:rPr>
              <a:t>Стоит Егорка на пригорке (.)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tx2"/>
                </a:solidFill>
              </a:rPr>
              <a:t>Стоит Егорка на </a:t>
            </a:r>
            <a:r>
              <a:rPr lang="ru-RU" sz="4400" b="1" i="1" dirty="0" smtClean="0">
                <a:solidFill>
                  <a:schemeClr val="tx2"/>
                </a:solidFill>
              </a:rPr>
              <a:t>пригорке (!)</a:t>
            </a:r>
            <a:endParaRPr lang="ru-RU" sz="4400" b="1" i="1" dirty="0" smtClean="0">
              <a:solidFill>
                <a:schemeClr val="tx2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chemeClr val="tx2"/>
                </a:solidFill>
              </a:rPr>
              <a:t>Стоит Егорка на </a:t>
            </a:r>
            <a:r>
              <a:rPr lang="ru-RU" sz="4400" b="1" i="1" dirty="0" smtClean="0">
                <a:solidFill>
                  <a:schemeClr val="tx2"/>
                </a:solidFill>
              </a:rPr>
              <a:t>пригорке (?)</a:t>
            </a:r>
            <a:endParaRPr lang="ru-RU" sz="4400" b="1" i="1" dirty="0" smtClean="0">
              <a:solidFill>
                <a:schemeClr val="tx2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1" y="1357297"/>
            <a:ext cx="4994282" cy="1285885"/>
          </a:xfrm>
        </p:spPr>
        <p:txBody>
          <a:bodyPr/>
          <a:lstStyle/>
          <a:p>
            <a:r>
              <a:rPr lang="ru-RU" sz="2800" dirty="0" smtClean="0"/>
              <a:t>Придумайте название текста. Напишите предложения по порядку.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9" y="2906713"/>
            <a:ext cx="7780364" cy="2736865"/>
          </a:xfrm>
        </p:spPr>
        <p:txBody>
          <a:bodyPr/>
          <a:lstStyle/>
          <a:p>
            <a:r>
              <a:rPr lang="ru-RU" sz="4000" i="1" dirty="0" smtClean="0">
                <a:solidFill>
                  <a:schemeClr val="tx2"/>
                </a:solidFill>
              </a:rPr>
              <a:t>Там лежат три яйца.</a:t>
            </a:r>
          </a:p>
          <a:p>
            <a:r>
              <a:rPr lang="ru-RU" sz="4000" i="1" dirty="0" smtClean="0">
                <a:solidFill>
                  <a:schemeClr val="tx2"/>
                </a:solidFill>
              </a:rPr>
              <a:t>У дома рос клён.</a:t>
            </a:r>
          </a:p>
          <a:p>
            <a:r>
              <a:rPr lang="ru-RU" sz="4000" i="1" dirty="0" smtClean="0">
                <a:solidFill>
                  <a:schemeClr val="tx2"/>
                </a:solidFill>
              </a:rPr>
              <a:t>Это гнездо сойки.</a:t>
            </a:r>
          </a:p>
          <a:p>
            <a:r>
              <a:rPr lang="ru-RU" sz="4000" i="1" dirty="0" smtClean="0">
                <a:solidFill>
                  <a:schemeClr val="tx2"/>
                </a:solidFill>
              </a:rPr>
              <a:t>На клёне гнездо.</a:t>
            </a:r>
            <a:endParaRPr lang="ru-RU" sz="40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1" y="1357297"/>
            <a:ext cx="4994282" cy="1285885"/>
          </a:xfrm>
        </p:spPr>
        <p:txBody>
          <a:bodyPr/>
          <a:lstStyle/>
          <a:p>
            <a:r>
              <a:rPr lang="ru-RU" sz="2800" dirty="0" smtClean="0"/>
              <a:t>Придумайте название текста. Напишите предложения по порядку.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9" y="2906713"/>
            <a:ext cx="7780364" cy="2736865"/>
          </a:xfrm>
        </p:spPr>
        <p:txBody>
          <a:bodyPr/>
          <a:lstStyle/>
          <a:p>
            <a:r>
              <a:rPr lang="ru-RU" sz="4000" i="1" dirty="0" smtClean="0">
                <a:solidFill>
                  <a:schemeClr val="tx2"/>
                </a:solidFill>
              </a:rPr>
              <a:t>У </a:t>
            </a:r>
            <a:r>
              <a:rPr lang="ru-RU" sz="4000" i="1" dirty="0" smtClean="0">
                <a:solidFill>
                  <a:schemeClr val="tx2"/>
                </a:solidFill>
              </a:rPr>
              <a:t>дома рос клён.</a:t>
            </a:r>
          </a:p>
          <a:p>
            <a:r>
              <a:rPr lang="ru-RU" sz="4000" i="1" dirty="0" smtClean="0">
                <a:solidFill>
                  <a:schemeClr val="tx2"/>
                </a:solidFill>
              </a:rPr>
              <a:t>На клёне гнездо </a:t>
            </a:r>
            <a:r>
              <a:rPr lang="ru-RU" sz="4000" i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sz="4000" i="1" dirty="0" smtClean="0">
                <a:solidFill>
                  <a:schemeClr val="tx2"/>
                </a:solidFill>
              </a:rPr>
              <a:t>Это гнездо сойки</a:t>
            </a:r>
            <a:r>
              <a:rPr lang="ru-RU" sz="4000" i="1" dirty="0" smtClean="0">
                <a:solidFill>
                  <a:schemeClr val="tx2"/>
                </a:solidFill>
              </a:rPr>
              <a:t>.</a:t>
            </a:r>
            <a:endParaRPr lang="ru-RU" sz="4000" i="1" dirty="0" smtClean="0">
              <a:solidFill>
                <a:schemeClr val="tx2"/>
              </a:solidFill>
            </a:endParaRPr>
          </a:p>
          <a:p>
            <a:r>
              <a:rPr lang="ru-RU" sz="4000" i="1" dirty="0" smtClean="0">
                <a:solidFill>
                  <a:schemeClr val="tx2"/>
                </a:solidFill>
              </a:rPr>
              <a:t>Там лежат три яйца.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00372"/>
            <a:ext cx="8229600" cy="2286016"/>
          </a:xfrm>
        </p:spPr>
        <p:txBody>
          <a:bodyPr/>
          <a:lstStyle/>
          <a:p>
            <a:r>
              <a:rPr lang="ru-RU" sz="9600" i="1" dirty="0" smtClean="0"/>
              <a:t>Словарь:</a:t>
            </a:r>
            <a:endParaRPr lang="ru-RU" sz="9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550" y="1714488"/>
            <a:ext cx="7380288" cy="142876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8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м…роз</a:t>
            </a:r>
            <a:r>
              <a:rPr lang="ru-RU" sz="7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endParaRPr lang="ru-RU" sz="72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>
            <a:spLocks noChangeArrowheads="1"/>
          </p:cNvSpPr>
          <p:nvPr/>
        </p:nvSpPr>
        <p:spPr bwMode="auto">
          <a:xfrm>
            <a:off x="5472113" y="5138738"/>
            <a:ext cx="1079500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3333CC"/>
              </a:gs>
            </a:gsLst>
            <a:path path="shape">
              <a:fillToRect l="50000" t="50000" r="50000" b="50000"/>
            </a:path>
          </a:gradFill>
          <a:ln w="25400" algn="ctr">
            <a:solidFill>
              <a:srgbClr val="C0C0C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о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>
            <a:spLocks noChangeArrowheads="1"/>
          </p:cNvSpPr>
          <p:nvPr/>
        </p:nvSpPr>
        <p:spPr bwMode="auto">
          <a:xfrm>
            <a:off x="5472113" y="3429000"/>
            <a:ext cx="1079500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3333CC"/>
              </a:gs>
            </a:gsLst>
            <a:path path="shape">
              <a:fillToRect l="50000" t="50000" r="50000" b="50000"/>
            </a:path>
          </a:gradFill>
          <a:ln w="25400" algn="ctr">
            <a:solidFill>
              <a:srgbClr val="C0C0C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7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а</a:t>
            </a:r>
          </a:p>
        </p:txBody>
      </p:sp>
      <p:sp>
        <p:nvSpPr>
          <p:cNvPr id="5125" name="Содержимое 2"/>
          <p:cNvSpPr>
            <a:spLocks/>
          </p:cNvSpPr>
          <p:nvPr/>
        </p:nvSpPr>
        <p:spPr bwMode="auto">
          <a:xfrm>
            <a:off x="3643306" y="642918"/>
            <a:ext cx="50180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200" dirty="0">
                <a:solidFill>
                  <a:srgbClr val="3333CC"/>
                </a:solidFill>
                <a:cs typeface="Arial" charset="0"/>
              </a:rPr>
              <a:t>Какую букву нужно вставить?</a:t>
            </a:r>
            <a:r>
              <a:rPr lang="ru-RU" sz="3200" dirty="0">
                <a:cs typeface="Arial" charset="0"/>
              </a:rPr>
              <a:t> </a:t>
            </a:r>
          </a:p>
        </p:txBody>
      </p:sp>
      <p:pic>
        <p:nvPicPr>
          <p:cNvPr id="5126" name="Рисунок 6" descr="picture-390h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338513"/>
            <a:ext cx="3786217" cy="273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072198" y="2000240"/>
            <a:ext cx="642942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u="sng" dirty="0" smtClean="0">
                <a:solidFill>
                  <a:srgbClr val="FF0000"/>
                </a:solidFill>
              </a:rPr>
              <a:t>о</a:t>
            </a:r>
            <a:endParaRPr lang="ru-RU" sz="8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01788" y="1358900"/>
            <a:ext cx="6570662" cy="1530350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к…</a:t>
            </a:r>
            <a:r>
              <a:rPr lang="ru-RU" sz="80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ньки</a:t>
            </a:r>
            <a:endParaRPr lang="ru-RU" sz="80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>
            <a:spLocks noChangeArrowheads="1"/>
          </p:cNvSpPr>
          <p:nvPr/>
        </p:nvSpPr>
        <p:spPr bwMode="auto">
          <a:xfrm>
            <a:off x="2141538" y="4689475"/>
            <a:ext cx="1079500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99FF"/>
              </a:gs>
              <a:gs pos="100000">
                <a:srgbClr val="3333CC"/>
              </a:gs>
            </a:gsLst>
            <a:path path="shape">
              <a:fillToRect l="50000" t="50000" r="50000" b="50000"/>
            </a:path>
          </a:gradFill>
          <a:ln w="25400" algn="ctr">
            <a:solidFill>
              <a:srgbClr val="C0C0C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7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о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>
            <a:spLocks noChangeArrowheads="1"/>
          </p:cNvSpPr>
          <p:nvPr/>
        </p:nvSpPr>
        <p:spPr bwMode="auto">
          <a:xfrm>
            <a:off x="2141538" y="3068638"/>
            <a:ext cx="1079500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3333CC"/>
              </a:gs>
            </a:gsLst>
            <a:path path="shape">
              <a:fillToRect l="50000" t="50000" r="50000" b="50000"/>
            </a:path>
          </a:gradFill>
          <a:ln w="25400" algn="ctr">
            <a:solidFill>
              <a:srgbClr val="C0C0C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7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а</a:t>
            </a:r>
          </a:p>
        </p:txBody>
      </p:sp>
      <p:sp>
        <p:nvSpPr>
          <p:cNvPr id="12293" name="Содержимое 2"/>
          <p:cNvSpPr>
            <a:spLocks/>
          </p:cNvSpPr>
          <p:nvPr/>
        </p:nvSpPr>
        <p:spPr bwMode="auto">
          <a:xfrm>
            <a:off x="3571868" y="714356"/>
            <a:ext cx="50895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200" dirty="0">
                <a:solidFill>
                  <a:srgbClr val="3333CC"/>
                </a:solidFill>
                <a:cs typeface="Arial" charset="0"/>
              </a:rPr>
              <a:t>Какую букву нужно вставить?</a:t>
            </a:r>
            <a:r>
              <a:rPr lang="ru-RU" sz="3200" dirty="0">
                <a:cs typeface="Arial" charset="0"/>
              </a:rPr>
              <a:t> </a:t>
            </a:r>
          </a:p>
        </p:txBody>
      </p:sp>
      <p:pic>
        <p:nvPicPr>
          <p:cNvPr id="12294" name="Рисунок 7" descr="kl_presti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857496"/>
            <a:ext cx="314327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714744" y="1928802"/>
            <a:ext cx="71438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3714744" y="1571612"/>
            <a:ext cx="714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u="sng" dirty="0" smtClean="0">
                <a:solidFill>
                  <a:srgbClr val="FF0000"/>
                </a:solidFill>
              </a:rPr>
              <a:t>о</a:t>
            </a:r>
            <a:endParaRPr lang="ru-RU" sz="66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С Карлсоном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 Карлсоном 1</Template>
  <TotalTime>85</TotalTime>
  <Words>134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Arial</vt:lpstr>
      <vt:lpstr>С Карлсоном 1</vt:lpstr>
      <vt:lpstr>Урок русского языка  в 1 классе  </vt:lpstr>
      <vt:lpstr>Чистописание</vt:lpstr>
      <vt:lpstr>Слайд 3</vt:lpstr>
      <vt:lpstr>«Скажи по-другому»</vt:lpstr>
      <vt:lpstr>Придумайте название текста. Напишите предложения по порядку.</vt:lpstr>
      <vt:lpstr>Придумайте название текста. Напишите предложения по порядку.</vt:lpstr>
      <vt:lpstr>Словарь:</vt:lpstr>
      <vt:lpstr>м…роз </vt:lpstr>
      <vt:lpstr>к…ньки</vt:lpstr>
      <vt:lpstr>Слайд 10</vt:lpstr>
      <vt:lpstr>Рефлексия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Чистописание</dc:title>
  <dc:creator>1</dc:creator>
  <cp:lastModifiedBy>1</cp:lastModifiedBy>
  <cp:revision>9</cp:revision>
  <dcterms:created xsi:type="dcterms:W3CDTF">2011-02-20T10:47:25Z</dcterms:created>
  <dcterms:modified xsi:type="dcterms:W3CDTF">2011-02-20T12:12:56Z</dcterms:modified>
</cp:coreProperties>
</file>