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15" y="-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0F0B8-7C82-4104-ABA6-7C17BF3A6B63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1F7FF-0826-478C-8A4F-7ABDEF875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9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 hangingPunct="1"/>
            <a:fld id="{7267F9B5-6F96-46A2-A4D8-CC9025D554F2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43012" name="Rectangle 2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65763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-31750"/>
            <a:ext cx="7477125" cy="1743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DE823-251C-4347-87A2-5E64E494DA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7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76600" y="123825"/>
            <a:ext cx="446563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2250"/>
              </a:spcBef>
              <a:buClr>
                <a:srgbClr val="993300"/>
              </a:buClr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МАТЕМАТИКА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779912" y="2132856"/>
            <a:ext cx="4537075" cy="23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993300"/>
              </a:buClr>
              <a:buFont typeface="Monotype Corsiva" pitchFamily="64" charset="0"/>
              <a:buNone/>
            </a:pPr>
            <a:r>
              <a:rPr lang="en-GB" sz="4000" dirty="0" smtClean="0">
                <a:solidFill>
                  <a:schemeClr val="tx1"/>
                </a:solidFill>
                <a:effectLst>
                  <a:reflection blurRad="101600" stA="17000" endPos="65000" dist="12700" dir="5400000" sy="-100000" algn="bl" rotWithShape="0"/>
                </a:effectLst>
                <a:latin typeface="Monotype Corsiva" pitchFamily="64" charset="0"/>
              </a:rPr>
              <a:t>«</a:t>
            </a:r>
            <a:r>
              <a:rPr lang="ru-RU" sz="4000" dirty="0" smtClean="0">
                <a:solidFill>
                  <a:schemeClr val="tx1"/>
                </a:solidFill>
                <a:effectLst>
                  <a:reflection blurRad="101600" stA="17000" endPos="65000" dist="12700" dir="5400000" sy="-100000" algn="bl" rotWithShape="0"/>
                </a:effectLst>
                <a:latin typeface="Monotype Corsiva" pitchFamily="64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17000" endPos="65000" dist="12700" dir="5400000" sy="-100000" algn="bl" rotWithShape="0"/>
                </a:effectLst>
                <a:latin typeface="+mn-lt"/>
              </a:rPr>
              <a:t>Занимательная</a:t>
            </a:r>
            <a:r>
              <a:rPr lang="ru-RU" sz="4000" b="1" dirty="0" smtClean="0">
                <a:solidFill>
                  <a:schemeClr val="tx1"/>
                </a:solidFill>
                <a:effectLst>
                  <a:reflection blurRad="101600" stA="17000" endPos="65000" dist="12700" dir="5400000" sy="-100000" algn="bl" rotWithShape="0"/>
                </a:effectLst>
                <a:latin typeface="+mn-lt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17000" endPos="65000" dist="12700" dir="5400000" sy="-100000" algn="bl" rotWithShape="0"/>
                </a:effectLst>
                <a:latin typeface="+mn-lt"/>
              </a:rPr>
              <a:t>математика </a:t>
            </a:r>
            <a:r>
              <a:rPr lang="en-GB" sz="4000" dirty="0" smtClean="0">
                <a:solidFill>
                  <a:schemeClr val="tx1"/>
                </a:solidFill>
                <a:effectLst>
                  <a:reflection blurRad="101600" stA="17000" endPos="65000" dist="12700" dir="5400000" sy="-100000" algn="bl" rotWithShape="0"/>
                </a:effectLst>
                <a:latin typeface="Monotype Corsiva" pitchFamily="64" charset="0"/>
              </a:rPr>
              <a:t>»</a:t>
            </a:r>
            <a:endParaRPr lang="en-GB" sz="4000" dirty="0">
              <a:solidFill>
                <a:schemeClr val="tx1"/>
              </a:solidFill>
              <a:effectLst>
                <a:reflection blurRad="101600" stA="17000" endPos="65000" dist="12700" dir="5400000" sy="-100000" algn="bl" rotWithShape="0"/>
              </a:effectLst>
              <a:latin typeface="Monotype Corsiva" pitchFamily="64" charset="0"/>
            </a:endParaRPr>
          </a:p>
          <a:p>
            <a:pPr eaLnBrk="1" hangingPunct="1">
              <a:lnSpc>
                <a:spcPct val="100000"/>
              </a:lnSpc>
              <a:spcBef>
                <a:spcPts val="2750"/>
              </a:spcBef>
              <a:buClr>
                <a:srgbClr val="993300"/>
              </a:buClr>
              <a:buFont typeface="Monotype Corsiva" pitchFamily="64" charset="0"/>
              <a:buNone/>
            </a:pPr>
            <a:endParaRPr lang="en-GB" sz="4000" b="1" dirty="0">
              <a:solidFill>
                <a:srgbClr val="804C19"/>
              </a:solidFill>
              <a:latin typeface="Monotype Corsiva" pitchFamily="6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533367">
            <a:off x="2645414" y="5672689"/>
            <a:ext cx="6956440" cy="67929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defTabSz="449263" fontAlgn="base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defTabSz="449263" fontAlgn="base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defTabSz="449263" fontAlgn="base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defTabSz="449263" fontAlgn="base">
              <a:lnSpc>
                <a:spcPct val="5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0000"/>
              </a:lnSpc>
              <a:buClr>
                <a:srgbClr val="660033"/>
              </a:buCl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выполнили: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Кралечкина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А., Пинчук П.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5кл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</a:p>
          <a:p>
            <a:pPr>
              <a:lnSpc>
                <a:spcPct val="100000"/>
              </a:lnSpc>
              <a:buClr>
                <a:srgbClr val="660033"/>
              </a:buCl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учитель </a:t>
            </a:r>
            <a:r>
              <a:rPr lang="en-GB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Джангулова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Г.Д.</a:t>
            </a:r>
          </a:p>
        </p:txBody>
      </p:sp>
    </p:spTree>
    <p:extLst>
      <p:ext uri="{BB962C8B-B14F-4D97-AF65-F5344CB8AC3E}">
        <p14:creationId xmlns:p14="http://schemas.microsoft.com/office/powerpoint/2010/main" val="313184100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5658" y="260648"/>
            <a:ext cx="4336342" cy="637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Картину рисую я акварелью,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папа на даче ствол пилит…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 дрелью, а пилой)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 первоклашкам входит в класс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Лишь бесстрашный…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(не водолаз, а учитель)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Холоднющее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местечко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доме нашем — это…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 печка, а холодильник)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Чёрный весь, как-будто грач,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нашей крыши лезет…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 врач, а трубочист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5192" y="260648"/>
            <a:ext cx="412373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Давайте отдохнём!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9570" y="2776860"/>
            <a:ext cx="429491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9х9+7 </a:t>
            </a:r>
            <a:r>
              <a:rPr lang="ru-RU" dirty="0"/>
              <a:t>= </a:t>
            </a:r>
            <a:r>
              <a:rPr lang="ru-RU" dirty="0">
                <a:solidFill>
                  <a:srgbClr val="0070C0"/>
                </a:solidFill>
              </a:rPr>
              <a:t>88</a:t>
            </a:r>
          </a:p>
          <a:p>
            <a:r>
              <a:rPr lang="ru-RU" dirty="0"/>
              <a:t>             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98х9+6</a:t>
            </a:r>
            <a:r>
              <a:rPr lang="ru-RU" dirty="0"/>
              <a:t> = </a:t>
            </a:r>
            <a:r>
              <a:rPr lang="ru-RU" dirty="0">
                <a:solidFill>
                  <a:srgbClr val="0070C0"/>
                </a:solidFill>
              </a:rPr>
              <a:t>888</a:t>
            </a:r>
          </a:p>
          <a:p>
            <a:r>
              <a:rPr lang="ru-RU" dirty="0"/>
              <a:t>           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987х9+5</a:t>
            </a:r>
            <a:r>
              <a:rPr lang="ru-RU" dirty="0"/>
              <a:t> = </a:t>
            </a:r>
            <a:r>
              <a:rPr lang="ru-RU" dirty="0">
                <a:solidFill>
                  <a:srgbClr val="0070C0"/>
                </a:solidFill>
              </a:rPr>
              <a:t>8888</a:t>
            </a:r>
          </a:p>
          <a:p>
            <a:r>
              <a:rPr lang="ru-RU" dirty="0"/>
              <a:t>        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9876х9+4</a:t>
            </a:r>
            <a:r>
              <a:rPr lang="ru-RU" dirty="0"/>
              <a:t> = </a:t>
            </a:r>
            <a:r>
              <a:rPr lang="ru-RU" dirty="0">
                <a:solidFill>
                  <a:srgbClr val="0070C0"/>
                </a:solidFill>
              </a:rPr>
              <a:t>88888</a:t>
            </a:r>
          </a:p>
          <a:p>
            <a:r>
              <a:rPr lang="ru-RU" dirty="0"/>
              <a:t>      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98765х9+3</a:t>
            </a:r>
            <a:r>
              <a:rPr lang="ru-RU" dirty="0"/>
              <a:t> = </a:t>
            </a:r>
            <a:r>
              <a:rPr lang="ru-RU" dirty="0">
                <a:solidFill>
                  <a:srgbClr val="0070C0"/>
                </a:solidFill>
              </a:rPr>
              <a:t>888888</a:t>
            </a:r>
          </a:p>
          <a:p>
            <a:r>
              <a:rPr lang="ru-RU" dirty="0"/>
              <a:t>   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987654х9+2</a:t>
            </a:r>
            <a:r>
              <a:rPr lang="ru-RU" dirty="0"/>
              <a:t> = </a:t>
            </a:r>
            <a:r>
              <a:rPr lang="ru-RU" dirty="0">
                <a:solidFill>
                  <a:srgbClr val="0070C0"/>
                </a:solidFill>
              </a:rPr>
              <a:t>8888888</a:t>
            </a:r>
          </a:p>
          <a:p>
            <a:r>
              <a:rPr lang="ru-RU" dirty="0"/>
              <a:t>  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9876543х9+1</a:t>
            </a:r>
            <a:r>
              <a:rPr lang="ru-RU" dirty="0"/>
              <a:t> = </a:t>
            </a:r>
            <a:r>
              <a:rPr lang="ru-RU" dirty="0">
                <a:solidFill>
                  <a:srgbClr val="0070C0"/>
                </a:solidFill>
              </a:rPr>
              <a:t>88888888</a:t>
            </a:r>
          </a:p>
          <a:p>
            <a:r>
              <a:rPr lang="ru-RU" dirty="0"/>
              <a:t>             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98765432х9+0</a:t>
            </a:r>
            <a:r>
              <a:rPr lang="ru-RU" dirty="0"/>
              <a:t> = </a:t>
            </a:r>
            <a:r>
              <a:rPr lang="ru-RU" dirty="0">
                <a:solidFill>
                  <a:srgbClr val="0070C0"/>
                </a:solidFill>
              </a:rPr>
              <a:t>888888888</a:t>
            </a:r>
          </a:p>
        </p:txBody>
      </p:sp>
    </p:spTree>
    <p:extLst>
      <p:ext uri="{BB962C8B-B14F-4D97-AF65-F5344CB8AC3E}">
        <p14:creationId xmlns:p14="http://schemas.microsoft.com/office/powerpoint/2010/main" val="17824095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3"/>
            <a:ext cx="8229600" cy="22322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Росло четыре осины,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dirty="0" smtClean="0"/>
              <a:t>На </a:t>
            </a:r>
            <a:r>
              <a:rPr lang="ru-RU" dirty="0" smtClean="0"/>
              <a:t>каждой по четыре больших ветки,</a:t>
            </a:r>
          </a:p>
          <a:p>
            <a:pPr marL="0" indent="0">
              <a:buNone/>
            </a:pPr>
            <a:r>
              <a:rPr lang="ru-RU" dirty="0" smtClean="0"/>
              <a:t>    На каждой большой ветке по четыре маленьких ветки,</a:t>
            </a:r>
          </a:p>
          <a:p>
            <a:pPr marL="0" indent="0">
              <a:buNone/>
            </a:pPr>
            <a:r>
              <a:rPr lang="ru-RU" dirty="0" smtClean="0"/>
              <a:t>    На каждой маленькой ветке по четыре яблока.</a:t>
            </a:r>
          </a:p>
          <a:p>
            <a:pPr marL="0" indent="0">
              <a:buNone/>
            </a:pPr>
            <a:r>
              <a:rPr lang="ru-RU" dirty="0" smtClean="0"/>
              <a:t>    Сколько всего яблок?</a:t>
            </a:r>
          </a:p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b="1" dirty="0" smtClean="0"/>
              <a:t>Ответ: </a:t>
            </a:r>
            <a:r>
              <a:rPr lang="ru-RU" dirty="0" smtClean="0"/>
              <a:t>Ноль. На осинах нет яблок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9552" y="307975"/>
            <a:ext cx="820891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Включите логику!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4293096"/>
            <a:ext cx="8208912" cy="17281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dirty="0" smtClean="0"/>
              <a:t>Советским дворникам взяли и укоротили метлы. </a:t>
            </a:r>
          </a:p>
          <a:p>
            <a:pPr marL="0" indent="0">
              <a:buNone/>
            </a:pPr>
            <a:r>
              <a:rPr lang="ru-RU" sz="2200" dirty="0" smtClean="0"/>
              <a:t>Зачем</a:t>
            </a:r>
            <a:r>
              <a:rPr lang="ru-RU" sz="2200" dirty="0"/>
              <a:t>?</a:t>
            </a:r>
            <a:endParaRPr lang="ru-RU" sz="2200" dirty="0" smtClean="0"/>
          </a:p>
          <a:p>
            <a:pPr marL="0" indent="0">
              <a:buFont typeface="Arial" pitchFamily="34" charset="0"/>
              <a:buNone/>
            </a:pPr>
            <a:r>
              <a:rPr lang="ru-RU" sz="2200" dirty="0" smtClean="0"/>
              <a:t>    </a:t>
            </a:r>
          </a:p>
          <a:p>
            <a:pPr marL="0" indent="0">
              <a:buFont typeface="Arial" pitchFamily="34" charset="0"/>
              <a:buNone/>
            </a:pPr>
            <a:r>
              <a:rPr lang="ru-RU" sz="2200" b="1" dirty="0" smtClean="0"/>
              <a:t>Ответ: </a:t>
            </a:r>
            <a:r>
              <a:rPr lang="ru-RU" sz="2200" dirty="0" smtClean="0"/>
              <a:t>Советские дворники любили постоять  опершись на  метлу.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346512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FFFF"/>
                </a:solidFill>
              </a:rPr>
              <a:t>Найди цифры!</a:t>
            </a:r>
            <a:endParaRPr lang="ru-RU" sz="4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80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 спичками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2209"/>
            <a:ext cx="8229600" cy="41330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/>
              <a:t>Учитель </a:t>
            </a:r>
            <a:r>
              <a:rPr lang="ru-RU" sz="2400" dirty="0" smtClean="0"/>
              <a:t>предложил </a:t>
            </a:r>
            <a:r>
              <a:rPr lang="ru-RU" sz="2400" dirty="0" smtClean="0"/>
              <a:t>своим ученикам интересную задачу.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/>
              <a:t>                                    Головоломка со спичками.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4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2400" dirty="0" smtClean="0"/>
              <a:t>    Я </a:t>
            </a:r>
            <a:r>
              <a:rPr lang="ru-RU" sz="2400" dirty="0" smtClean="0"/>
              <a:t>разложил </a:t>
            </a:r>
            <a:r>
              <a:rPr lang="ru-RU" sz="2400" dirty="0" smtClean="0"/>
              <a:t>48 спичек в </a:t>
            </a:r>
            <a:r>
              <a:rPr lang="ru-RU" sz="2400" dirty="0" smtClean="0"/>
              <a:t>три неравные кучки. </a:t>
            </a:r>
            <a:r>
              <a:rPr lang="ru-RU" sz="2400" dirty="0" smtClean="0"/>
              <a:t>Сколько </a:t>
            </a:r>
            <a:r>
              <a:rPr lang="ru-RU" sz="2400" dirty="0" smtClean="0"/>
              <a:t>в каждой, я вам не скажу. </a:t>
            </a:r>
            <a:r>
              <a:rPr lang="ru-RU" sz="2400" dirty="0" smtClean="0"/>
              <a:t>Если </a:t>
            </a:r>
            <a:r>
              <a:rPr lang="ru-RU" sz="2400" dirty="0" smtClean="0"/>
              <a:t>из первой </a:t>
            </a:r>
            <a:r>
              <a:rPr lang="ru-RU" sz="2400" dirty="0" smtClean="0"/>
              <a:t>кучки </a:t>
            </a:r>
            <a:r>
              <a:rPr lang="ru-RU" sz="2400" dirty="0" smtClean="0"/>
              <a:t>я переложу во вторую столько спичек, сколько в этой второй кучке имелось, затем из второй в третью переложу столько, сколько в этой третьей перед тем будет находиться, и, наконец, из третьей переложу в первую столько спичек, сколько в этой первой куче будет тогда </a:t>
            </a:r>
            <a:r>
              <a:rPr lang="ru-RU" sz="2400" dirty="0" smtClean="0"/>
              <a:t>иметься, то </a:t>
            </a:r>
            <a:r>
              <a:rPr lang="ru-RU" sz="2400" dirty="0" smtClean="0"/>
              <a:t>число спичек во всех кучках станет одинаково.</a:t>
            </a:r>
            <a:r>
              <a:rPr lang="ru-RU" sz="1800" dirty="0" smtClean="0"/>
              <a:t> </a:t>
            </a:r>
            <a:endParaRPr lang="ru-RU" sz="180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4172" y="6033385"/>
            <a:ext cx="822960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pitchFamily="34" charset="0"/>
              <a:buNone/>
            </a:pPr>
            <a:r>
              <a:rPr lang="ru-RU" sz="2000" b="1" dirty="0" smtClean="0"/>
              <a:t>Сколько</a:t>
            </a:r>
            <a:r>
              <a:rPr lang="ru-RU" sz="1800" b="1" dirty="0" smtClean="0"/>
              <a:t> же было спичек в каждой кучке первоначально?</a:t>
            </a:r>
            <a:endParaRPr lang="ru-RU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189931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 build="p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Решение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задачи.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968" y="6404924"/>
            <a:ext cx="8218488" cy="25980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1400" b="1" dirty="0" smtClean="0">
                <a:solidFill>
                  <a:schemeClr val="tx1"/>
                </a:solidFill>
              </a:rPr>
              <a:t>Ответ</a:t>
            </a:r>
            <a:r>
              <a:rPr lang="ru-RU" sz="1400" b="1" dirty="0" smtClean="0">
                <a:solidFill>
                  <a:schemeClr val="tx1"/>
                </a:solidFill>
              </a:rPr>
              <a:t>: в 1-й кучке было 22 спички, во 2-й кучке 14 спичек,  в 3-й кучке 12 спичек.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67544" y="1484784"/>
            <a:ext cx="8218488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Задачу решают с конца. Будем исходить из того, что после всех перекладываний число спичек в кучках стало одинаковым. Так как от этих перекладываний общее число спичек не изменилось, осталось прежнее (48), то в каждой кучке к концу всех перекладываний оказалось 16 штук.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Итак, имеем в самом конце: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       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  1-я кучка           2-я кучка               3-я кучка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                 16                       16                            16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61756" y="2852936"/>
            <a:ext cx="8218488" cy="11521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Непосредственно перед этим в 1-ю кучку было прибавлено столько спичек, сколько в ней имелось; иначе говоря, число спичек в ней было удвоено. Значит, до последнего перекладывания в 1-й кучке было не 16, а только 8 спичек. В кучке же 3-й, из которой 8 спичек было взято, имелось перед тем 16+8=24 спички.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Теперь у нас такое распределение спичек по кучкам: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          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1-я кучка           2-я кучка               3-я кучка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8                        16                          24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1756" y="4149080"/>
            <a:ext cx="8218488" cy="11521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Далее: мы знаем, что перед этим из 2-й кучки было переложено в 3-ю столько спичек, сколько имелось в 3-й кучке. Значит 24- это удвоенное число спичек, бывших в 3-й кучке до этого перекладывания.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Отсюда узнаём распределение спичек после первого перекладывания: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             1-я кучка           2-я кучка               3-я кучка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8                         28                          12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457968" y="5445223"/>
            <a:ext cx="8218488" cy="90804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Легко сообразить, что раньше первого перекладывания (т. Е. до того как из 1-й кучки переложено было во 2-ю столько спичек, сколько в этой 2-й имелось)- распределение спичек было таково: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/>
              <a:t>              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1-я кучка           2-я кучка               3-я кучка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22                        14                           12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sz="1200" b="1" dirty="0" smtClean="0"/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ru-RU" sz="1200" b="1" dirty="0" smtClean="0"/>
          </a:p>
        </p:txBody>
      </p:sp>
      <p:pic>
        <p:nvPicPr>
          <p:cNvPr id="4103" name="Picture 9" descr="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023"/>
            <a:ext cx="685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35501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65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323528" y="285728"/>
            <a:ext cx="86409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№1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285860"/>
            <a:ext cx="8424936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lvl="0" algn="ctr"/>
            <a:r>
              <a:rPr lang="ru-RU" sz="3200" dirty="0" smtClean="0">
                <a:effectLst>
                  <a:reflection blurRad="88900" stA="24000" endPos="45500" dist="12700" dir="5400000" sy="-100000" algn="bl" rotWithShape="0"/>
                </a:effectLst>
              </a:rPr>
              <a:t>«Разгадай выражение»</a:t>
            </a:r>
          </a:p>
          <a:p>
            <a:pPr algn="ctr"/>
            <a:endParaRPr lang="ru-RU" sz="3200" dirty="0" smtClean="0">
              <a:solidFill>
                <a:srgbClr val="00B0F0"/>
              </a:solidFill>
              <a:effectLst>
                <a:reflection blurRad="88900" stA="24000" endPos="45500" dist="12700" dir="5400000" sy="-100000" algn="bl" rotWithShape="0"/>
              </a:effectLst>
            </a:endParaRPr>
          </a:p>
          <a:p>
            <a:pPr algn="ctr"/>
            <a:r>
              <a:rPr lang="ru-RU" sz="2800" dirty="0" smtClean="0">
                <a:effectLst>
                  <a:reflection blurRad="88900" stA="24000" endPos="45500" dist="12700" dir="5400000" sy="-100000" algn="bl" rotWithShape="0"/>
                </a:effectLst>
              </a:rPr>
              <a:t>«ТИТАЕМУКАМ ЖУ МАЗЕТ ИЧТЬУ ЕТЕСДУЛ,ТОЧ АНО МУ В ПРОДКОЯ ИПДВОРТИ».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DSC03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4214818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16216" y="37142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М.В. Ломоносов</a:t>
            </a:r>
            <a:endParaRPr lang="ru-RU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6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642918"/>
            <a:ext cx="864095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№1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51727"/>
            <a:ext cx="8496944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3200" dirty="0"/>
              <a:t>«Разгадай выражение»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76200" stA="18000" endPos="65000" dist="25400" dir="5400000" sy="-100000" algn="bl" rotWithShape="0"/>
                </a:effectLst>
              </a:rPr>
              <a:t>«</a:t>
            </a:r>
            <a:r>
              <a:rPr lang="ru-RU" sz="2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76200" stA="18000" endPos="65000" dist="25400" dir="5400000" sy="-100000" algn="bl" rotWithShape="0"/>
                </a:effectLst>
              </a:rPr>
              <a:t>МАТЕМАТИКУ УЖ ЗАТЕМ УЧИТЬ СЛЕДУЕТ, ЧТО ОНА УМ В ПОРЯДОК ПРИВОДИТ». </a:t>
            </a:r>
            <a:endParaRPr lang="ru-RU" sz="2800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76200" stA="18000" endPos="65000" dist="254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5040503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М.В. Ломоносов</a:t>
            </a:r>
            <a:endParaRPr lang="ru-RU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8247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475840"/>
            <a:ext cx="58326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                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№2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657831"/>
            <a:ext cx="5832648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                          «</a:t>
            </a:r>
            <a:r>
              <a:rPr lang="ru-RU" dirty="0" smtClean="0"/>
              <a:t>Бой Царевича со Змеем»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Собрался Иван Царевич на бой со  Змеем Горынычем, трёхглавым и треххвостым. Баба Яга дала Ивану меч - кладенец и сказала: «1 ударом ты можешь срубить    1 голову или 2 головы,1 хвост или 2 хвоста, но если срубишь голову, то новая вырастет ; срубишь хвост-два новых вырастет, срубишь 2 хвоста - голова вырастет, срубишь 2 головы – ничего не вырастет. За какое минимальное кол – во ударов можно полностью отрубить Змею все головы и все хвосты?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301208"/>
            <a:ext cx="58326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а)18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    б)9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      в</a:t>
            </a:r>
            <a:r>
              <a:rPr lang="en-US" sz="2400" dirty="0" smtClean="0">
                <a:solidFill>
                  <a:schemeClr val="tx1"/>
                </a:solidFill>
              </a:rPr>
              <a:t>)3;</a:t>
            </a:r>
            <a:r>
              <a:rPr lang="ru-RU" sz="2400" dirty="0" smtClean="0">
                <a:solidFill>
                  <a:schemeClr val="tx1"/>
                </a:solidFill>
              </a:rPr>
              <a:t>   </a:t>
            </a:r>
            <a:r>
              <a:rPr lang="ru-RU" sz="2400" dirty="0" smtClean="0">
                <a:solidFill>
                  <a:schemeClr val="tx1"/>
                </a:solidFill>
              </a:rPr>
              <a:t>      г)5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    д)7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02128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Правильный 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ответ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б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i_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404664"/>
            <a:ext cx="2428241" cy="2286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357562"/>
            <a:ext cx="2286000" cy="2971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6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3068960"/>
            <a:ext cx="8640960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«В сказочном озере </a:t>
            </a:r>
            <a:r>
              <a:rPr lang="ru-RU" sz="3200" dirty="0" smtClean="0"/>
              <a:t>плавает </a:t>
            </a:r>
            <a:r>
              <a:rPr lang="ru-RU" sz="3200" dirty="0" smtClean="0"/>
              <a:t>сказочная лилия. Эта лилия за сутки вдвое увеличивает свои размеры и полностью заполняет озеро за 137 суток. За какое время заполнят озеро две сказочные лилии?»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332656"/>
            <a:ext cx="292895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№3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1764105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«ЧУДО ЛИЛИЯ».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0397" y="585231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68 суток и 12часов.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d82a909bef8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36094"/>
            <a:ext cx="2571747" cy="19288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depositphotos_1344436-Two-lil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686180"/>
            <a:ext cx="2928958" cy="19507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2235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85689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№4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308" y="2332223"/>
            <a:ext cx="4875771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«Девочка заменила каждую букву в своём имени её номером в русском алфавите и получила 2011533. </a:t>
            </a:r>
          </a:p>
          <a:p>
            <a:r>
              <a:rPr lang="ru-RU" sz="3200" dirty="0" smtClean="0"/>
              <a:t>Как её зовут?»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48478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«НЕПОСЕДА».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1683" y="5945505"/>
            <a:ext cx="3000396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Правильный </a:t>
            </a:r>
            <a:r>
              <a:rPr lang="ru-RU" sz="2700" dirty="0" smtClean="0">
                <a:solidFill>
                  <a:schemeClr val="bg1"/>
                </a:solidFill>
              </a:rPr>
              <a:t>ответ</a:t>
            </a:r>
            <a:endParaRPr lang="ru-RU" sz="2700" dirty="0" smtClean="0">
              <a:solidFill>
                <a:schemeClr val="bg1"/>
              </a:solidFill>
            </a:endParaRPr>
          </a:p>
        </p:txBody>
      </p:sp>
      <p:pic>
        <p:nvPicPr>
          <p:cNvPr id="7" name="Рисунок 6" descr="meninasustinh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643050"/>
            <a:ext cx="2848850" cy="3786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000760" y="5772373"/>
            <a:ext cx="2963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20  1  15  33 </a:t>
            </a:r>
          </a:p>
          <a:p>
            <a:pPr marL="342900" indent="-342900" algn="ctr"/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Т    а   </a:t>
            </a:r>
            <a:r>
              <a:rPr lang="ru-RU" sz="2700" b="1" dirty="0" err="1" smtClean="0">
                <a:solidFill>
                  <a:schemeClr val="accent6">
                    <a:lumMod val="75000"/>
                  </a:schemeClr>
                </a:solidFill>
              </a:rPr>
              <a:t>н</a:t>
            </a: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</a:rPr>
              <a:t>    я</a:t>
            </a:r>
            <a:endParaRPr lang="ru-RU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0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5682">
            <a:off x="962948" y="3937815"/>
            <a:ext cx="1660077" cy="166007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chilly" dir="t"/>
          </a:scene3d>
          <a:sp3d prstMaterial="powder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352928" cy="7920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Развиваем логическое мышление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1844824"/>
            <a:ext cx="6616824" cy="19442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Мысль выражает числа десятью знаками… настолько простая, что…трудно понять, насколько она удивительна </a:t>
            </a: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80312" y="4092283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П.П.Лаплас</a:t>
            </a:r>
            <a:endParaRPr lang="ru-RU" sz="2000" dirty="0"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21573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5202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Сидит девушка, а вы не можете сесть на ее место, даже если она встанет и уйдет. Где она сидит?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Ответ: </a:t>
            </a:r>
            <a:r>
              <a:rPr lang="ru-RU" dirty="0" smtClean="0"/>
              <a:t>Она сидит у вас на коленях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005064"/>
            <a:ext cx="8229600" cy="25615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Вы опередили лыжника, который находился на второй позиции. Какое месте теперь Вы занимаете?</a:t>
            </a:r>
          </a:p>
          <a:p>
            <a:pPr marL="0" indent="0">
              <a:buFont typeface="Arial" pitchFamily="34" charset="0"/>
              <a:buNone/>
            </a:pPr>
            <a:r>
              <a:rPr lang="ru-RU" b="1" dirty="0" smtClean="0"/>
              <a:t>   Ответ: </a:t>
            </a:r>
            <a:r>
              <a:rPr lang="ru-RU" dirty="0" smtClean="0"/>
              <a:t>Второе.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5777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Подумай!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 каком случае 3 дедки, 2 бабки, 4 внучки, 3 жучки, кошка и 7 мышек с репкой, забравшись под один зонтик, не намокнут?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 smtClean="0"/>
              <a:t>Ответ</a:t>
            </a:r>
            <a:r>
              <a:rPr lang="ru-RU" sz="2800" b="1" dirty="0" smtClean="0"/>
              <a:t>: </a:t>
            </a:r>
            <a:r>
              <a:rPr lang="ru-RU" sz="2800" dirty="0" smtClean="0"/>
              <a:t>В случае, </a:t>
            </a:r>
            <a:r>
              <a:rPr lang="ru-RU" sz="2800" dirty="0" smtClean="0"/>
              <a:t>если </a:t>
            </a:r>
            <a:r>
              <a:rPr lang="ru-RU" sz="2800" dirty="0" smtClean="0"/>
              <a:t>не будет </a:t>
            </a:r>
            <a:r>
              <a:rPr lang="ru-RU" sz="2800" dirty="0" smtClean="0"/>
              <a:t>дождя</a:t>
            </a:r>
            <a:r>
              <a:rPr lang="ru-RU" sz="2800" dirty="0" smtClean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066633"/>
            <a:ext cx="7776864" cy="29546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  <a:r>
              <a:rPr lang="ru-RU" dirty="0" smtClean="0"/>
              <a:t>                                 </a:t>
            </a:r>
            <a:r>
              <a:rPr lang="ru-RU" sz="2400" dirty="0" smtClean="0"/>
              <a:t>Ах, какая симметрия!</a:t>
            </a:r>
            <a:r>
              <a:rPr lang="en-US" sz="2400" dirty="0" smtClean="0"/>
              <a:t>                          </a:t>
            </a:r>
          </a:p>
          <a:p>
            <a:r>
              <a:rPr lang="en-US" dirty="0" smtClean="0"/>
              <a:t> </a:t>
            </a:r>
            <a:r>
              <a:rPr lang="ru-RU" dirty="0" smtClean="0"/>
              <a:t>                                                  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х1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/>
              <a:t>= </a:t>
            </a:r>
            <a:r>
              <a:rPr lang="ru-RU" dirty="0"/>
              <a:t>1</a:t>
            </a:r>
          </a:p>
          <a:p>
            <a:r>
              <a:rPr lang="ru-RU" dirty="0"/>
              <a:t>                           </a:t>
            </a:r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11х11</a:t>
            </a:r>
            <a:r>
              <a:rPr lang="ru-RU" dirty="0" smtClean="0"/>
              <a:t>  = </a:t>
            </a:r>
            <a:r>
              <a:rPr lang="ru-RU" dirty="0"/>
              <a:t>1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1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111х111  </a:t>
            </a:r>
            <a:r>
              <a:rPr lang="ru-RU" dirty="0" smtClean="0"/>
              <a:t>= </a:t>
            </a:r>
            <a:r>
              <a:rPr lang="ru-RU" dirty="0"/>
              <a:t>1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1</a:t>
            </a:r>
          </a:p>
          <a:p>
            <a:r>
              <a:rPr lang="ru-RU" dirty="0"/>
              <a:t>                    </a:t>
            </a:r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1111х1111</a:t>
            </a:r>
            <a:r>
              <a:rPr lang="ru-RU" dirty="0" smtClean="0"/>
              <a:t> </a:t>
            </a:r>
            <a:r>
              <a:rPr lang="ru-RU" dirty="0"/>
              <a:t>= 1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1</a:t>
            </a:r>
          </a:p>
          <a:p>
            <a:r>
              <a:rPr lang="ru-RU" dirty="0"/>
              <a:t>                </a:t>
            </a:r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11111х11111</a:t>
            </a:r>
            <a:r>
              <a:rPr lang="ru-RU" dirty="0" smtClean="0"/>
              <a:t> </a:t>
            </a:r>
            <a:r>
              <a:rPr lang="ru-RU" dirty="0"/>
              <a:t>= 1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1</a:t>
            </a:r>
          </a:p>
          <a:p>
            <a:r>
              <a:rPr lang="ru-RU" dirty="0"/>
              <a:t>            </a:t>
            </a:r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111111х111111</a:t>
            </a:r>
            <a:r>
              <a:rPr lang="ru-RU" dirty="0" smtClean="0"/>
              <a:t> </a:t>
            </a:r>
            <a:r>
              <a:rPr lang="ru-RU" dirty="0"/>
              <a:t>= 1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00B0F0"/>
                </a:solidFill>
              </a:rPr>
              <a:t>6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1</a:t>
            </a:r>
          </a:p>
          <a:p>
            <a:r>
              <a:rPr lang="ru-RU" dirty="0"/>
              <a:t>        </a:t>
            </a:r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1111111х1111111</a:t>
            </a:r>
            <a:r>
              <a:rPr lang="ru-RU" dirty="0" smtClean="0"/>
              <a:t> </a:t>
            </a:r>
            <a:r>
              <a:rPr lang="ru-RU" dirty="0"/>
              <a:t>= 1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00B0F0"/>
                </a:solidFill>
              </a:rPr>
              <a:t>6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ru-RU" dirty="0">
                <a:solidFill>
                  <a:srgbClr val="00B0F0"/>
                </a:solidFill>
              </a:rPr>
              <a:t>6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1</a:t>
            </a:r>
          </a:p>
          <a:p>
            <a:r>
              <a:rPr lang="ru-RU" dirty="0"/>
              <a:t>    </a:t>
            </a:r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11111111х11111111</a:t>
            </a:r>
            <a:r>
              <a:rPr lang="ru-RU" dirty="0" smtClean="0"/>
              <a:t> </a:t>
            </a:r>
            <a:r>
              <a:rPr lang="ru-RU" dirty="0"/>
              <a:t>= 1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00B0F0"/>
                </a:solidFill>
              </a:rPr>
              <a:t>6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ru-RU" dirty="0">
                <a:solidFill>
                  <a:srgbClr val="00B050"/>
                </a:solidFill>
              </a:rPr>
              <a:t>8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ru-RU" dirty="0">
                <a:solidFill>
                  <a:srgbClr val="00B0F0"/>
                </a:solidFill>
              </a:rPr>
              <a:t>6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1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111111111х111111111</a:t>
            </a:r>
            <a:r>
              <a:rPr lang="ru-RU" dirty="0" smtClean="0"/>
              <a:t> </a:t>
            </a:r>
            <a:r>
              <a:rPr lang="ru-RU" dirty="0"/>
              <a:t>= 1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00B0F0"/>
                </a:solidFill>
              </a:rPr>
              <a:t>6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ru-RU" dirty="0">
                <a:solidFill>
                  <a:srgbClr val="00B050"/>
                </a:solidFill>
              </a:rPr>
              <a:t>8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9</a:t>
            </a:r>
            <a:r>
              <a:rPr lang="ru-RU" dirty="0">
                <a:solidFill>
                  <a:srgbClr val="00B050"/>
                </a:solidFill>
              </a:rPr>
              <a:t>8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7</a:t>
            </a:r>
            <a:r>
              <a:rPr lang="ru-RU" dirty="0">
                <a:solidFill>
                  <a:srgbClr val="00B0F0"/>
                </a:solidFill>
              </a:rPr>
              <a:t>6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rgbClr val="FFC000"/>
                </a:solidFill>
              </a:rPr>
              <a:t>4</a:t>
            </a:r>
            <a:r>
              <a:rPr lang="ru-RU" dirty="0">
                <a:solidFill>
                  <a:schemeClr val="tx2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2</a:t>
            </a:r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4208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999</Words>
  <Application>Microsoft Office PowerPoint</Application>
  <PresentationFormat>Экран (4:3)</PresentationFormat>
  <Paragraphs>121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Развиваем логическое мышление</vt:lpstr>
      <vt:lpstr>Подумай!</vt:lpstr>
      <vt:lpstr>Подумай!</vt:lpstr>
      <vt:lpstr>Презентация PowerPoint</vt:lpstr>
      <vt:lpstr>Презентация PowerPoint</vt:lpstr>
      <vt:lpstr>Презентация PowerPoint</vt:lpstr>
      <vt:lpstr>Задача со спичками</vt:lpstr>
      <vt:lpstr>Решение задачи.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23</cp:revision>
  <dcterms:created xsi:type="dcterms:W3CDTF">2003-01-01T02:01:02Z</dcterms:created>
  <dcterms:modified xsi:type="dcterms:W3CDTF">2003-01-01T04:32:55Z</dcterms:modified>
</cp:coreProperties>
</file>