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259" r:id="rId3"/>
    <p:sldId id="266" r:id="rId4"/>
    <p:sldId id="261" r:id="rId5"/>
    <p:sldId id="267" r:id="rId6"/>
    <p:sldId id="269" r:id="rId7"/>
    <p:sldId id="272" r:id="rId8"/>
    <p:sldId id="276" r:id="rId9"/>
    <p:sldId id="275" r:id="rId10"/>
    <p:sldId id="274" r:id="rId11"/>
    <p:sldId id="273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ylinder"/>
        <c:axId val="70433792"/>
        <c:axId val="75105024"/>
        <c:axId val="0"/>
      </c:bar3DChart>
      <c:catAx>
        <c:axId val="70433792"/>
        <c:scaling>
          <c:orientation val="minMax"/>
        </c:scaling>
        <c:axPos val="b"/>
        <c:tickLblPos val="nextTo"/>
        <c:crossAx val="75105024"/>
        <c:crosses val="autoZero"/>
        <c:auto val="1"/>
        <c:lblAlgn val="ctr"/>
        <c:lblOffset val="100"/>
      </c:catAx>
      <c:valAx>
        <c:axId val="75105024"/>
        <c:scaling>
          <c:orientation val="minMax"/>
        </c:scaling>
        <c:axPos val="l"/>
        <c:majorGridlines/>
        <c:numFmt formatCode="General" sourceLinked="1"/>
        <c:tickLblPos val="nextTo"/>
        <c:crossAx val="704337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4EF2-A0CD-4A06-9325-3DDABE91AEB0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6D32E-F121-444B-85B3-489C7D1E7F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49BCB-6DCC-4B6A-A6FB-F85514FC564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48E8B4-52AB-4BE1-80B8-8834647441BA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06EB55-BAC0-4C52-A81A-C9E0F44039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E8B4-52AB-4BE1-80B8-8834647441BA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EB55-BAC0-4C52-A81A-C9E0F4403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D48E8B4-52AB-4BE1-80B8-8834647441BA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06EB55-BAC0-4C52-A81A-C9E0F4403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E8B4-52AB-4BE1-80B8-8834647441BA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EB55-BAC0-4C52-A81A-C9E0F4403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48E8B4-52AB-4BE1-80B8-8834647441BA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206EB55-BAC0-4C52-A81A-C9E0F44039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E8B4-52AB-4BE1-80B8-8834647441BA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EB55-BAC0-4C52-A81A-C9E0F4403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E8B4-52AB-4BE1-80B8-8834647441BA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EB55-BAC0-4C52-A81A-C9E0F4403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E8B4-52AB-4BE1-80B8-8834647441BA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EB55-BAC0-4C52-A81A-C9E0F4403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48E8B4-52AB-4BE1-80B8-8834647441BA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EB55-BAC0-4C52-A81A-C9E0F4403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E8B4-52AB-4BE1-80B8-8834647441BA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EB55-BAC0-4C52-A81A-C9E0F4403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E8B4-52AB-4BE1-80B8-8834647441BA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EB55-BAC0-4C52-A81A-C9E0F44039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D48E8B4-52AB-4BE1-80B8-8834647441BA}" type="datetimeFigureOut">
              <a:rPr lang="ru-RU" smtClean="0"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06EB55-BAC0-4C52-A81A-C9E0F44039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Проценты в современной 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Выполнили: ученики 10 а класса</a:t>
            </a:r>
          </a:p>
          <a:p>
            <a:r>
              <a:rPr lang="ru-RU" dirty="0" smtClean="0"/>
              <a:t>МБОУ «СОШ № 54»</a:t>
            </a:r>
          </a:p>
          <a:p>
            <a:r>
              <a:rPr lang="ru-RU" dirty="0" err="1" smtClean="0"/>
              <a:t>Альмеева</a:t>
            </a:r>
            <a:r>
              <a:rPr lang="ru-RU" dirty="0" smtClean="0"/>
              <a:t> Гузель,</a:t>
            </a:r>
          </a:p>
          <a:p>
            <a:r>
              <a:rPr lang="ru-RU" dirty="0" err="1" smtClean="0"/>
              <a:t>Зинатуллина</a:t>
            </a:r>
            <a:r>
              <a:rPr lang="ru-RU" dirty="0" smtClean="0"/>
              <a:t> </a:t>
            </a:r>
            <a:r>
              <a:rPr lang="ru-RU" dirty="0" err="1" smtClean="0"/>
              <a:t>Ляйсан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возникновения банков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7643866" cy="478634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Первые банки стали зарождаться у древних халдеев за 2300 лет до н.э. в виде торговых обществ, занимающихся выдачей денежных ссуд и переводными операциями.</a:t>
            </a:r>
          </a:p>
          <a:p>
            <a:pPr>
              <a:buNone/>
            </a:pPr>
            <a:r>
              <a:rPr lang="ru-RU" dirty="0" smtClean="0"/>
              <a:t>       Но начало банковского дела принадлежит Вавилону, где банковское дело было развито в виде ростовщичества. В те времена разность между суммой, которую возвращали ростовщику, и той, которую первоначально взяли у него, называлась </a:t>
            </a:r>
            <a:r>
              <a:rPr lang="ru-RU" i="1" dirty="0" smtClean="0"/>
              <a:t>лихвой</a:t>
            </a:r>
            <a:r>
              <a:rPr lang="ru-RU" dirty="0" smtClean="0"/>
              <a:t>. Так в Древнем Вавилоне она составляла 20% и более.</a:t>
            </a:r>
          </a:p>
          <a:p>
            <a:pPr>
              <a:buNone/>
            </a:pPr>
            <a:r>
              <a:rPr lang="ru-RU" dirty="0" smtClean="0"/>
              <a:t>       Постепенно распространение банковского дела привело к появлению в Генуе общественных банков, основанных городскими управами совместно с торговыми классами и находящимися под управлением города.</a:t>
            </a:r>
          </a:p>
          <a:p>
            <a:pPr>
              <a:buNone/>
            </a:pPr>
            <a:r>
              <a:rPr lang="ru-RU" dirty="0" smtClean="0"/>
              <a:t>       Дальнейшее развитие банков происходит в Англии. Английский банк, ставший впоследствии государственным центральным банком, был образован в 1694 году.</a:t>
            </a:r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428604"/>
            <a:ext cx="2928958" cy="7858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57166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Решение приведем на конкретных числах и в общем виде: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7810503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3501"/>
                <a:gridCol w="2603501"/>
                <a:gridCol w="2603501"/>
              </a:tblGrid>
              <a:tr h="642942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Начальный капитал,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 прибыли,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Прибыль,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0,03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 * p)</a:t>
                      </a:r>
                      <a:r>
                        <a:rPr lang="ru-RU" dirty="0" smtClean="0"/>
                        <a:t>:100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Конечный капитал,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+ 200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0,03 =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+ 0,03)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 = a *</a:t>
                      </a:r>
                      <a:r>
                        <a:rPr lang="en-US" baseline="0" dirty="0" smtClean="0"/>
                        <a:t> (1*(p:100))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42843" y="3714752"/>
            <a:ext cx="800105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Вопрос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Сколько денег будет в конце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 года хранения?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Отвечая, получим: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</a:t>
            </a:r>
            <a:r>
              <a:rPr lang="en-US" sz="1600" dirty="0" smtClean="0">
                <a:latin typeface="Arial" pitchFamily="34" charset="0"/>
              </a:rPr>
              <a:t>k=a * (1 + (p:100))^n</a:t>
            </a:r>
          </a:p>
          <a:p>
            <a:r>
              <a:rPr lang="ru-RU" sz="1600" dirty="0" smtClean="0"/>
              <a:t> где а – первоначальный капитал, </a:t>
            </a:r>
            <a:r>
              <a:rPr lang="ru-RU" sz="1600" dirty="0" err="1" smtClean="0"/>
              <a:t>р</a:t>
            </a:r>
            <a:r>
              <a:rPr lang="ru-RU" sz="1600" dirty="0" smtClean="0"/>
              <a:t> – процент прибыли за один промежуток </a:t>
            </a:r>
            <a:r>
              <a:rPr lang="en-US" sz="1600" dirty="0" smtClean="0"/>
              <a:t>        </a:t>
            </a:r>
            <a:r>
              <a:rPr lang="ru-RU" sz="1600" dirty="0" smtClean="0"/>
              <a:t>времени, </a:t>
            </a:r>
            <a:r>
              <a:rPr lang="en-US" sz="1600" dirty="0" smtClean="0"/>
              <a:t>n</a:t>
            </a:r>
            <a:r>
              <a:rPr lang="ru-RU" sz="1600" dirty="0" smtClean="0"/>
              <a:t> – число промежутков.</a:t>
            </a:r>
            <a:endParaRPr lang="en-US" sz="1600" dirty="0" smtClean="0"/>
          </a:p>
          <a:p>
            <a:r>
              <a:rPr lang="en-US" sz="1600" dirty="0" smtClean="0"/>
              <a:t>       </a:t>
            </a:r>
            <a:r>
              <a:rPr lang="ru-RU" sz="1600" dirty="0" smtClean="0"/>
              <a:t>Эта формула называется </a:t>
            </a:r>
            <a:r>
              <a:rPr lang="ru-RU" sz="1600" i="1" dirty="0" smtClean="0"/>
              <a:t>формулой «сложных процентов».</a:t>
            </a:r>
            <a:endParaRPr lang="en-US" sz="1600" i="1" dirty="0" smtClean="0"/>
          </a:p>
          <a:p>
            <a:endParaRPr lang="en-US" sz="1600" i="1" dirty="0" smtClean="0"/>
          </a:p>
          <a:p>
            <a:endParaRPr lang="ru-RU" sz="1600" dirty="0" smtClean="0"/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8358214" y="2857496"/>
            <a:ext cx="7857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85720" y="5357826"/>
            <a:ext cx="771530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Формула эта является исходной формулой при решении многих задач на проценты. Кроме формулы «сложного процента», есть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формула простого процентного прироста: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latin typeface="Arial" pitchFamily="34" charset="0"/>
                <a:ea typeface="Times New Roman" pitchFamily="18" charset="0"/>
              </a:rPr>
              <a:t>k=a*(1+(p*n):100)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i="1" dirty="0" smtClean="0">
              <a:latin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Заключение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719138" eaLnBrk="1" hangingPunct="1">
              <a:buFont typeface="Wingdings" pitchFamily="2" charset="2"/>
              <a:buNone/>
            </a:pPr>
            <a:r>
              <a:rPr lang="ru-RU" sz="3600" smtClean="0"/>
              <a:t>Проценты используются почти во всех сферах деятельности человека и с их помощью можно наглядно показать положительную или отрицательную динамику тех или иных процессов, протекающих в жизни общества.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42852"/>
            <a:ext cx="35719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7239000" cy="5572164"/>
          </a:xfrm>
        </p:spPr>
        <p:txBody>
          <a:bodyPr>
            <a:normAutofit/>
          </a:bodyPr>
          <a:lstStyle/>
          <a:p>
            <a:r>
              <a:rPr lang="ru-RU" b="1" dirty="0" smtClean="0"/>
              <a:t>Введение</a:t>
            </a:r>
          </a:p>
          <a:p>
            <a:r>
              <a:rPr lang="ru-RU" dirty="0" smtClean="0"/>
              <a:t>История происхождения понятия «процент»</a:t>
            </a:r>
          </a:p>
          <a:p>
            <a:r>
              <a:rPr lang="ru-RU" dirty="0" smtClean="0"/>
              <a:t>История возникновения банков</a:t>
            </a:r>
          </a:p>
          <a:p>
            <a:r>
              <a:rPr lang="ru-RU" dirty="0" smtClean="0"/>
              <a:t>Принципы кредитования, основные понятия в банковской системе</a:t>
            </a:r>
          </a:p>
          <a:p>
            <a:r>
              <a:rPr lang="ru-RU" dirty="0" smtClean="0"/>
              <a:t>Правило начисления «сложных процентов» </a:t>
            </a:r>
          </a:p>
          <a:p>
            <a:r>
              <a:rPr lang="ru-RU" dirty="0" smtClean="0"/>
              <a:t>Банковские операции </a:t>
            </a:r>
          </a:p>
          <a:p>
            <a:r>
              <a:rPr lang="ru-RU" dirty="0" smtClean="0"/>
              <a:t>Сравнение сведений о качестве успеваемости по предметам за 1 четверть 2010-2011 и 2011-2012 </a:t>
            </a:r>
            <a:r>
              <a:rPr lang="ru-RU" dirty="0" err="1" smtClean="0"/>
              <a:t>уч</a:t>
            </a:r>
            <a:r>
              <a:rPr lang="ru-RU" dirty="0" smtClean="0"/>
              <a:t>. Год по средней школе №54</a:t>
            </a:r>
          </a:p>
          <a:p>
            <a:r>
              <a:rPr lang="ru-RU" b="1" dirty="0" smtClean="0"/>
              <a:t>Заключение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Современная жизнь много преподносит математических головоломок, задач на проценты -  это и  банковские операции, и расчет платежей по кредитам, и уплата штрафов,  и расчет тарифов ЖКХ, расчет стоимости товара при распродаже, и подсчет голосов избирателей на выборах в процентах и т.д.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bg2"/>
                </a:solidFill>
              </a:rPr>
              <a:t>Исторические данные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7848103" cy="4681537"/>
          </a:xfrm>
        </p:spPr>
        <p:txBody>
          <a:bodyPr/>
          <a:lstStyle/>
          <a:p>
            <a:pPr marL="0" indent="542925" algn="ctr" eaLnBrk="1" hangingPunct="1">
              <a:buFont typeface="Wingdings" pitchFamily="2" charset="2"/>
              <a:buNone/>
            </a:pPr>
            <a:r>
              <a:rPr lang="ru-RU" dirty="0" smtClean="0"/>
              <a:t>Слово «процент» происходит от латинского «</a:t>
            </a:r>
            <a:r>
              <a:rPr lang="en-US" dirty="0" smtClean="0"/>
              <a:t>pro centum</a:t>
            </a:r>
            <a:r>
              <a:rPr lang="ru-RU" dirty="0" smtClean="0"/>
              <a:t>», что буквально означает «на сотню». В популярной литературе возникновение этого термина связывается с внедрением в Европе десятичной системы счисления в </a:t>
            </a:r>
            <a:r>
              <a:rPr lang="ru-RU" dirty="0" err="1" smtClean="0"/>
              <a:t>XVв</a:t>
            </a:r>
            <a:r>
              <a:rPr lang="ru-RU" dirty="0" smtClean="0"/>
              <a:t>.</a:t>
            </a:r>
          </a:p>
          <a:p>
            <a:pPr marL="0" indent="542925" algn="ctr" eaLnBrk="1" hangingPunct="1">
              <a:buFont typeface="Wingdings" pitchFamily="2" charset="2"/>
              <a:buNone/>
            </a:pPr>
            <a:r>
              <a:rPr lang="ru-RU" dirty="0" smtClean="0"/>
              <a:t>Однако уже в «Дигестах Юстиниана», датируемых </a:t>
            </a:r>
            <a:r>
              <a:rPr lang="ru-RU" dirty="0" err="1" smtClean="0"/>
              <a:t>Vв</a:t>
            </a:r>
            <a:r>
              <a:rPr lang="ru-RU" dirty="0" smtClean="0"/>
              <a:t>., можно найти вполне современное употребление процентов.</a:t>
            </a:r>
          </a:p>
        </p:txBody>
      </p:sp>
      <p:pic>
        <p:nvPicPr>
          <p:cNvPr id="8196" name="Picture 9" descr="pp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23863"/>
            <a:ext cx="1439863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Обозначение процента</a:t>
            </a:r>
          </a:p>
        </p:txBody>
      </p:sp>
      <p:sp>
        <p:nvSpPr>
          <p:cNvPr id="9219" name="Text Box 18"/>
          <p:cNvSpPr txBox="1">
            <a:spLocks noChangeArrowheads="1"/>
          </p:cNvSpPr>
          <p:nvPr/>
        </p:nvSpPr>
        <p:spPr bwMode="auto">
          <a:xfrm>
            <a:off x="1187450" y="4581525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Аббревиатура лат</a:t>
            </a:r>
            <a:r>
              <a:rPr lang="en-US"/>
              <a:t>.</a:t>
            </a:r>
            <a:endParaRPr lang="ru-RU"/>
          </a:p>
          <a:p>
            <a:pPr algn="ctr"/>
            <a:r>
              <a:rPr lang="en-US"/>
              <a:t>per cento, XV </a:t>
            </a:r>
            <a:r>
              <a:rPr lang="ru-RU"/>
              <a:t>в</a:t>
            </a:r>
            <a:r>
              <a:rPr lang="en-US"/>
              <a:t>.</a:t>
            </a:r>
            <a:endParaRPr lang="ru-RU"/>
          </a:p>
        </p:txBody>
      </p:sp>
      <p:sp>
        <p:nvSpPr>
          <p:cNvPr id="9220" name="Text Box 20"/>
          <p:cNvSpPr txBox="1">
            <a:spLocks noChangeArrowheads="1"/>
          </p:cNvSpPr>
          <p:nvPr/>
        </p:nvSpPr>
        <p:spPr bwMode="auto">
          <a:xfrm>
            <a:off x="3708400" y="4365625"/>
            <a:ext cx="23034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От per cento осталось только o, XVII в.</a:t>
            </a:r>
          </a:p>
        </p:txBody>
      </p:sp>
      <p:sp>
        <p:nvSpPr>
          <p:cNvPr id="9221" name="Text Box 22"/>
          <p:cNvSpPr txBox="1">
            <a:spLocks noChangeArrowheads="1"/>
          </p:cNvSpPr>
          <p:nvPr/>
        </p:nvSpPr>
        <p:spPr bwMode="auto">
          <a:xfrm>
            <a:off x="6443663" y="4508500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«%» в XVIII в.</a:t>
            </a:r>
          </a:p>
        </p:txBody>
      </p:sp>
      <p:pic>
        <p:nvPicPr>
          <p:cNvPr id="9222" name="Picture 27" descr="100px-Percent_14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565400"/>
            <a:ext cx="21367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28" descr="100px-Percent_16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2420938"/>
            <a:ext cx="21336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9" descr="100px-Percent_18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2781300"/>
            <a:ext cx="193516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Проценты в жизни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-180528" y="1052736"/>
            <a:ext cx="8280920" cy="5805264"/>
            <a:chOff x="2306" y="2363"/>
            <a:chExt cx="7200" cy="2750"/>
          </a:xfrm>
        </p:grpSpPr>
        <p:sp>
          <p:nvSpPr>
            <p:cNvPr id="10245" name="AutoShape 5"/>
            <p:cNvSpPr>
              <a:spLocks noChangeAspect="1" noChangeArrowheads="1"/>
            </p:cNvSpPr>
            <p:nvPr/>
          </p:nvSpPr>
          <p:spPr bwMode="auto">
            <a:xfrm>
              <a:off x="2306" y="2363"/>
              <a:ext cx="7200" cy="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3008" y="2756"/>
              <a:ext cx="535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3000" dirty="0">
                  <a:latin typeface="Times New Roman" pitchFamily="18" charset="0"/>
                </a:rPr>
                <a:t>Проценты в разных сферах деятельности</a:t>
              </a:r>
              <a:endParaRPr lang="ru-RU" sz="3000" dirty="0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H="1">
              <a:off x="3360" y="3149"/>
              <a:ext cx="1228" cy="5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4765" y="3149"/>
              <a:ext cx="526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7135" y="3149"/>
              <a:ext cx="1142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6169" y="3149"/>
              <a:ext cx="526" cy="3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2550" y="3675"/>
              <a:ext cx="1493" cy="52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2745" y="3803"/>
              <a:ext cx="1140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dirty="0">
                  <a:latin typeface="Times New Roman" pitchFamily="18" charset="0"/>
                </a:rPr>
                <a:t>Образование</a:t>
              </a:r>
              <a:endParaRPr lang="ru-RU" sz="1600" dirty="0"/>
            </a:p>
          </p:txBody>
        </p:sp>
        <p:sp>
          <p:nvSpPr>
            <p:cNvPr id="10253" name="Oval 13"/>
            <p:cNvSpPr>
              <a:spLocks noChangeArrowheads="1"/>
            </p:cNvSpPr>
            <p:nvPr/>
          </p:nvSpPr>
          <p:spPr bwMode="auto">
            <a:xfrm>
              <a:off x="4062" y="3541"/>
              <a:ext cx="1494" cy="52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5994" y="3541"/>
              <a:ext cx="1494" cy="52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Oval 15"/>
            <p:cNvSpPr>
              <a:spLocks noChangeArrowheads="1"/>
            </p:cNvSpPr>
            <p:nvPr/>
          </p:nvSpPr>
          <p:spPr bwMode="auto">
            <a:xfrm>
              <a:off x="7574" y="3672"/>
              <a:ext cx="1494" cy="52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4326" y="3672"/>
              <a:ext cx="966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>
                  <a:latin typeface="Times New Roman" pitchFamily="18" charset="0"/>
                </a:rPr>
                <a:t>Медицина</a:t>
              </a:r>
              <a:endParaRPr lang="ru-RU" sz="1600"/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6082" y="3541"/>
              <a:ext cx="131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1600">
                <a:latin typeface="Times New Roman" pitchFamily="18" charset="0"/>
              </a:endParaRPr>
            </a:p>
            <a:p>
              <a:pPr algn="ctr"/>
              <a:r>
                <a:rPr lang="ru-RU" sz="1600">
                  <a:latin typeface="Times New Roman" pitchFamily="18" charset="0"/>
                </a:rPr>
                <a:t>Промышленность</a:t>
              </a:r>
              <a:endParaRPr lang="ru-RU" sz="1600"/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7838" y="3803"/>
              <a:ext cx="966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>
                  <a:latin typeface="Times New Roman" pitchFamily="18" charset="0"/>
                </a:rPr>
                <a:t>Политика</a:t>
              </a:r>
              <a:endParaRPr lang="ru-RU" sz="1600"/>
            </a:p>
          </p:txBody>
        </p:sp>
        <p:sp>
          <p:nvSpPr>
            <p:cNvPr id="10259" name="Oval 19"/>
            <p:cNvSpPr>
              <a:spLocks noChangeArrowheads="1"/>
            </p:cNvSpPr>
            <p:nvPr/>
          </p:nvSpPr>
          <p:spPr bwMode="auto">
            <a:xfrm>
              <a:off x="5116" y="4065"/>
              <a:ext cx="1494" cy="5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5818" y="3149"/>
              <a:ext cx="0" cy="9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5379" y="4196"/>
              <a:ext cx="87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>
                  <a:latin typeface="Times New Roman" pitchFamily="18" charset="0"/>
                </a:rPr>
                <a:t>Население</a:t>
              </a:r>
              <a:endParaRPr lang="ru-RU" sz="1600"/>
            </a:p>
          </p:txBody>
        </p:sp>
      </p:grpSp>
      <p:sp>
        <p:nvSpPr>
          <p:cNvPr id="10244" name="Text Box 22"/>
          <p:cNvSpPr txBox="1">
            <a:spLocks noChangeArrowheads="1"/>
          </p:cNvSpPr>
          <p:nvPr/>
        </p:nvSpPr>
        <p:spPr bwMode="auto">
          <a:xfrm>
            <a:off x="179388" y="5084763"/>
            <a:ext cx="8785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06367" y="1556544"/>
          <a:ext cx="5940665" cy="4953000"/>
        </p:xfrm>
        <a:graphic>
          <a:graphicData uri="http://schemas.openxmlformats.org/drawingml/2006/table">
            <a:tbl>
              <a:tblPr/>
              <a:tblGrid>
                <a:gridCol w="1097057"/>
                <a:gridCol w="573014"/>
                <a:gridCol w="928434"/>
                <a:gridCol w="928434"/>
                <a:gridCol w="556858"/>
                <a:gridCol w="928434"/>
                <a:gridCol w="928434"/>
              </a:tblGrid>
              <a:tr h="19386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Школа №54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Школа №54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2010-2011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2011-2012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На 4 и 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На 4 и 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Качество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Успеваемость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432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54.7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431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54,6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99,6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588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74,4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579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73,4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380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48,1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373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47,3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99,6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356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72,8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320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59,4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335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58,4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45,1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56,7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46,9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117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62,6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303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62,0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257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54,9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Тат.язык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482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61,0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486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61,5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Тат.литер.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572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72,4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566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71,7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Окр.мир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69,1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244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76,3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686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90,2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729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92,5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ИЗО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535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90,1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278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Музыка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561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94,4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88,9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Ин.язык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484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61,3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Технолог.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630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92,4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656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93,6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93,2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152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77,6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82,4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273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67.6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268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72,6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Искусство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72,5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72,9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25" marR="54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39552" y="339247"/>
            <a:ext cx="684076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Сравнение сведений о качестве успеваемости по предметам за 1 четверть 2010-2011 и 2011-2012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Год по средней школе №54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 flipV="1">
          <a:off x="4655840" y="7533456"/>
          <a:ext cx="4488160" cy="416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понятия в банковской системе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u="sng" dirty="0" smtClean="0"/>
              <a:t>Сумма платежа кредита</a:t>
            </a:r>
            <a:r>
              <a:rPr lang="ru-RU" dirty="0" smtClean="0"/>
              <a:t> – минимальный ежемесячный взнос, который складывается из взноса для гашения основной суммы кредита и взноса на гашение процентов, начисляемых банком за использование заёмщиком капитала банка.</a:t>
            </a:r>
          </a:p>
          <a:p>
            <a:r>
              <a:rPr lang="ru-RU" u="sng" dirty="0" smtClean="0"/>
              <a:t>Гашение кредита </a:t>
            </a:r>
            <a:r>
              <a:rPr lang="ru-RU" dirty="0" smtClean="0"/>
              <a:t>– ежемесячный минимальный взнос на гашение основной суммы кредита.</a:t>
            </a:r>
          </a:p>
          <a:p>
            <a:r>
              <a:rPr lang="ru-RU" u="sng" dirty="0" smtClean="0"/>
              <a:t>Гашение процентов </a:t>
            </a:r>
            <a:r>
              <a:rPr lang="ru-RU" dirty="0" smtClean="0"/>
              <a:t>– минимальный ежемесячный взнос на гашение процентов от размера кредита за использование заемщиком капитала банка.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143000"/>
          </a:xfrm>
        </p:spPr>
        <p:txBody>
          <a:bodyPr/>
          <a:lstStyle/>
          <a:p>
            <a:r>
              <a:rPr lang="ru-RU" dirty="0" smtClean="0"/>
              <a:t>Принципы кредитования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Срочность</a:t>
            </a:r>
            <a:r>
              <a:rPr lang="ru-RU" dirty="0" smtClean="0"/>
              <a:t> – банк предоставляет кредит на определенный срок.</a:t>
            </a:r>
          </a:p>
          <a:p>
            <a:r>
              <a:rPr lang="ru-RU" i="1" dirty="0" smtClean="0"/>
              <a:t>Платность</a:t>
            </a:r>
            <a:r>
              <a:rPr lang="ru-RU" dirty="0" smtClean="0"/>
              <a:t> – за право пользоваться денежными средствами заёмщик платит определенную сумму. Она выражается в годовом проценте от суммы кредита.</a:t>
            </a:r>
          </a:p>
          <a:p>
            <a:r>
              <a:rPr lang="ru-RU" i="1" dirty="0" smtClean="0"/>
              <a:t>Возвратность</a:t>
            </a:r>
            <a:r>
              <a:rPr lang="ru-RU" dirty="0" smtClean="0"/>
              <a:t> – определение банком кредитоспособности клиента.</a:t>
            </a:r>
          </a:p>
          <a:p>
            <a:pPr lvl="0"/>
            <a:r>
              <a:rPr lang="ru-RU" i="1" dirty="0" smtClean="0"/>
              <a:t>Гарантированность</a:t>
            </a:r>
            <a:r>
              <a:rPr lang="ru-RU" dirty="0" smtClean="0"/>
              <a:t> – внесение заемщиком залога, как правило, в размере не менее 30% от суммы кредита.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</TotalTime>
  <Words>837</Words>
  <Application>Microsoft Office PowerPoint</Application>
  <PresentationFormat>Экран (4:3)</PresentationFormat>
  <Paragraphs>228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Проценты в современной жизни</vt:lpstr>
      <vt:lpstr>оглавление</vt:lpstr>
      <vt:lpstr>введение</vt:lpstr>
      <vt:lpstr>Исторические данные</vt:lpstr>
      <vt:lpstr>Обозначение процента</vt:lpstr>
      <vt:lpstr>Проценты в жизни</vt:lpstr>
      <vt:lpstr> </vt:lpstr>
      <vt:lpstr>основные понятия в банковской системе</vt:lpstr>
      <vt:lpstr>Принципы кредитования</vt:lpstr>
      <vt:lpstr>История возникновения банков</vt:lpstr>
      <vt:lpstr>Слайд 11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Проценты в современной жизни</dc:title>
  <dc:creator>Дом</dc:creator>
  <cp:lastModifiedBy>Дом</cp:lastModifiedBy>
  <cp:revision>8</cp:revision>
  <dcterms:created xsi:type="dcterms:W3CDTF">2012-02-03T16:07:18Z</dcterms:created>
  <dcterms:modified xsi:type="dcterms:W3CDTF">2012-02-03T17:19:04Z</dcterms:modified>
</cp:coreProperties>
</file>