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7.xml" ContentType="application/vnd.openxmlformats-officedocument.presentationml.tags+xml"/>
  <Override PartName="/ppt/notesSlides/notesSlide10.xml" ContentType="application/vnd.openxmlformats-officedocument.presentationml.notesSlide+xml"/>
  <Override PartName="/ppt/tags/tag8.xml" ContentType="application/vnd.openxmlformats-officedocument.presentationml.tags+xml"/>
  <Override PartName="/ppt/notesSlides/notesSlide11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9" r:id="rId2"/>
    <p:sldId id="291" r:id="rId3"/>
    <p:sldId id="289" r:id="rId4"/>
    <p:sldId id="261" r:id="rId5"/>
    <p:sldId id="281" r:id="rId6"/>
    <p:sldId id="282" r:id="rId7"/>
    <p:sldId id="283" r:id="rId8"/>
    <p:sldId id="284" r:id="rId9"/>
    <p:sldId id="262" r:id="rId10"/>
    <p:sldId id="287" r:id="rId11"/>
    <p:sldId id="286" r:id="rId12"/>
    <p:sldId id="267" r:id="rId13"/>
    <p:sldId id="268" r:id="rId14"/>
    <p:sldId id="292" r:id="rId15"/>
    <p:sldId id="293" r:id="rId16"/>
    <p:sldId id="294" r:id="rId17"/>
    <p:sldId id="295" r:id="rId18"/>
    <p:sldId id="278" r:id="rId19"/>
    <p:sldId id="290" r:id="rId20"/>
    <p:sldId id="28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79CC93D-E52E-4D84-901B-11D7331DD495}">
          <p14:sldIdLst>
            <p14:sldId id="259"/>
            <p14:sldId id="291"/>
            <p14:sldId id="289"/>
          </p14:sldIdLst>
        </p14:section>
        <p14:section name="Обзор и цели" id="{ABA716BF-3A5C-4ADB-94C9-CFEF84EBA240}">
          <p14:sldIdLst>
            <p14:sldId id="261"/>
            <p14:sldId id="281"/>
            <p14:sldId id="282"/>
            <p14:sldId id="283"/>
            <p14:sldId id="284"/>
            <p14:sldId id="262"/>
            <p14:sldId id="287"/>
          </p14:sldIdLst>
        </p14:section>
        <p14:section name="Раздел 1" id="{6D9936A3-3945-4757-BC8B-B5C252D8E036}">
          <p14:sldIdLst>
            <p14:sldId id="286"/>
            <p14:sldId id="267"/>
          </p14:sldIdLst>
        </p14:section>
        <p14:section name="Образцы слайдов для визуальных элементов" id="{BAB3A466-96C9-4230-9978-795378D75699}">
          <p14:sldIdLst>
            <p14:sldId id="268"/>
            <p14:sldId id="292"/>
            <p14:sldId id="293"/>
            <p14:sldId id="294"/>
            <p14:sldId id="295"/>
          </p14:sldIdLst>
        </p14:section>
        <p14:section name="Пример" id="{8C0305C9-B152-4FBA-A789-FE1976D53990}">
          <p14:sldIdLst/>
        </p14:section>
        <p14:section name="Заключение и итог" id="{790CEF5B-569A-4C2F-BED5-750B08C0E5AD}">
          <p14:sldIdLst/>
        </p14:section>
        <p14:section name="Приложение" id="{3F78B471-41DA-46F2-A8E4-97E471896AB3}">
          <p14:sldIdLst>
            <p14:sldId id="278"/>
            <p14:sldId id="290"/>
            <p14:sldId id="28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00"/>
    <a:srgbClr val="009ED6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74" autoAdjust="0"/>
    <p:restoredTop sz="83977" autoAdjust="0"/>
  </p:normalViewPr>
  <p:slideViewPr>
    <p:cSldViewPr>
      <p:cViewPr varScale="1">
        <p:scale>
          <a:sx n="61" d="100"/>
          <a:sy n="61" d="100"/>
        </p:scale>
        <p:origin x="-17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FEADD9-F67D-41F5-BA4C-3C84956E7F46}" type="doc">
      <dgm:prSet loTypeId="urn:microsoft.com/office/officeart/2005/8/layout/vList5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74EE5CD8-078F-4590-BF9C-A341A294A016}">
      <dgm:prSet phldrT="[Text]" custT="1"/>
      <dgm:spPr/>
      <dgm:t>
        <a:bodyPr/>
        <a:lstStyle/>
        <a:p>
          <a:r>
            <a:rPr lang="ru-RU" sz="4400"/>
            <a:t>1</a:t>
          </a:r>
        </a:p>
      </dgm:t>
    </dgm:pt>
    <dgm:pt modelId="{BB568D76-3363-43D3-B00C-3359A643216C}" type="parTrans" cxnId="{F40F9561-0D4C-44CF-91EF-A92B1DBDE44B}">
      <dgm:prSet/>
      <dgm:spPr/>
      <dgm:t>
        <a:bodyPr/>
        <a:lstStyle/>
        <a:p>
          <a:endParaRPr lang="ru-RU" sz="3200"/>
        </a:p>
      </dgm:t>
    </dgm:pt>
    <dgm:pt modelId="{CF9FB981-E6ED-4440-AC98-4E4E2ABA2C55}" type="sibTrans" cxnId="{F40F9561-0D4C-44CF-91EF-A92B1DBDE44B}">
      <dgm:prSet/>
      <dgm:spPr/>
      <dgm:t>
        <a:bodyPr/>
        <a:lstStyle/>
        <a:p>
          <a:endParaRPr lang="ru-RU" sz="3200"/>
        </a:p>
      </dgm:t>
    </dgm:pt>
    <dgm:pt modelId="{AA046201-5C4D-445E-BF0B-5C6D2B0A1945}">
      <dgm:prSet phldrT="[Text]" custT="1"/>
      <dgm:spPr/>
      <dgm:t>
        <a:bodyPr/>
        <a:lstStyle/>
        <a:p>
          <a:r>
            <a:rPr lang="ru-RU" sz="4400"/>
            <a:t>2</a:t>
          </a:r>
        </a:p>
      </dgm:t>
    </dgm:pt>
    <dgm:pt modelId="{FE92FC33-5E0F-4302-9E80-A69E8ACDDE56}" type="parTrans" cxnId="{B8AF1086-D7BE-446F-9133-738B599E9A7D}">
      <dgm:prSet/>
      <dgm:spPr/>
      <dgm:t>
        <a:bodyPr/>
        <a:lstStyle/>
        <a:p>
          <a:endParaRPr lang="ru-RU" sz="3200"/>
        </a:p>
      </dgm:t>
    </dgm:pt>
    <dgm:pt modelId="{40767EFF-7D52-4469-ACEE-7D28E67337E2}" type="sibTrans" cxnId="{B8AF1086-D7BE-446F-9133-738B599E9A7D}">
      <dgm:prSet/>
      <dgm:spPr/>
      <dgm:t>
        <a:bodyPr/>
        <a:lstStyle/>
        <a:p>
          <a:endParaRPr lang="ru-RU" sz="3200"/>
        </a:p>
      </dgm:t>
    </dgm:pt>
    <dgm:pt modelId="{C59269D0-92A5-481C-BA64-727AFB0DD545}">
      <dgm:prSet phldrT="[Text]" custT="1"/>
      <dgm:spPr/>
      <dgm:t>
        <a:bodyPr/>
        <a:lstStyle/>
        <a:p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Экспертный лист</a:t>
          </a:r>
          <a:endParaRPr lang="ru-RU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2CC84D-092F-422A-AA24-A4619DBBB7BE}" type="parTrans" cxnId="{9071FB3B-D26B-4384-BD1A-80C12C62D02C}">
      <dgm:prSet/>
      <dgm:spPr/>
      <dgm:t>
        <a:bodyPr/>
        <a:lstStyle/>
        <a:p>
          <a:endParaRPr lang="ru-RU" sz="3200"/>
        </a:p>
      </dgm:t>
    </dgm:pt>
    <dgm:pt modelId="{266DE8E8-1339-41C4-B9A7-6148496C7FA9}" type="sibTrans" cxnId="{9071FB3B-D26B-4384-BD1A-80C12C62D02C}">
      <dgm:prSet/>
      <dgm:spPr/>
      <dgm:t>
        <a:bodyPr/>
        <a:lstStyle/>
        <a:p>
          <a:endParaRPr lang="ru-RU" sz="3200"/>
        </a:p>
      </dgm:t>
    </dgm:pt>
    <dgm:pt modelId="{1E4D3931-0DBD-4211-A24A-6AF364284B1E}">
      <dgm:prSet phldrT="[Text]" custT="1"/>
      <dgm:spPr/>
      <dgm:t>
        <a:bodyPr/>
        <a:lstStyle/>
        <a:p>
          <a:pPr marL="280988" indent="-280988"/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Экспертное заключение</a:t>
          </a:r>
          <a:endParaRPr lang="ru-RU" sz="3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ADAA3D9-7C63-4729-85B0-64C8AF644EEF}" type="sibTrans" cxnId="{63E4D827-0083-4625-9FD6-043D8D32091E}">
      <dgm:prSet/>
      <dgm:spPr/>
      <dgm:t>
        <a:bodyPr/>
        <a:lstStyle/>
        <a:p>
          <a:endParaRPr lang="ru-RU" sz="3200"/>
        </a:p>
      </dgm:t>
    </dgm:pt>
    <dgm:pt modelId="{FC93695B-FD0E-4353-B1FD-4328F4386DEC}" type="parTrans" cxnId="{63E4D827-0083-4625-9FD6-043D8D32091E}">
      <dgm:prSet/>
      <dgm:spPr/>
      <dgm:t>
        <a:bodyPr/>
        <a:lstStyle/>
        <a:p>
          <a:endParaRPr lang="ru-RU" sz="3200"/>
        </a:p>
      </dgm:t>
    </dgm:pt>
    <dgm:pt modelId="{AAE7A1E6-6847-453D-B55B-8A82BF138C1D}" type="pres">
      <dgm:prSet presAssocID="{F6FEADD9-F67D-41F5-BA4C-3C84956E7F4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407577-18A2-46E0-8805-2838042EB67A}" type="pres">
      <dgm:prSet presAssocID="{74EE5CD8-078F-4590-BF9C-A341A294A016}" presName="linNode" presStyleCnt="0"/>
      <dgm:spPr/>
      <dgm:t>
        <a:bodyPr/>
        <a:lstStyle/>
        <a:p>
          <a:endParaRPr lang="ru-RU"/>
        </a:p>
      </dgm:t>
    </dgm:pt>
    <dgm:pt modelId="{7E429971-BC57-430F-BB25-C0574E5E39E3}" type="pres">
      <dgm:prSet presAssocID="{74EE5CD8-078F-4590-BF9C-A341A294A016}" presName="parentText" presStyleLbl="node1" presStyleIdx="0" presStyleCnt="2" custLinFactNeighborY="-15667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D54B1729-BC98-42C1-9C6C-D65DCBA4358F}" type="pres">
      <dgm:prSet presAssocID="{74EE5CD8-078F-4590-BF9C-A341A294A016}" presName="descendantText" presStyleLbl="alignAccFollowNode1" presStyleIdx="0" presStyleCnt="2" custScaleX="25963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AB8574CC-D4F2-4555-AEE3-F4EE58B11D03}" type="pres">
      <dgm:prSet presAssocID="{CF9FB981-E6ED-4440-AC98-4E4E2ABA2C55}" presName="sp" presStyleCnt="0"/>
      <dgm:spPr/>
      <dgm:t>
        <a:bodyPr/>
        <a:lstStyle/>
        <a:p>
          <a:endParaRPr lang="ru-RU"/>
        </a:p>
      </dgm:t>
    </dgm:pt>
    <dgm:pt modelId="{85B8F607-FDD8-476A-ADBE-E1250824F294}" type="pres">
      <dgm:prSet presAssocID="{AA046201-5C4D-445E-BF0B-5C6D2B0A1945}" presName="linNode" presStyleCnt="0"/>
      <dgm:spPr/>
      <dgm:t>
        <a:bodyPr/>
        <a:lstStyle/>
        <a:p>
          <a:endParaRPr lang="ru-RU"/>
        </a:p>
      </dgm:t>
    </dgm:pt>
    <dgm:pt modelId="{C04276DC-EE64-470A-B8BC-09067B8045FA}" type="pres">
      <dgm:prSet presAssocID="{AA046201-5C4D-445E-BF0B-5C6D2B0A1945}" presName="parentText" presStyleLbl="node1" presStyleIdx="1" presStyleCnt="2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B37A5355-225B-4C6F-AED7-6C620F99EECC}" type="pres">
      <dgm:prSet presAssocID="{AA046201-5C4D-445E-BF0B-5C6D2B0A1945}" presName="descendantText" presStyleLbl="alignAccFollowNode1" presStyleIdx="1" presStyleCnt="2" custScaleX="25963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</dgm:ptLst>
  <dgm:cxnLst>
    <dgm:cxn modelId="{AFF7133D-5E9D-4613-9299-006F9E49301B}" type="presOf" srcId="{AA046201-5C4D-445E-BF0B-5C6D2B0A1945}" destId="{C04276DC-EE64-470A-B8BC-09067B8045FA}" srcOrd="0" destOrd="0" presId="urn:microsoft.com/office/officeart/2005/8/layout/vList5"/>
    <dgm:cxn modelId="{9071FB3B-D26B-4384-BD1A-80C12C62D02C}" srcId="{AA046201-5C4D-445E-BF0B-5C6D2B0A1945}" destId="{C59269D0-92A5-481C-BA64-727AFB0DD545}" srcOrd="0" destOrd="0" parTransId="{312CC84D-092F-422A-AA24-A4619DBBB7BE}" sibTransId="{266DE8E8-1339-41C4-B9A7-6148496C7FA9}"/>
    <dgm:cxn modelId="{B8AF1086-D7BE-446F-9133-738B599E9A7D}" srcId="{F6FEADD9-F67D-41F5-BA4C-3C84956E7F46}" destId="{AA046201-5C4D-445E-BF0B-5C6D2B0A1945}" srcOrd="1" destOrd="0" parTransId="{FE92FC33-5E0F-4302-9E80-A69E8ACDDE56}" sibTransId="{40767EFF-7D52-4469-ACEE-7D28E67337E2}"/>
    <dgm:cxn modelId="{B6416E04-E5DE-46CA-AD27-47EBE280D636}" type="presOf" srcId="{C59269D0-92A5-481C-BA64-727AFB0DD545}" destId="{B37A5355-225B-4C6F-AED7-6C620F99EECC}" srcOrd="0" destOrd="0" presId="urn:microsoft.com/office/officeart/2005/8/layout/vList5"/>
    <dgm:cxn modelId="{DBCA7E61-D822-40A0-A27A-D7E092386A0B}" type="presOf" srcId="{F6FEADD9-F67D-41F5-BA4C-3C84956E7F46}" destId="{AAE7A1E6-6847-453D-B55B-8A82BF138C1D}" srcOrd="0" destOrd="0" presId="urn:microsoft.com/office/officeart/2005/8/layout/vList5"/>
    <dgm:cxn modelId="{F40F9561-0D4C-44CF-91EF-A92B1DBDE44B}" srcId="{F6FEADD9-F67D-41F5-BA4C-3C84956E7F46}" destId="{74EE5CD8-078F-4590-BF9C-A341A294A016}" srcOrd="0" destOrd="0" parTransId="{BB568D76-3363-43D3-B00C-3359A643216C}" sibTransId="{CF9FB981-E6ED-4440-AC98-4E4E2ABA2C55}"/>
    <dgm:cxn modelId="{9A0DCB65-9DCB-4972-9768-1762E4116F3C}" type="presOf" srcId="{74EE5CD8-078F-4590-BF9C-A341A294A016}" destId="{7E429971-BC57-430F-BB25-C0574E5E39E3}" srcOrd="0" destOrd="0" presId="urn:microsoft.com/office/officeart/2005/8/layout/vList5"/>
    <dgm:cxn modelId="{63E4D827-0083-4625-9FD6-043D8D32091E}" srcId="{74EE5CD8-078F-4590-BF9C-A341A294A016}" destId="{1E4D3931-0DBD-4211-A24A-6AF364284B1E}" srcOrd="0" destOrd="0" parTransId="{FC93695B-FD0E-4353-B1FD-4328F4386DEC}" sibTransId="{CADAA3D9-7C63-4729-85B0-64C8AF644EEF}"/>
    <dgm:cxn modelId="{1D12F37E-DF42-400C-B5B5-A8FAF49EC0EC}" type="presOf" srcId="{1E4D3931-0DBD-4211-A24A-6AF364284B1E}" destId="{D54B1729-BC98-42C1-9C6C-D65DCBA4358F}" srcOrd="0" destOrd="0" presId="urn:microsoft.com/office/officeart/2005/8/layout/vList5"/>
    <dgm:cxn modelId="{1E18118B-9778-4714-A249-2B714D5427F7}" type="presParOf" srcId="{AAE7A1E6-6847-453D-B55B-8A82BF138C1D}" destId="{C4407577-18A2-46E0-8805-2838042EB67A}" srcOrd="0" destOrd="0" presId="urn:microsoft.com/office/officeart/2005/8/layout/vList5"/>
    <dgm:cxn modelId="{84152E8A-21A6-4CAF-BC09-47C13F4FFFB8}" type="presParOf" srcId="{C4407577-18A2-46E0-8805-2838042EB67A}" destId="{7E429971-BC57-430F-BB25-C0574E5E39E3}" srcOrd="0" destOrd="0" presId="urn:microsoft.com/office/officeart/2005/8/layout/vList5"/>
    <dgm:cxn modelId="{1D51832F-3B38-483B-8C08-BDD413206841}" type="presParOf" srcId="{C4407577-18A2-46E0-8805-2838042EB67A}" destId="{D54B1729-BC98-42C1-9C6C-D65DCBA4358F}" srcOrd="1" destOrd="0" presId="urn:microsoft.com/office/officeart/2005/8/layout/vList5"/>
    <dgm:cxn modelId="{F2BB24AB-7DB6-4F0F-92D8-664E0F322520}" type="presParOf" srcId="{AAE7A1E6-6847-453D-B55B-8A82BF138C1D}" destId="{AB8574CC-D4F2-4555-AEE3-F4EE58B11D03}" srcOrd="1" destOrd="0" presId="urn:microsoft.com/office/officeart/2005/8/layout/vList5"/>
    <dgm:cxn modelId="{3F47CC38-27AC-4E4E-92A2-FDE046382C80}" type="presParOf" srcId="{AAE7A1E6-6847-453D-B55B-8A82BF138C1D}" destId="{85B8F607-FDD8-476A-ADBE-E1250824F294}" srcOrd="2" destOrd="0" presId="urn:microsoft.com/office/officeart/2005/8/layout/vList5"/>
    <dgm:cxn modelId="{B4BBC5E0-69C0-4FD2-84A6-C47E62DEA28D}" type="presParOf" srcId="{85B8F607-FDD8-476A-ADBE-E1250824F294}" destId="{C04276DC-EE64-470A-B8BC-09067B8045FA}" srcOrd="0" destOrd="0" presId="urn:microsoft.com/office/officeart/2005/8/layout/vList5"/>
    <dgm:cxn modelId="{71B90C6E-E0F2-4EE1-8864-5914AAFA20A7}" type="presParOf" srcId="{85B8F607-FDD8-476A-ADBE-E1250824F294}" destId="{B37A5355-225B-4C6F-AED7-6C620F99EEC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4B1729-BC98-42C1-9C6C-D65DCBA4358F}">
      <dsp:nvSpPr>
        <dsp:cNvPr id="0" name=""/>
        <dsp:cNvSpPr/>
      </dsp:nvSpPr>
      <dsp:spPr>
        <a:xfrm rot="5400000">
          <a:off x="2797790" y="-1513898"/>
          <a:ext cx="1585912" cy="5010287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0988" lvl="1" indent="-280988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Экспертное заключение</a:t>
          </a:r>
          <a:endParaRPr lang="ru-RU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085603" y="198289"/>
        <a:ext cx="5010287" cy="1585912"/>
      </dsp:txXfrm>
    </dsp:sp>
    <dsp:sp modelId="{7E429971-BC57-430F-BB25-C0574E5E39E3}">
      <dsp:nvSpPr>
        <dsp:cNvPr id="0" name=""/>
        <dsp:cNvSpPr/>
      </dsp:nvSpPr>
      <dsp:spPr>
        <a:xfrm>
          <a:off x="109" y="0"/>
          <a:ext cx="1085492" cy="198239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kern="1200"/>
            <a:t>1</a:t>
          </a:r>
        </a:p>
      </dsp:txBody>
      <dsp:txXfrm>
        <a:off x="53098" y="52989"/>
        <a:ext cx="979514" cy="1876412"/>
      </dsp:txXfrm>
    </dsp:sp>
    <dsp:sp modelId="{B37A5355-225B-4C6F-AED7-6C620F99EECC}">
      <dsp:nvSpPr>
        <dsp:cNvPr id="0" name=""/>
        <dsp:cNvSpPr/>
      </dsp:nvSpPr>
      <dsp:spPr>
        <a:xfrm rot="5400000">
          <a:off x="2797790" y="567611"/>
          <a:ext cx="1585912" cy="5010287"/>
        </a:xfrm>
        <a:prstGeom prst="rect">
          <a:avLst/>
        </a:prstGeom>
        <a:solidFill>
          <a:schemeClr val="accent3">
            <a:tint val="40000"/>
            <a:alpha val="90000"/>
            <a:hueOff val="10716850"/>
            <a:satOff val="-13793"/>
            <a:lumOff val="-1075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10716850"/>
              <a:satOff val="-13793"/>
              <a:lumOff val="-107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Экспертный лист</a:t>
          </a:r>
          <a:endParaRPr lang="ru-RU" sz="3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085603" y="2279798"/>
        <a:ext cx="5010287" cy="1585912"/>
      </dsp:txXfrm>
    </dsp:sp>
    <dsp:sp modelId="{C04276DC-EE64-470A-B8BC-09067B8045FA}">
      <dsp:nvSpPr>
        <dsp:cNvPr id="0" name=""/>
        <dsp:cNvSpPr/>
      </dsp:nvSpPr>
      <dsp:spPr>
        <a:xfrm>
          <a:off x="109" y="2081559"/>
          <a:ext cx="1085492" cy="1982390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kern="1200"/>
            <a:t>2</a:t>
          </a:r>
        </a:p>
      </dsp:txBody>
      <dsp:txXfrm>
        <a:off x="53098" y="2134548"/>
        <a:ext cx="979514" cy="18764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ru-RU"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ru-RU" sz="1200"/>
            </a:lvl1pPr>
          </a:lstStyle>
          <a:p>
            <a:fld id="{D83FDC75-7F73-4A4A-A77C-09AADF00E0EA}" type="datetimeFigureOut">
              <a:rPr lang="ru-RU" smtClean="0"/>
              <a:pPr/>
              <a:t>07.10.2012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ru-RU" sz="1200"/>
            </a:lvl1pPr>
          </a:lstStyle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ru-RU" sz="1200"/>
            </a:lvl1pPr>
          </a:lstStyle>
          <a:p>
            <a:fld id="{459226BF-1F13-42D3-80DC-373E7ADD1EB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07680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ru-RU"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ru-RU" sz="1200"/>
            </a:lvl1pPr>
          </a:lstStyle>
          <a:p>
            <a:fld id="{48AEF76B-3757-4A0B-AF93-28494465C1DD}" type="datetimeFigureOut">
              <a:pPr/>
              <a:t>12/17/2009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ru-RU"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ru-RU" sz="1200"/>
            </a:lvl1pPr>
          </a:lstStyle>
          <a:p>
            <a:fld id="{75693FD4-8F83-4EF7-AC3F-0DC0388986B0}" type="slidenum"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512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/>
            </a:pPr>
            <a:r>
              <a:rPr lang="ru-RU" dirty="0" smtClean="0"/>
              <a:t>Этот шаблон можно использовать как начальный файл для представления учебных материалов группе слушателей.</a:t>
            </a:r>
          </a:p>
          <a:p>
            <a:endParaRPr lang="ru-RU" dirty="0" smtClean="0"/>
          </a:p>
          <a:p>
            <a:pPr lvl="0"/>
            <a:r>
              <a:rPr lang="ru-RU" sz="1200" b="1" dirty="0" smtClean="0"/>
              <a:t>Разделы</a:t>
            </a:r>
            <a:endParaRPr lang="ru-RU" sz="1200" b="0" dirty="0" smtClean="0"/>
          </a:p>
          <a:p>
            <a:pPr lvl="0"/>
            <a:r>
              <a:rPr lang="ru-RU" sz="1200" b="0" dirty="0" smtClean="0"/>
              <a:t>Для добавления разделов щелкните слайд правой кнопкой мыши.</a:t>
            </a:r>
            <a:r>
              <a:rPr lang="ru-RU" sz="1200" b="0" baseline="0" dirty="0" smtClean="0"/>
              <a:t> Разделы позволяют упорядочить слайды и организовать совместную работу нескольких авторов.</a:t>
            </a:r>
            <a:endParaRPr lang="ru-RU" sz="1200" b="0" dirty="0" smtClean="0"/>
          </a:p>
          <a:p>
            <a:pPr lvl="0"/>
            <a:endParaRPr lang="ru-RU" sz="1200" b="1" dirty="0" smtClean="0"/>
          </a:p>
          <a:p>
            <a:pPr lvl="0"/>
            <a:r>
              <a:rPr lang="ru-RU" sz="1200" b="1" dirty="0" smtClean="0"/>
              <a:t>Заметки</a:t>
            </a:r>
          </a:p>
          <a:p>
            <a:pPr lvl="0"/>
            <a:r>
              <a:rPr lang="ru-RU" sz="1200" dirty="0" smtClean="0"/>
              <a:t>Используйте раздел заметок для размещения заметок докладчика или дополнительных сведений для аудитории.</a:t>
            </a:r>
            <a:r>
              <a:rPr lang="ru-RU" sz="1200" baseline="0" dirty="0" smtClean="0"/>
              <a:t> Во время воспроизведения презентации эти заметки отображаются в представлении презентации. </a:t>
            </a:r>
          </a:p>
          <a:p>
            <a:pPr lvl="0">
              <a:buFontTx/>
              <a:buNone/>
            </a:pPr>
            <a:r>
              <a:rPr lang="ru-RU" sz="1200" dirty="0" smtClean="0"/>
              <a:t>Обращайте внимание на размер шрифта (важно обеспечить различимость при ослабленном зрении, видеосъемке и чтении с экрана)</a:t>
            </a:r>
          </a:p>
          <a:p>
            <a:pPr lvl="0"/>
            <a:endParaRPr lang="ru-RU" sz="1200" dirty="0" smtClean="0"/>
          </a:p>
          <a:p>
            <a:pPr lvl="0">
              <a:buFontTx/>
              <a:buNone/>
            </a:pPr>
            <a:r>
              <a:rPr lang="ru-RU" sz="1200" b="1" dirty="0" smtClean="0"/>
              <a:t>Сочетаемые цвета </a:t>
            </a:r>
          </a:p>
          <a:p>
            <a:pPr lvl="0">
              <a:buFontTx/>
              <a:buNone/>
            </a:pPr>
            <a:r>
              <a:rPr lang="ru-RU" sz="1200" dirty="0" smtClean="0"/>
              <a:t>Обратите особое внимание на графики, диаграммы и надписи.</a:t>
            </a:r>
            <a:r>
              <a:rPr lang="ru-RU" sz="1200" baseline="0" dirty="0" smtClean="0"/>
              <a:t> </a:t>
            </a:r>
            <a:endParaRPr lang="ru-RU" sz="1200" dirty="0" smtClean="0"/>
          </a:p>
          <a:p>
            <a:pPr lvl="0"/>
            <a:r>
              <a:rPr lang="ru-RU" sz="1200" dirty="0" smtClean="0"/>
              <a:t>Учтите, что печать будет выполняться </a:t>
            </a:r>
            <a:r>
              <a:rPr lang="ru-RU" sz="1200" dirty="0" err="1" smtClean="0"/>
              <a:t>в черно-белом режиме или в оттенках серого</a:t>
            </a:r>
            <a:r>
              <a:rPr lang="ru-RU" sz="1200" dirty="0" smtClean="0"/>
              <a:t>. Выполните пробную печать, чтобы убедиться в сохранении разницы между цветами при печати </a:t>
            </a:r>
            <a:r>
              <a:rPr lang="ru-RU" sz="1200" dirty="0" err="1" smtClean="0"/>
              <a:t>в черно-белом режиме или в оттенках серого</a:t>
            </a:r>
            <a:r>
              <a:rPr lang="ru-RU" sz="1200" dirty="0" smtClean="0"/>
              <a:t>.</a:t>
            </a:r>
          </a:p>
          <a:p>
            <a:pPr lvl="0">
              <a:buFontTx/>
              <a:buNone/>
            </a:pPr>
            <a:endParaRPr lang="ru-RU" sz="1200" dirty="0" smtClean="0"/>
          </a:p>
          <a:p>
            <a:pPr lvl="0">
              <a:buFontTx/>
              <a:buNone/>
            </a:pPr>
            <a:r>
              <a:rPr lang="ru-RU" sz="1200" b="1" dirty="0" smtClean="0"/>
              <a:t>Диаграммы, таблицы и графики</a:t>
            </a:r>
          </a:p>
          <a:p>
            <a:pPr lvl="0"/>
            <a:r>
              <a:rPr lang="ru-RU" sz="1200" dirty="0" smtClean="0"/>
              <a:t>Не усложняйте восприятие: по возможности используйте согласованные, простые стили и цвета.</a:t>
            </a:r>
          </a:p>
          <a:p>
            <a:pPr lvl="0"/>
            <a:r>
              <a:rPr lang="ru-RU" sz="1200" dirty="0" smtClean="0"/>
              <a:t>Снабдите все диаграммы и таблицы подписями.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Добавьте слайды в раздел по каждой теме, включая слайды с таблицами, диаграммами и изображениями. </a:t>
            </a:r>
          </a:p>
          <a:p>
            <a:r>
              <a:rPr lang="ru-RU" dirty="0" smtClean="0"/>
              <a:t>Образцы макетов таблицы,</a:t>
            </a:r>
            <a:r>
              <a:rPr lang="ru-RU" baseline="0" dirty="0" smtClean="0"/>
              <a:t> </a:t>
            </a:r>
            <a:r>
              <a:rPr lang="ru-RU" dirty="0" smtClean="0"/>
              <a:t>диаграммы, изображения</a:t>
            </a:r>
            <a:r>
              <a:rPr lang="ru-RU" baseline="0" dirty="0" smtClean="0"/>
              <a:t> и видео см. в следующем разделе.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Будьте кратки. Сделайте текст как можно более кратким для использования крупного шрифта.</a:t>
            </a: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ru-RU" dirty="0" smtClean="0"/>
              <a:t>Microsoft </a:t>
            </a:r>
            <a:r>
              <a:rPr lang="ru-RU" b="1" dirty="0" smtClean="0"/>
              <a:t>Инженерное мастерство</a:t>
            </a:r>
            <a:endParaRPr lang="ru-RU" dirty="0" smtClean="0"/>
          </a:p>
        </p:txBody>
      </p:sp>
      <p:sp>
        <p:nvSpPr>
          <p:cNvPr id="43011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ru-RU" dirty="0" smtClean="0"/>
              <a:t>Конфиденциальная информация Майкрософт</a:t>
            </a:r>
          </a:p>
        </p:txBody>
      </p:sp>
      <p:sp>
        <p:nvSpPr>
          <p:cNvPr id="43012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FF76F4-FC11-42FE-9D94-04E3E6D16C06}" type="slidenum">
              <a:rPr lang="ru-RU" smtClean="0"/>
              <a:pPr/>
              <a:t>18</a:t>
            </a:fld>
            <a:endParaRPr lang="ru-RU" dirty="0" smtClean="0"/>
          </a:p>
        </p:txBody>
      </p:sp>
      <p:sp>
        <p:nvSpPr>
          <p:cNvPr id="430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450850"/>
            <a:ext cx="4572000" cy="3429000"/>
          </a:xfrm>
          <a:ln/>
        </p:spPr>
      </p:sp>
      <p:sp>
        <p:nvSpPr>
          <p:cNvPr id="430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0103"/>
            <a:ext cx="6261652" cy="4603230"/>
          </a:xfrm>
          <a:noFill/>
          <a:ln/>
        </p:spPr>
        <p:txBody>
          <a:bodyPr/>
          <a:lstStyle/>
          <a:p>
            <a:r>
              <a:rPr lang="ru-RU" dirty="0" smtClean="0"/>
              <a:t>Достаточно ли лаконична презентация? Переместите излишнее содержимое в приложение.</a:t>
            </a:r>
          </a:p>
          <a:p>
            <a:r>
              <a:rPr lang="ru-RU" dirty="0" smtClean="0"/>
              <a:t>Используйте слайды приложения для содержимого, ссылка на которое может потребоваться при показе слайда вопроса, или которое может быть полезно слушателям для более глубокого изучения в будущем.</a:t>
            </a:r>
          </a:p>
          <a:p>
            <a:pPr>
              <a:buFontTx/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dirty="0" smtClean="0"/>
              <a:t>Дайте краткий обзор презентации.</a:t>
            </a:r>
            <a:r>
              <a:rPr lang="ru-RU" baseline="0" dirty="0" smtClean="0"/>
              <a:t> О</a:t>
            </a:r>
            <a:r>
              <a:rPr lang="ru-RU" dirty="0" smtClean="0"/>
              <a:t>пишите главную суть презентации и обоснуйте ее важность.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Представьте каждую из основных тем.</a:t>
            </a:r>
          </a:p>
          <a:p>
            <a:r>
              <a:rPr lang="ru-RU" dirty="0" smtClean="0"/>
              <a:t>Чтобы предоставить слушателям ориентир, можно</a:t>
            </a:r>
            <a:r>
              <a:rPr lang="ru-RU" baseline="0" dirty="0" smtClean="0"/>
              <a:t> можете </a:t>
            </a:r>
            <a:r>
              <a:rPr lang="ru-RU" dirty="0" smtClean="0"/>
              <a:t>повторять этот обзорный слайд в ходе презентации, выделяя тему, которая будет обсуждаться далее.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/>
            </a:pPr>
            <a:r>
              <a:rPr lang="ru-RU" sz="1200" dirty="0" smtClean="0"/>
              <a:t>Это другой параметр</a:t>
            </a:r>
            <a:r>
              <a:rPr lang="ru-RU" sz="1200" baseline="0" dirty="0" smtClean="0"/>
              <a:t> для обзорных слайдов, использующих переходы.</a:t>
            </a:r>
            <a:endParaRPr lang="ru-RU" sz="1200" dirty="0" smtClean="0"/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 spcCol="182880">
            <a:noAutofit/>
          </a:bodyPr>
          <a:lstStyle/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lang="ru-RU"/>
            </a:pPr>
            <a:r>
              <a:rPr lang="ru-RU" sz="1200" dirty="0" smtClean="0"/>
              <a:t>Это другой параметр</a:t>
            </a:r>
            <a:r>
              <a:rPr lang="ru-RU" sz="1200" baseline="0" dirty="0" smtClean="0"/>
              <a:t> для обзорного слайда.</a:t>
            </a:r>
            <a:endParaRPr lang="ru-RU" sz="1200" dirty="0" smtClean="0"/>
          </a:p>
          <a:p>
            <a:pPr marL="228600" indent="-228600">
              <a:buFont typeface="+mj-lt"/>
              <a:buNone/>
            </a:pPr>
            <a:endParaRPr lang="ru-RU" sz="1200" dirty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539750" y="503238"/>
            <a:ext cx="3143250" cy="2359025"/>
          </a:xfr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/>
            </a:pPr>
            <a:r>
              <a:rPr lang="ru-RU" b="0" dirty="0" smtClean="0"/>
              <a:t>Какие</a:t>
            </a:r>
            <a:r>
              <a:rPr lang="ru-RU" b="0" baseline="0" dirty="0" smtClean="0"/>
              <a:t> способности приобретут слушатели по завершении обучения?</a:t>
            </a:r>
            <a:r>
              <a:rPr lang="ru-RU" dirty="0" smtClean="0"/>
              <a:t> Коротко опишите каждую цель и полезность</a:t>
            </a:r>
            <a:r>
              <a:rPr lang="ru-RU" baseline="0" dirty="0" smtClean="0"/>
              <a:t> </a:t>
            </a:r>
            <a:r>
              <a:rPr lang="ru-RU" dirty="0" smtClean="0"/>
              <a:t>данной презентации для</a:t>
            </a:r>
            <a:r>
              <a:rPr lang="ru-RU" baseline="0" dirty="0" smtClean="0"/>
              <a:t> слушателей.</a:t>
            </a:r>
            <a:endParaRPr lang="ru-RU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/>
            </a:pPr>
            <a:r>
              <a:rPr lang="ru-RU" dirty="0" smtClean="0"/>
              <a:t>Используйте заголовки разделов для каждой из тем, чтобы переход был понятен для аудитории. </a:t>
            </a: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038600"/>
            <a:ext cx="4772528" cy="990600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00" b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eaLnBrk="1" latinLnBrk="0" hangingPunct="1"/>
            <a:r>
              <a:rPr lang="ru-RU" smtClean="0"/>
              <a:t>Образец подзаголовка</a:t>
            </a:r>
            <a:endParaRPr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5105400"/>
            <a:ext cx="18288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ru-RU" sz="2000" baseline="0"/>
            </a:lvl1pPr>
          </a:lstStyle>
          <a:p>
            <a:r>
              <a:rPr kumimoji="0" lang="ru-RU"/>
              <a:t>Эмблема организации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12/17/2009</a:t>
            </a:fld>
            <a:endParaRPr kumimoji="0"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12/17/2009</a:t>
            </a:fld>
            <a:endParaRPr kumimoji="0"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олько фо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fld id="{757B281C-5159-4971-8228-52B9A72E9ED2}" type="datetimeFigureOut">
              <a:pPr/>
              <a:t>12/17/2009</a:t>
            </a:fld>
            <a:endParaRPr kumimoji="0"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endParaRPr kumimoji="0"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 eaLnBrk="1" latinLnBrk="0" hangingPunct="1">
              <a:defRPr kumimoji="0" lang="ru-RU" sz="4000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12/17/2009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ru-RU" sz="1800"/>
            </a:lvl1pPr>
          </a:lstStyle>
          <a:p>
            <a:r>
              <a:rPr kumimoji="0" lang="ru-RU"/>
              <a:t>Эмблема организации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69632"/>
            <a:ext cx="8077200" cy="1143000"/>
          </a:xfrm>
        </p:spPr>
        <p:txBody>
          <a:bodyPr anchor="ctr" anchorCtr="0"/>
          <a:lstStyle>
            <a:lvl1pPr algn="l" eaLnBrk="1" latinLnBrk="0" hangingPunct="1">
              <a:defRPr kumimoji="0" lang="ru-RU"/>
            </a:lvl1pPr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 eaLnBrk="1" latinLnBrk="0" hangingPunct="1">
              <a:defRPr kumimoji="0" lang="ru-RU" sz="3200">
                <a:latin typeface="+mn-lt"/>
              </a:defRPr>
            </a:lvl1pPr>
            <a:lvl2pPr eaLnBrk="1" latinLnBrk="0" hangingPunct="1">
              <a:defRPr kumimoji="0" lang="ru-RU" sz="2800">
                <a:latin typeface="+mn-lt"/>
              </a:defRPr>
            </a:lvl2pPr>
            <a:lvl3pPr eaLnBrk="1" latinLnBrk="0" hangingPunct="1">
              <a:defRPr kumimoji="0" lang="ru-RU" sz="2400">
                <a:latin typeface="+mn-lt"/>
              </a:defRPr>
            </a:lvl3pPr>
            <a:lvl4pPr eaLnBrk="1" latinLnBrk="0" hangingPunct="1">
              <a:defRPr kumimoji="0" lang="ru-RU" sz="2400">
                <a:latin typeface="+mn-lt"/>
              </a:defRPr>
            </a:lvl4pPr>
            <a:lvl5pPr eaLnBrk="1" latinLnBrk="0" hangingPunct="1">
              <a:defRPr kumimoji="0" lang="ru-RU" sz="2400">
                <a:latin typeface="+mn-lt"/>
              </a:defRPr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12/17/2009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4038600" cy="4525963"/>
          </a:xfrm>
        </p:spPr>
        <p:txBody>
          <a:bodyPr/>
          <a:lstStyle>
            <a:lvl1pPr eaLnBrk="1" latinLnBrk="0" hangingPunct="1">
              <a:defRPr kumimoji="0" lang="ru-RU" sz="2800"/>
            </a:lvl1pPr>
            <a:lvl2pPr eaLnBrk="1" latinLnBrk="0" hangingPunct="1">
              <a:defRPr kumimoji="0" lang="ru-RU" sz="2400"/>
            </a:lvl2pPr>
            <a:lvl3pPr eaLnBrk="1" latinLnBrk="0" hangingPunct="1">
              <a:defRPr kumimoji="0" lang="ru-RU" sz="2000"/>
            </a:lvl3pPr>
            <a:lvl4pPr eaLnBrk="1" latinLnBrk="0" hangingPunct="1">
              <a:defRPr kumimoji="0" lang="ru-RU" sz="1800"/>
            </a:lvl4pPr>
            <a:lvl5pPr eaLnBrk="1" latinLnBrk="0" hangingPunct="1">
              <a:defRPr kumimoji="0" lang="ru-RU" sz="1800"/>
            </a:lvl5pPr>
            <a:lvl6pPr eaLnBrk="1" latinLnBrk="0" hangingPunct="1">
              <a:defRPr kumimoji="0" lang="ru-RU" sz="1800"/>
            </a:lvl6pPr>
            <a:lvl7pPr eaLnBrk="1" latinLnBrk="0" hangingPunct="1">
              <a:defRPr kumimoji="0" lang="ru-RU" sz="1800"/>
            </a:lvl7pPr>
            <a:lvl8pPr eaLnBrk="1" latinLnBrk="0" hangingPunct="1">
              <a:defRPr kumimoji="0" lang="ru-RU" sz="1800"/>
            </a:lvl8pPr>
            <a:lvl9pPr eaLnBrk="1" latinLnBrk="0" hangingPunct="1">
              <a:defRPr kumimoji="0" lang="ru-RU" sz="18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/>
          <a:lstStyle>
            <a:lvl1pPr eaLnBrk="1" latinLnBrk="0" hangingPunct="1">
              <a:defRPr kumimoji="0" lang="ru-RU" sz="2800"/>
            </a:lvl1pPr>
            <a:lvl2pPr eaLnBrk="1" latinLnBrk="0" hangingPunct="1">
              <a:defRPr kumimoji="0" lang="ru-RU" sz="2400"/>
            </a:lvl2pPr>
            <a:lvl3pPr eaLnBrk="1" latinLnBrk="0" hangingPunct="1">
              <a:defRPr kumimoji="0" lang="ru-RU" sz="2000"/>
            </a:lvl3pPr>
            <a:lvl4pPr eaLnBrk="1" latinLnBrk="0" hangingPunct="1">
              <a:defRPr kumimoji="0" lang="ru-RU" sz="1800"/>
            </a:lvl4pPr>
            <a:lvl5pPr eaLnBrk="1" latinLnBrk="0" hangingPunct="1">
              <a:defRPr kumimoji="0" lang="ru-RU" sz="1800"/>
            </a:lvl5pPr>
            <a:lvl6pPr eaLnBrk="1" latinLnBrk="0" hangingPunct="1">
              <a:defRPr kumimoji="0" lang="ru-RU" sz="1800"/>
            </a:lvl6pPr>
            <a:lvl7pPr eaLnBrk="1" latinLnBrk="0" hangingPunct="1">
              <a:defRPr kumimoji="0" lang="ru-RU" sz="1800"/>
            </a:lvl7pPr>
            <a:lvl8pPr eaLnBrk="1" latinLnBrk="0" hangingPunct="1">
              <a:defRPr kumimoji="0" lang="ru-RU" sz="1800"/>
            </a:lvl8pPr>
            <a:lvl9pPr eaLnBrk="1" latinLnBrk="0" hangingPunct="1">
              <a:defRPr kumimoji="0" lang="ru-RU" sz="18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12/17/2009</a:t>
            </a:fld>
            <a:endParaRPr kumimoji="0"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eaLnBrk="1" latinLnBrk="0" hangingPunct="1">
              <a:defRPr kumimoji="0" lang="ru-RU"/>
            </a:lvl1pPr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4040188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ru-RU" sz="2400" b="1"/>
            </a:lvl1pPr>
            <a:lvl2pPr marL="457200" indent="0" eaLnBrk="1" latinLnBrk="0" hangingPunct="1">
              <a:buNone/>
              <a:defRPr kumimoji="0" lang="ru-RU" sz="2000" b="1"/>
            </a:lvl2pPr>
            <a:lvl3pPr marL="914400" indent="0" eaLnBrk="1" latinLnBrk="0" hangingPunct="1">
              <a:buNone/>
              <a:defRPr kumimoji="0" lang="ru-RU" sz="1800" b="1"/>
            </a:lvl3pPr>
            <a:lvl4pPr marL="1371600" indent="0" eaLnBrk="1" latinLnBrk="0" hangingPunct="1">
              <a:buNone/>
              <a:defRPr kumimoji="0" lang="ru-RU" sz="1600" b="1"/>
            </a:lvl4pPr>
            <a:lvl5pPr marL="1828800" indent="0" eaLnBrk="1" latinLnBrk="0" hangingPunct="1">
              <a:buNone/>
              <a:defRPr kumimoji="0" lang="ru-RU" sz="1600" b="1"/>
            </a:lvl5pPr>
            <a:lvl6pPr marL="2286000" indent="0" eaLnBrk="1" latinLnBrk="0" hangingPunct="1">
              <a:buNone/>
              <a:defRPr kumimoji="0" lang="ru-RU" sz="1600" b="1"/>
            </a:lvl6pPr>
            <a:lvl7pPr marL="2743200" indent="0" eaLnBrk="1" latinLnBrk="0" hangingPunct="1">
              <a:buNone/>
              <a:defRPr kumimoji="0" lang="ru-RU" sz="1600" b="1"/>
            </a:lvl7pPr>
            <a:lvl8pPr marL="3200400" indent="0" eaLnBrk="1" latinLnBrk="0" hangingPunct="1">
              <a:buNone/>
              <a:defRPr kumimoji="0" lang="ru-RU" sz="1600" b="1"/>
            </a:lvl8pPr>
            <a:lvl9pPr marL="3657600" indent="0" eaLnBrk="1" latinLnBrk="0" hangingPunct="1">
              <a:buNone/>
              <a:defRPr kumimoji="0" lang="ru-RU" sz="1600" b="1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74875"/>
            <a:ext cx="4040188" cy="3951288"/>
          </a:xfrm>
        </p:spPr>
        <p:txBody>
          <a:bodyPr/>
          <a:lstStyle>
            <a:lvl1pPr eaLnBrk="1" latinLnBrk="0" hangingPunct="1">
              <a:defRPr kumimoji="0" lang="ru-RU" sz="2400"/>
            </a:lvl1pPr>
            <a:lvl2pPr eaLnBrk="1" latinLnBrk="0" hangingPunct="1">
              <a:defRPr kumimoji="0" lang="ru-RU" sz="2000"/>
            </a:lvl2pPr>
            <a:lvl3pPr eaLnBrk="1" latinLnBrk="0" hangingPunct="1">
              <a:defRPr kumimoji="0" lang="ru-RU" sz="1800"/>
            </a:lvl3pPr>
            <a:lvl4pPr eaLnBrk="1" latinLnBrk="0" hangingPunct="1">
              <a:defRPr kumimoji="0" lang="ru-RU" sz="1600"/>
            </a:lvl4pPr>
            <a:lvl5pPr eaLnBrk="1" latinLnBrk="0" hangingPunct="1">
              <a:defRPr kumimoji="0" lang="ru-RU" sz="1600"/>
            </a:lvl5pPr>
            <a:lvl6pPr eaLnBrk="1" latinLnBrk="0" hangingPunct="1">
              <a:defRPr kumimoji="0" lang="ru-RU" sz="1600"/>
            </a:lvl6pPr>
            <a:lvl7pPr eaLnBrk="1" latinLnBrk="0" hangingPunct="1">
              <a:defRPr kumimoji="0" lang="ru-RU" sz="1600"/>
            </a:lvl7pPr>
            <a:lvl8pPr eaLnBrk="1" latinLnBrk="0" hangingPunct="1">
              <a:defRPr kumimoji="0" lang="ru-RU" sz="1600"/>
            </a:lvl8pPr>
            <a:lvl9pPr eaLnBrk="1" latinLnBrk="0" hangingPunct="1">
              <a:defRPr kumimoji="0" lang="ru-RU" sz="16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625" y="1535113"/>
            <a:ext cx="4041775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ru-RU" sz="2400" b="1"/>
            </a:lvl1pPr>
            <a:lvl2pPr marL="457200" indent="0" eaLnBrk="1" latinLnBrk="0" hangingPunct="1">
              <a:buNone/>
              <a:defRPr kumimoji="0" lang="ru-RU" sz="2000" b="1"/>
            </a:lvl2pPr>
            <a:lvl3pPr marL="914400" indent="0" eaLnBrk="1" latinLnBrk="0" hangingPunct="1">
              <a:buNone/>
              <a:defRPr kumimoji="0" lang="ru-RU" sz="1800" b="1"/>
            </a:lvl3pPr>
            <a:lvl4pPr marL="1371600" indent="0" eaLnBrk="1" latinLnBrk="0" hangingPunct="1">
              <a:buNone/>
              <a:defRPr kumimoji="0" lang="ru-RU" sz="1600" b="1"/>
            </a:lvl4pPr>
            <a:lvl5pPr marL="1828800" indent="0" eaLnBrk="1" latinLnBrk="0" hangingPunct="1">
              <a:buNone/>
              <a:defRPr kumimoji="0" lang="ru-RU" sz="1600" b="1"/>
            </a:lvl5pPr>
            <a:lvl6pPr marL="2286000" indent="0" eaLnBrk="1" latinLnBrk="0" hangingPunct="1">
              <a:buNone/>
              <a:defRPr kumimoji="0" lang="ru-RU" sz="1600" b="1"/>
            </a:lvl6pPr>
            <a:lvl7pPr marL="2743200" indent="0" eaLnBrk="1" latinLnBrk="0" hangingPunct="1">
              <a:buNone/>
              <a:defRPr kumimoji="0" lang="ru-RU" sz="1600" b="1"/>
            </a:lvl7pPr>
            <a:lvl8pPr marL="3200400" indent="0" eaLnBrk="1" latinLnBrk="0" hangingPunct="1">
              <a:buNone/>
              <a:defRPr kumimoji="0" lang="ru-RU" sz="1600" b="1"/>
            </a:lvl8pPr>
            <a:lvl9pPr marL="3657600" indent="0" eaLnBrk="1" latinLnBrk="0" hangingPunct="1">
              <a:buNone/>
              <a:defRPr kumimoji="0" lang="ru-RU" sz="1600" b="1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625" y="2174875"/>
            <a:ext cx="4041775" cy="3951288"/>
          </a:xfrm>
        </p:spPr>
        <p:txBody>
          <a:bodyPr/>
          <a:lstStyle>
            <a:lvl1pPr eaLnBrk="1" latinLnBrk="0" hangingPunct="1">
              <a:defRPr kumimoji="0" lang="ru-RU" sz="2400"/>
            </a:lvl1pPr>
            <a:lvl2pPr eaLnBrk="1" latinLnBrk="0" hangingPunct="1">
              <a:defRPr kumimoji="0" lang="ru-RU" sz="2000"/>
            </a:lvl2pPr>
            <a:lvl3pPr eaLnBrk="1" latinLnBrk="0" hangingPunct="1">
              <a:defRPr kumimoji="0" lang="ru-RU" sz="1800"/>
            </a:lvl3pPr>
            <a:lvl4pPr eaLnBrk="1" latinLnBrk="0" hangingPunct="1">
              <a:defRPr kumimoji="0" lang="ru-RU" sz="1600"/>
            </a:lvl4pPr>
            <a:lvl5pPr eaLnBrk="1" latinLnBrk="0" hangingPunct="1">
              <a:defRPr kumimoji="0" lang="ru-RU" sz="1600"/>
            </a:lvl5pPr>
            <a:lvl6pPr eaLnBrk="1" latinLnBrk="0" hangingPunct="1">
              <a:defRPr kumimoji="0" lang="ru-RU" sz="1600"/>
            </a:lvl6pPr>
            <a:lvl7pPr eaLnBrk="1" latinLnBrk="0" hangingPunct="1">
              <a:defRPr kumimoji="0" lang="ru-RU" sz="1600"/>
            </a:lvl7pPr>
            <a:lvl8pPr eaLnBrk="1" latinLnBrk="0" hangingPunct="1">
              <a:defRPr kumimoji="0" lang="ru-RU" sz="1600"/>
            </a:lvl8pPr>
            <a:lvl9pPr eaLnBrk="1" latinLnBrk="0" hangingPunct="1">
              <a:defRPr kumimoji="0" lang="ru-RU" sz="16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12/17/2009</a:t>
            </a:fld>
            <a:endParaRPr kumimoji="0"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3008313" cy="1162050"/>
          </a:xfrm>
        </p:spPr>
        <p:txBody>
          <a:bodyPr anchor="b"/>
          <a:lstStyle>
            <a:lvl1pPr algn="l" eaLnBrk="1" latinLnBrk="0" hangingPunct="1">
              <a:defRPr kumimoji="0" lang="ru-RU" sz="2000" b="1"/>
            </a:lvl1pPr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273050"/>
            <a:ext cx="5111750" cy="5853113"/>
          </a:xfrm>
        </p:spPr>
        <p:txBody>
          <a:bodyPr/>
          <a:lstStyle>
            <a:lvl1pPr eaLnBrk="1" latinLnBrk="0" hangingPunct="1">
              <a:defRPr kumimoji="0" lang="ru-RU" sz="3200"/>
            </a:lvl1pPr>
            <a:lvl2pPr eaLnBrk="1" latinLnBrk="0" hangingPunct="1">
              <a:defRPr kumimoji="0" lang="ru-RU" sz="2800"/>
            </a:lvl2pPr>
            <a:lvl3pPr eaLnBrk="1" latinLnBrk="0" hangingPunct="1">
              <a:defRPr kumimoji="0" lang="ru-RU" sz="2400"/>
            </a:lvl3pPr>
            <a:lvl4pPr eaLnBrk="1" latinLnBrk="0" hangingPunct="1">
              <a:defRPr kumimoji="0" lang="ru-RU" sz="2000"/>
            </a:lvl4pPr>
            <a:lvl5pPr eaLnBrk="1" latinLnBrk="0" hangingPunct="1">
              <a:defRPr kumimoji="0" lang="ru-RU" sz="2000"/>
            </a:lvl5pPr>
            <a:lvl6pPr eaLnBrk="1" latinLnBrk="0" hangingPunct="1">
              <a:defRPr kumimoji="0" lang="ru-RU" sz="2000"/>
            </a:lvl6pPr>
            <a:lvl7pPr eaLnBrk="1" latinLnBrk="0" hangingPunct="1">
              <a:defRPr kumimoji="0" lang="ru-RU" sz="2000"/>
            </a:lvl7pPr>
            <a:lvl8pPr eaLnBrk="1" latinLnBrk="0" hangingPunct="1">
              <a:defRPr kumimoji="0" lang="ru-RU" sz="2000"/>
            </a:lvl8pPr>
            <a:lvl9pPr eaLnBrk="1" latinLnBrk="0" hangingPunct="1">
              <a:defRPr kumimoji="0" lang="ru-RU" sz="20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1435100"/>
            <a:ext cx="3008313" cy="4691063"/>
          </a:xfrm>
        </p:spPr>
        <p:txBody>
          <a:bodyPr/>
          <a:lstStyle>
            <a:lvl1pPr marL="0" indent="0" eaLnBrk="1" latinLnBrk="0" hangingPunct="1">
              <a:buNone/>
              <a:defRPr kumimoji="0" lang="ru-RU" sz="1400"/>
            </a:lvl1pPr>
            <a:lvl2pPr marL="457200" indent="0" eaLnBrk="1" latinLnBrk="0" hangingPunct="1">
              <a:buNone/>
              <a:defRPr kumimoji="0" lang="ru-RU" sz="1200"/>
            </a:lvl2pPr>
            <a:lvl3pPr marL="914400" indent="0" eaLnBrk="1" latinLnBrk="0" hangingPunct="1">
              <a:buNone/>
              <a:defRPr kumimoji="0" lang="ru-RU" sz="1000"/>
            </a:lvl3pPr>
            <a:lvl4pPr marL="1371600" indent="0" eaLnBrk="1" latinLnBrk="0" hangingPunct="1">
              <a:buNone/>
              <a:defRPr kumimoji="0" lang="ru-RU" sz="900"/>
            </a:lvl4pPr>
            <a:lvl5pPr marL="1828800" indent="0" eaLnBrk="1" latinLnBrk="0" hangingPunct="1">
              <a:buNone/>
              <a:defRPr kumimoji="0" lang="ru-RU" sz="900"/>
            </a:lvl5pPr>
            <a:lvl6pPr marL="2286000" indent="0" eaLnBrk="1" latinLnBrk="0" hangingPunct="1">
              <a:buNone/>
              <a:defRPr kumimoji="0" lang="ru-RU" sz="900"/>
            </a:lvl6pPr>
            <a:lvl7pPr marL="2743200" indent="0" eaLnBrk="1" latinLnBrk="0" hangingPunct="1">
              <a:buNone/>
              <a:defRPr kumimoji="0" lang="ru-RU" sz="900"/>
            </a:lvl7pPr>
            <a:lvl8pPr marL="3200400" indent="0" eaLnBrk="1" latinLnBrk="0" hangingPunct="1">
              <a:buNone/>
              <a:defRPr kumimoji="0" lang="ru-RU" sz="900"/>
            </a:lvl8pPr>
            <a:lvl9pPr marL="3657600" indent="0" eaLnBrk="1" latinLnBrk="0" hangingPunct="1">
              <a:buNone/>
              <a:defRPr kumimoji="0" lang="ru-RU" sz="9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12/17/2009</a:t>
            </a:fld>
            <a:endParaRPr kumimoji="0"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eaLnBrk="1" latinLnBrk="0" hangingPunct="1">
              <a:defRPr kumimoji="0" lang="ru-RU" sz="2000" b="1"/>
            </a:lvl1pPr>
          </a:lstStyle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eaLnBrk="1" latinLnBrk="0" hangingPunct="1">
              <a:buNone/>
              <a:defRPr kumimoji="0" lang="ru-RU" sz="3200"/>
            </a:lvl1pPr>
            <a:lvl2pPr marL="457200" indent="0" eaLnBrk="1" latinLnBrk="0" hangingPunct="1">
              <a:buNone/>
              <a:defRPr kumimoji="0" lang="ru-RU" sz="2800"/>
            </a:lvl2pPr>
            <a:lvl3pPr marL="914400" indent="0" eaLnBrk="1" latinLnBrk="0" hangingPunct="1">
              <a:buNone/>
              <a:defRPr kumimoji="0" lang="ru-RU" sz="2400"/>
            </a:lvl3pPr>
            <a:lvl4pPr marL="1371600" indent="0" eaLnBrk="1" latinLnBrk="0" hangingPunct="1">
              <a:buNone/>
              <a:defRPr kumimoji="0" lang="ru-RU" sz="2000"/>
            </a:lvl4pPr>
            <a:lvl5pPr marL="1828800" indent="0" eaLnBrk="1" latinLnBrk="0" hangingPunct="1">
              <a:buNone/>
              <a:defRPr kumimoji="0" lang="ru-RU" sz="2000"/>
            </a:lvl5pPr>
            <a:lvl6pPr marL="2286000" indent="0" eaLnBrk="1" latinLnBrk="0" hangingPunct="1">
              <a:buNone/>
              <a:defRPr kumimoji="0" lang="ru-RU" sz="2000"/>
            </a:lvl6pPr>
            <a:lvl7pPr marL="2743200" indent="0" eaLnBrk="1" latinLnBrk="0" hangingPunct="1">
              <a:buNone/>
              <a:defRPr kumimoji="0" lang="ru-RU" sz="2000"/>
            </a:lvl7pPr>
            <a:lvl8pPr marL="3200400" indent="0" eaLnBrk="1" latinLnBrk="0" hangingPunct="1">
              <a:buNone/>
              <a:defRPr kumimoji="0" lang="ru-RU" sz="2000"/>
            </a:lvl8pPr>
            <a:lvl9pPr marL="3657600" indent="0" eaLnBrk="1" latinLnBrk="0" hangingPunct="1">
              <a:buNone/>
              <a:defRPr kumimoji="0" lang="ru-RU" sz="2000"/>
            </a:lvl9pPr>
          </a:lstStyle>
          <a:p>
            <a:pPr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eaLnBrk="1" latinLnBrk="0" hangingPunct="1">
              <a:buNone/>
              <a:defRPr kumimoji="0" lang="ru-RU" sz="1400"/>
            </a:lvl1pPr>
            <a:lvl2pPr marL="457200" indent="0" eaLnBrk="1" latinLnBrk="0" hangingPunct="1">
              <a:buNone/>
              <a:defRPr kumimoji="0" lang="ru-RU" sz="1200"/>
            </a:lvl2pPr>
            <a:lvl3pPr marL="914400" indent="0" eaLnBrk="1" latinLnBrk="0" hangingPunct="1">
              <a:buNone/>
              <a:defRPr kumimoji="0" lang="ru-RU" sz="1000"/>
            </a:lvl3pPr>
            <a:lvl4pPr marL="1371600" indent="0" eaLnBrk="1" latinLnBrk="0" hangingPunct="1">
              <a:buNone/>
              <a:defRPr kumimoji="0" lang="ru-RU" sz="900"/>
            </a:lvl4pPr>
            <a:lvl5pPr marL="1828800" indent="0" eaLnBrk="1" latinLnBrk="0" hangingPunct="1">
              <a:buNone/>
              <a:defRPr kumimoji="0" lang="ru-RU" sz="900"/>
            </a:lvl5pPr>
            <a:lvl6pPr marL="2286000" indent="0" eaLnBrk="1" latinLnBrk="0" hangingPunct="1">
              <a:buNone/>
              <a:defRPr kumimoji="0" lang="ru-RU" sz="900"/>
            </a:lvl6pPr>
            <a:lvl7pPr marL="2743200" indent="0" eaLnBrk="1" latinLnBrk="0" hangingPunct="1">
              <a:buNone/>
              <a:defRPr kumimoji="0" lang="ru-RU" sz="900"/>
            </a:lvl7pPr>
            <a:lvl8pPr marL="3200400" indent="0" eaLnBrk="1" latinLnBrk="0" hangingPunct="1">
              <a:buNone/>
              <a:defRPr kumimoji="0" lang="ru-RU" sz="900"/>
            </a:lvl8pPr>
            <a:lvl9pPr marL="3657600" indent="0" eaLnBrk="1" latinLnBrk="0" hangingPunct="1">
              <a:buNone/>
              <a:defRPr kumimoji="0" lang="ru-RU" sz="900"/>
            </a:lvl9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12/17/2009</a:t>
            </a:fld>
            <a:endParaRPr kumimoji="0"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12/17/2009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38"/>
            <a:ext cx="2057400" cy="5851525"/>
          </a:xfrm>
        </p:spPr>
        <p:txBody>
          <a:bodyPr vert="eaVert"/>
          <a:lstStyle/>
          <a:p>
            <a:pPr eaLnBrk="1" latinLnBrk="0" hangingPunct="1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pPr/>
              <a:t>12/17/2009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077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eaLnBrk="1" latinLnBrk="0" hangingPunct="1"/>
            <a:r>
              <a:rPr kumimoji="0" lang="ru-RU" smtClean="0"/>
              <a:t>Образец заголовка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600200"/>
            <a:ext cx="8077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latinLnBrk="0" hangingPunct="1">
              <a:defRPr kumimoji="0"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B281C-5159-4971-8228-52B9A72E9ED2}" type="datetimeFigureOut">
              <a:pPr/>
              <a:t>12/17/2009</a:t>
            </a:fld>
            <a:endParaRPr kumimoji="0"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8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latinLnBrk="0" hangingPunct="1">
              <a:defRPr kumimoji="0"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latinLnBrk="0" hangingPunct="1">
              <a:defRPr kumimoji="0" lang="ru-RU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E5A2-EC83-451F-A719-9AC1370DD5CF}" type="slidenum">
              <a:pPr/>
              <a:t>‹#›</a:t>
            </a:fld>
            <a:endParaRPr kumimoji="0" lang="ru-RU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2400" y="-109183"/>
            <a:ext cx="818707" cy="708318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6" r:id="rId6"/>
    <p:sldLayoutId id="2147483657" r:id="rId7"/>
    <p:sldLayoutId id="2147483658" r:id="rId8"/>
    <p:sldLayoutId id="2147483659" r:id="rId9"/>
    <p:sldLayoutId id="2147483654" r:id="rId10"/>
    <p:sldLayoutId id="2147483655" r:id="rId11"/>
    <p:sldLayoutId id="2147483663" r:id="rId12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kumimoji="0" lang="ru-RU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ru-RU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kumimoji="0" lang="ru-RU"/>
      </a:defPPr>
      <a:lvl1pPr marL="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4" Type="http://schemas.openxmlformats.org/officeDocument/2006/relationships/hyperlink" Target="http://edupravo.ru/methodic_assessment_ekspertnaia_ocenka_na_osnove_ekspertnogo_zakliucheniia_ou.htm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4" Type="http://schemas.openxmlformats.org/officeDocument/2006/relationships/notesSlide" Target="../notesSlides/notesSlide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7" Type="http://schemas.openxmlformats.org/officeDocument/2006/relationships/hyperlink" Target="http://edupravo.ru/methodic_assessment_ekspertnaia_ocenka_na_osnove_ekspertnogo_zakliucheniia_ou.htm" TargetMode="Externa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hyperlink" Target="http://www.edupravo.ru/methodic_assessment.htm" TargetMode="External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dupravo.ru/methodic_assessment_ekspertnaia_ocenka_na_osnove_ekspertnogo_zakliucheniia_ou.ht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771800" y="2286000"/>
            <a:ext cx="5999224" cy="1791072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latin typeface="Georgia" pitchFamily="18" charset="0"/>
              </a:rPr>
              <a:t>АТТЕСТАЦИЯ ПЕДАГОГИЧЕСКИХ РАБОТНИКОВ</a:t>
            </a:r>
            <a:endParaRPr lang="ru-RU" i="1" dirty="0">
              <a:latin typeface="Georgia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47664" y="1628800"/>
            <a:ext cx="56886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Georgia" pitchFamily="18" charset="0"/>
                <a:hlinkClick r:id="rId4"/>
              </a:rPr>
              <a:t>Экспертная оценка на </a:t>
            </a:r>
            <a:r>
              <a:rPr lang="ru-RU" sz="4000" dirty="0" smtClean="0">
                <a:latin typeface="Georgia" pitchFamily="18" charset="0"/>
                <a:hlinkClick r:id="rId4"/>
              </a:rPr>
              <a:t>основе</a:t>
            </a:r>
            <a:r>
              <a:rPr lang="ru-RU" sz="4000" dirty="0" smtClean="0">
                <a:latin typeface="Georgia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Georgia" pitchFamily="18" charset="0"/>
              </a:rPr>
              <a:t>портфолио педагогического работника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91680" y="1268760"/>
            <a:ext cx="6480720" cy="417646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Georgia" pitchFamily="18" charset="0"/>
              </a:rPr>
              <a:t>Документы</a:t>
            </a:r>
            <a:r>
              <a:rPr lang="ru-RU" dirty="0" smtClean="0">
                <a:latin typeface="Georgia" pitchFamily="18" charset="0"/>
              </a:rPr>
              <a:t/>
            </a:r>
            <a:br>
              <a:rPr lang="ru-RU" dirty="0" smtClean="0">
                <a:latin typeface="Georgia" pitchFamily="18" charset="0"/>
              </a:rPr>
            </a:br>
            <a:r>
              <a:rPr lang="ru-RU" dirty="0" smtClean="0">
                <a:latin typeface="Georgia" pitchFamily="18" charset="0"/>
              </a:rPr>
              <a:t>1. заявление</a:t>
            </a:r>
            <a:br>
              <a:rPr lang="ru-RU" dirty="0" smtClean="0">
                <a:latin typeface="Georgia" pitchFamily="18" charset="0"/>
              </a:rPr>
            </a:br>
            <a:r>
              <a:rPr lang="ru-RU" dirty="0" smtClean="0">
                <a:latin typeface="Georgia" pitchFamily="18" charset="0"/>
              </a:rPr>
              <a:t>2. аттестационный лист</a:t>
            </a:r>
            <a:br>
              <a:rPr lang="ru-RU" dirty="0" smtClean="0">
                <a:latin typeface="Georgia" pitchFamily="18" charset="0"/>
              </a:rPr>
            </a:br>
            <a:r>
              <a:rPr lang="ru-RU" dirty="0" smtClean="0">
                <a:latin typeface="Georgia" pitchFamily="18" charset="0"/>
              </a:rPr>
              <a:t>3.экспертное заключение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-Point Star 5"/>
          <p:cNvSpPr/>
          <p:nvPr/>
        </p:nvSpPr>
        <p:spPr>
          <a:xfrm>
            <a:off x="4953000" y="2286000"/>
            <a:ext cx="685800" cy="685800"/>
          </a:xfrm>
          <a:prstGeom prst="star5">
            <a:avLst/>
          </a:prstGeom>
          <a:solidFill>
            <a:schemeClr val="accent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27" y="476672"/>
            <a:ext cx="8902085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Содержание экспертного заключения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705975" cy="5373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591675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571236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620250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292375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553575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582715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553575" cy="6336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71725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594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1043608" y="2780928"/>
            <a:ext cx="7871792" cy="2736304"/>
          </a:xfrm>
        </p:spPr>
        <p:txBody>
          <a:bodyPr>
            <a:normAutofit fontScale="90000"/>
          </a:bodyPr>
          <a:lstStyle/>
          <a:p>
            <a:pPr algn="ctr">
              <a:defRPr lang="ru-RU"/>
            </a:pPr>
            <a:r>
              <a:rPr lang="ru-RU" dirty="0">
                <a:solidFill>
                  <a:srgbClr val="FF0000"/>
                </a:solidFill>
                <a:latin typeface="Georgia" pitchFamily="18" charset="0"/>
              </a:rPr>
              <a:t>Документы подаются по адресу: </a:t>
            </a:r>
            <a:br>
              <a:rPr lang="ru-RU" dirty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dirty="0">
                <a:latin typeface="Georgia" pitchFamily="18" charset="0"/>
              </a:rPr>
              <a:t>м. «Улица 1905 года», ул. Большая Декабрьская, д.9, понедельник – четверг с 09:30 до 17:00 (с 13:00 до 14:00 обеденный перерыв).</a:t>
            </a: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904" y="476672"/>
            <a:ext cx="4343400" cy="1362075"/>
          </a:xfrm>
        </p:spPr>
        <p:txBody>
          <a:bodyPr/>
          <a:lstStyle/>
          <a:p>
            <a:r>
              <a:rPr lang="ru-RU" dirty="0" smtClean="0">
                <a:latin typeface="Georgia" pitchFamily="18" charset="0"/>
              </a:rPr>
              <a:t>выводы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4805" y="2564904"/>
            <a:ext cx="777686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</a:rPr>
              <a:t>В результате сегодняшнего </a:t>
            </a:r>
            <a:r>
              <a:rPr lang="ru-RU" sz="2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</a:rPr>
              <a:t>вебинара</a:t>
            </a:r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</a:rPr>
              <a:t> были наиболее полно раскрыты все аспекты аттестации учителей, которые обычно вызывают затруднения ввиду занятости педагогов. </a:t>
            </a:r>
          </a:p>
          <a:p>
            <a:pPr algn="ctr"/>
            <a:endParaRPr lang="ru-RU" sz="2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Georgia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</a:rPr>
              <a:t>Надеюсь, что  это было полезно!</a:t>
            </a: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82366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3928" y="764704"/>
            <a:ext cx="4343400" cy="1362075"/>
          </a:xfrm>
        </p:spPr>
        <p:txBody>
          <a:bodyPr/>
          <a:lstStyle/>
          <a:p>
            <a:r>
              <a:rPr lang="ru-RU" dirty="0" smtClean="0">
                <a:latin typeface="Georgia" pitchFamily="18" charset="0"/>
              </a:rPr>
              <a:t>Цели </a:t>
            </a:r>
            <a:r>
              <a:rPr lang="ru-RU" dirty="0" err="1" smtClean="0">
                <a:latin typeface="Georgia" pitchFamily="18" charset="0"/>
              </a:rPr>
              <a:t>вебинара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624" y="2420888"/>
            <a:ext cx="73448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Georgia" pitchFamily="18" charset="0"/>
              </a:rPr>
              <a:t>После  участия в </a:t>
            </a:r>
            <a:r>
              <a:rPr lang="ru-RU" sz="2400" b="1" i="1" dirty="0" err="1" smtClean="0">
                <a:latin typeface="Georgia" pitchFamily="18" charset="0"/>
              </a:rPr>
              <a:t>вебинаре</a:t>
            </a:r>
            <a:r>
              <a:rPr lang="ru-RU" sz="2400" b="1" i="1" dirty="0" smtClean="0">
                <a:latin typeface="Georgia" pitchFamily="18" charset="0"/>
              </a:rPr>
              <a:t> учитель:</a:t>
            </a:r>
          </a:p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</a:rPr>
              <a:t>-должен знать, какие формы аттестации педагогов существуют;</a:t>
            </a:r>
          </a:p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</a:rPr>
              <a:t>-знать, какие документы необходимо предоставить в аттестационную комиссию в каждом случае;</a:t>
            </a:r>
          </a:p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</a:rPr>
              <a:t>-иметь представление об оформлении необходимых документов;</a:t>
            </a:r>
          </a:p>
          <a:p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</a:rPr>
              <a:t>-знать сайт, где имеется необходимая информация об аттестации.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062260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3844" y="980728"/>
            <a:ext cx="7223720" cy="1317104"/>
          </a:xfrm>
        </p:spPr>
        <p:txBody>
          <a:bodyPr/>
          <a:lstStyle/>
          <a:p>
            <a:pPr algn="ctr"/>
            <a:r>
              <a:rPr lang="ru-RU" dirty="0" smtClean="0">
                <a:latin typeface="Georgia" pitchFamily="18" charset="0"/>
              </a:rPr>
              <a:t>Спасибо за внимание!</a:t>
            </a:r>
            <a:endParaRPr lang="ru-RU" dirty="0">
              <a:latin typeface="Georgia" pitchFamily="18" charset="0"/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600" y="2420888"/>
            <a:ext cx="7887322" cy="3903712"/>
          </a:xfrm>
        </p:spPr>
      </p:pic>
    </p:spTree>
    <p:extLst>
      <p:ext uri="{BB962C8B-B14F-4D97-AF65-F5344CB8AC3E}">
        <p14:creationId xmlns:p14="http://schemas.microsoft.com/office/powerpoint/2010/main" val="409611235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5976" y="620688"/>
            <a:ext cx="4343400" cy="1362075"/>
          </a:xfrm>
        </p:spPr>
        <p:txBody>
          <a:bodyPr>
            <a:normAutofit/>
          </a:bodyPr>
          <a:lstStyle/>
          <a:p>
            <a:r>
              <a:rPr lang="ru-RU" sz="4400" dirty="0" smtClean="0">
                <a:latin typeface="Georgia" pitchFamily="18" charset="0"/>
              </a:rPr>
              <a:t>План</a:t>
            </a:r>
            <a:endParaRPr lang="ru-RU" sz="4400" dirty="0">
              <a:latin typeface="Georgi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2276872"/>
            <a:ext cx="748883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</a:rPr>
              <a:t>Формы оценки профессиональной деятельности педагогов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</a:rPr>
              <a:t>Аттестация на основе экспертного заключения ОУ, необходимый пакет документов и правила их оформления</a:t>
            </a:r>
          </a:p>
          <a:p>
            <a:pPr marL="342900" indent="-342900">
              <a:buFontTx/>
              <a:buAutoNum type="arabicPeriod"/>
            </a:pP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</a:rPr>
              <a:t>Аттестация на основе портфолио педагогического работника, </a:t>
            </a:r>
            <a:r>
              <a:rPr lang="ru-RU" sz="2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</a:rPr>
              <a:t>необходимый пакет документов и правила их </a:t>
            </a: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</a:rPr>
              <a:t>оформления</a:t>
            </a:r>
          </a:p>
          <a:p>
            <a:pPr marL="342900" indent="-342900">
              <a:buFontTx/>
              <a:buAutoNum type="arabicPeriod"/>
            </a:pP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</a:rPr>
              <a:t>Адрес аттестационной комиссии</a:t>
            </a:r>
          </a:p>
          <a:p>
            <a:pPr marL="342900" indent="-342900">
              <a:buFontTx/>
              <a:buAutoNum type="arabicPeriod"/>
            </a:pP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</a:rPr>
              <a:t>Выводы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  <a:latin typeface="Georgia" pitchFamily="18" charset="0"/>
            </a:endParaRPr>
          </a:p>
          <a:p>
            <a:pPr marL="342900" indent="-342900">
              <a:buAutoNum type="arabicPeriod"/>
            </a:pP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6162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269632"/>
            <a:ext cx="8202488" cy="143117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3300"/>
                </a:solidFill>
                <a:latin typeface="Georgia" pitchFamily="18" charset="0"/>
              </a:rPr>
              <a:t>ФОРМЫ ОЦЕНКИ ПРОФЕССИОНАЛЬНОЙ ДЕЯТЕЛЬНОСТИ ПЕДАГОГА</a:t>
            </a:r>
            <a:endParaRPr lang="ru-RU" sz="3200" b="1" dirty="0">
              <a:solidFill>
                <a:srgbClr val="003300"/>
              </a:solidFill>
              <a:latin typeface="Georgia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827584" y="2204864"/>
            <a:ext cx="8077200" cy="4297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1</a:t>
            </a:r>
            <a:r>
              <a:rPr lang="ru-RU" dirty="0">
                <a:latin typeface="Georgia" pitchFamily="18" charset="0"/>
              </a:rPr>
              <a:t>. </a:t>
            </a:r>
            <a:r>
              <a:rPr lang="ru-RU" dirty="0">
                <a:latin typeface="Georgia" pitchFamily="18" charset="0"/>
                <a:hlinkClick r:id="rId6"/>
              </a:rPr>
              <a:t>Экспертная оценка на основе портфолио педагогического </a:t>
            </a:r>
            <a:r>
              <a:rPr lang="ru-RU" dirty="0" smtClean="0">
                <a:latin typeface="Georgia" pitchFamily="18" charset="0"/>
                <a:hlinkClick r:id="rId6"/>
              </a:rPr>
              <a:t>работника</a:t>
            </a:r>
            <a:endParaRPr lang="ru-RU" dirty="0" smtClean="0">
              <a:latin typeface="Georgia" pitchFamily="18" charset="0"/>
            </a:endParaRPr>
          </a:p>
          <a:p>
            <a:pPr marL="0" indent="0">
              <a:buNone/>
            </a:pPr>
            <a:r>
              <a:rPr lang="ru-RU" dirty="0">
                <a:latin typeface="Georgia" pitchFamily="18" charset="0"/>
              </a:rPr>
              <a:t/>
            </a:r>
            <a:br>
              <a:rPr lang="ru-RU" dirty="0">
                <a:latin typeface="Georgia" pitchFamily="18" charset="0"/>
              </a:rPr>
            </a:br>
            <a:r>
              <a:rPr lang="ru-RU" dirty="0">
                <a:latin typeface="Georgia" pitchFamily="18" charset="0"/>
              </a:rPr>
              <a:t>2. </a:t>
            </a:r>
            <a:r>
              <a:rPr lang="ru-RU" dirty="0">
                <a:latin typeface="Georgia" pitchFamily="18" charset="0"/>
                <a:hlinkClick r:id="rId7"/>
              </a:rPr>
              <a:t>Экспертная оценка на основе экспертного заключения образовательного учреждения</a:t>
            </a:r>
            <a:r>
              <a:rPr lang="ru-RU" dirty="0">
                <a:latin typeface="Georgia" pitchFamily="18" charset="0"/>
              </a:rPr>
              <a:t>.</a:t>
            </a:r>
          </a:p>
        </p:txBody>
      </p:sp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00100" y="1916832"/>
            <a:ext cx="7444308" cy="3808750"/>
          </a:xfrm>
          <a:prstGeom prst="rect">
            <a:avLst/>
          </a:prstGeom>
          <a:noFill/>
        </p:spPr>
        <p:txBody>
          <a:bodyPr wrap="square" rtlCol="0">
            <a:normAutofit fontScale="70000" lnSpcReduction="20000"/>
          </a:bodyPr>
          <a:lstStyle/>
          <a:p>
            <a:pPr algn="ctr"/>
            <a:r>
              <a:rPr lang="ru-RU" sz="7200" dirty="0">
                <a:latin typeface="Georgia" pitchFamily="18" charset="0"/>
                <a:hlinkClick r:id="rId3"/>
              </a:rPr>
              <a:t>Э</a:t>
            </a:r>
            <a:r>
              <a:rPr lang="ru-RU" sz="7200" dirty="0" smtClean="0">
                <a:latin typeface="Georgia" pitchFamily="18" charset="0"/>
                <a:hlinkClick r:id="rId3"/>
              </a:rPr>
              <a:t>кспертная </a:t>
            </a:r>
            <a:r>
              <a:rPr lang="ru-RU" sz="7200" dirty="0">
                <a:latin typeface="Georgia" pitchFamily="18" charset="0"/>
                <a:hlinkClick r:id="rId3"/>
              </a:rPr>
              <a:t>оценка на основе экспертного заключения образовательного учреждения</a:t>
            </a:r>
            <a:r>
              <a:rPr lang="ru-RU" sz="7200" dirty="0">
                <a:latin typeface="Georgia" pitchFamily="18" charset="0"/>
              </a:rPr>
              <a:t>.</a:t>
            </a:r>
          </a:p>
          <a:p>
            <a:endParaRPr lang="ru-RU" sz="72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824" y="-459432"/>
            <a:ext cx="7765662" cy="1647612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803734" y="548680"/>
            <a:ext cx="5206554" cy="385566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ru-RU" sz="6600" dirty="0" smtClean="0">
                <a:solidFill>
                  <a:schemeClr val="accent3">
                    <a:lumMod val="50000"/>
                  </a:schemeClr>
                </a:solidFill>
                <a:latin typeface="Georgia" pitchFamily="18" charset="0"/>
              </a:rPr>
              <a:t>Документы</a:t>
            </a:r>
            <a:endParaRPr lang="ru-RU" sz="6600" dirty="0">
              <a:solidFill>
                <a:schemeClr val="accent3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953000" y="0"/>
            <a:ext cx="7765662" cy="1647612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049" y="2348880"/>
            <a:ext cx="5849691" cy="2876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365104" y="-7012160"/>
            <a:ext cx="7765662" cy="164761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753331" flipH="1">
            <a:off x="-316180" y="3775286"/>
            <a:ext cx="2895600" cy="3390489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149" y="404664"/>
            <a:ext cx="6535205" cy="6272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822935" y="2381379"/>
            <a:ext cx="3711465" cy="2800221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ru-RU" sz="4600"/>
              <a:t>Приветствие</a:t>
            </a:r>
            <a:endParaRPr lang="ru-RU" sz="720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753331" flipH="1">
            <a:off x="-35909" y="-858043"/>
            <a:ext cx="2895600" cy="686108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4" y="288336"/>
            <a:ext cx="6001545" cy="6331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291733838"/>
              </p:ext>
            </p:extLst>
          </p:nvPr>
        </p:nvGraphicFramePr>
        <p:xfrm>
          <a:off x="1835696" y="231804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301752"/>
            <a:ext cx="8077200" cy="1143000"/>
          </a:xfrm>
        </p:spPr>
        <p:txBody>
          <a:bodyPr/>
          <a:lstStyle/>
          <a:p>
            <a:r>
              <a:rPr lang="ru-RU" dirty="0"/>
              <a:t>Обзор на сегодня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260648"/>
            <a:ext cx="7858125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239644"/>
            <a:ext cx="2576483" cy="618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E429971-BC57-430F-BB25-C0574E5E39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7E429971-BC57-430F-BB25-C0574E5E39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54B1729-BC98-42C1-9C6C-D65DCBA435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D54B1729-BC98-42C1-9C6C-D65DCBA435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04276DC-EE64-470A-B8BC-09067B8045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graphicEl>
                                              <a:dgm id="{C04276DC-EE64-470A-B8BC-09067B8045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37A5355-225B-4C6F-AED7-6C620F99EE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graphicEl>
                                              <a:dgm id="{B37A5355-225B-4C6F-AED7-6C620F99EE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FUQynbDZ7CnnKAa7cx9M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gLLkbNYfJYmMS8cGCr6Zqx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pChuQ9mrn7ncHkUb4wJD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pChuQ9mrn7ncHkUb4wJD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c48BxRTjzwKhAarpC8SPOi"/>
</p:tagLst>
</file>

<file path=ppt/theme/theme1.xml><?xml version="1.0" encoding="utf-8"?>
<a:theme xmlns:a="http://schemas.openxmlformats.org/drawingml/2006/main" name="Обуч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Training</Template>
  <TotalTime>0</TotalTime>
  <Words>524</Words>
  <Application>Microsoft Office PowerPoint</Application>
  <PresentationFormat>Экран (4:3)</PresentationFormat>
  <Paragraphs>77</Paragraphs>
  <Slides>20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Обучение</vt:lpstr>
      <vt:lpstr>АТТЕСТАЦИЯ ПЕДАГОГИЧЕСКИХ РАБОТНИКОВ</vt:lpstr>
      <vt:lpstr>Цели вебинара</vt:lpstr>
      <vt:lpstr>План</vt:lpstr>
      <vt:lpstr>ФОРМЫ ОЦЕНКИ ПРОФЕССИОНАЛЬНОЙ ДЕЯТЕЛЬНОСТИ ПЕДАГОГА</vt:lpstr>
      <vt:lpstr>Презентация PowerPoint</vt:lpstr>
      <vt:lpstr>Презентация PowerPoint</vt:lpstr>
      <vt:lpstr>Презентация PowerPoint</vt:lpstr>
      <vt:lpstr>Презентация PowerPoint</vt:lpstr>
      <vt:lpstr>Обзор на сегодня </vt:lpstr>
      <vt:lpstr>Презентация PowerPoint</vt:lpstr>
      <vt:lpstr>Документы 1. заявление 2. аттестационный лист 3.экспертное заключение</vt:lpstr>
      <vt:lpstr>Презентация PowerPoint</vt:lpstr>
      <vt:lpstr>Содержание экспертного заключения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Документы подаются по адресу:  м. «Улица 1905 года», ул. Большая Декабрьская, д.9, понедельник – четверг с 09:30 до 17:00 (с 13:00 до 14:00 обеденный перерыв).</vt:lpstr>
      <vt:lpstr>выводы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2012-10-07T13:25:28Z</dcterms:created>
  <dcterms:modified xsi:type="dcterms:W3CDTF">2012-10-07T18:15:16Z</dcterms:modified>
</cp:coreProperties>
</file>