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70" r:id="rId14"/>
    <p:sldId id="271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62" autoAdjust="0"/>
  </p:normalViewPr>
  <p:slideViewPr>
    <p:cSldViewPr>
      <p:cViewPr>
        <p:scale>
          <a:sx n="50" d="100"/>
          <a:sy n="50" d="100"/>
        </p:scale>
        <p:origin x="-1734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87FFFF-65FF-4EE9-93B3-AC2B304EE47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7213BF-983E-409E-9A6F-AA9243213BAA}">
      <dgm:prSet phldrT="[Текст]" custT="1"/>
      <dgm:spPr/>
      <dgm:t>
        <a:bodyPr/>
        <a:lstStyle/>
        <a:p>
          <a:r>
            <a:rPr lang="ru-RU" sz="2300" dirty="0" smtClean="0"/>
            <a:t>    15 : (- 3) + 8</a:t>
          </a:r>
          <a:r>
            <a:rPr lang="ru-RU" sz="4000" baseline="14000" dirty="0" smtClean="0"/>
            <a:t>.</a:t>
          </a:r>
          <a:r>
            <a:rPr lang="ru-RU" sz="2300" dirty="0" smtClean="0"/>
            <a:t>(26 – 31) = </a:t>
          </a:r>
          <a:endParaRPr lang="ru-RU" sz="2300" dirty="0"/>
        </a:p>
      </dgm:t>
    </dgm:pt>
    <dgm:pt modelId="{92548725-57F3-4048-A51E-FE874E3BE3A1}" type="parTrans" cxnId="{6FC2722C-246F-4A7B-9A1A-40019CE15573}">
      <dgm:prSet/>
      <dgm:spPr/>
      <dgm:t>
        <a:bodyPr/>
        <a:lstStyle/>
        <a:p>
          <a:endParaRPr lang="ru-RU"/>
        </a:p>
      </dgm:t>
    </dgm:pt>
    <dgm:pt modelId="{34D368E3-43FA-46C6-A42D-AF6DBDD8BC55}" type="sibTrans" cxnId="{6FC2722C-246F-4A7B-9A1A-40019CE15573}">
      <dgm:prSet/>
      <dgm:spPr/>
      <dgm:t>
        <a:bodyPr/>
        <a:lstStyle/>
        <a:p>
          <a:endParaRPr lang="ru-RU"/>
        </a:p>
      </dgm:t>
    </dgm:pt>
    <dgm:pt modelId="{CC0B4441-0FF0-45AD-9F13-3AC47A41BACE}">
      <dgm:prSet phldrT="[Текст]" custT="1"/>
      <dgm:spPr/>
      <dgm:t>
        <a:bodyPr/>
        <a:lstStyle/>
        <a:p>
          <a:r>
            <a:rPr lang="ru-RU" sz="2300" smtClean="0"/>
            <a:t>      14 : (54 – 61)</a:t>
          </a:r>
          <a:r>
            <a:rPr lang="ru-RU" sz="4000" baseline="14000" smtClean="0"/>
            <a:t>.</a:t>
          </a:r>
          <a:r>
            <a:rPr lang="ru-RU" sz="2300" smtClean="0"/>
            <a:t>3 + 28 =</a:t>
          </a:r>
          <a:endParaRPr lang="ru-RU" sz="2300" dirty="0"/>
        </a:p>
      </dgm:t>
    </dgm:pt>
    <dgm:pt modelId="{35FFB025-C07C-45CE-B3E9-0297F7B5C25E}" type="parTrans" cxnId="{6EAB1AEA-08FB-4718-B5AC-5960B6D93721}">
      <dgm:prSet/>
      <dgm:spPr/>
      <dgm:t>
        <a:bodyPr/>
        <a:lstStyle/>
        <a:p>
          <a:endParaRPr lang="ru-RU"/>
        </a:p>
      </dgm:t>
    </dgm:pt>
    <dgm:pt modelId="{08F58536-279E-467A-94C7-E87786BB97C0}" type="sibTrans" cxnId="{6EAB1AEA-08FB-4718-B5AC-5960B6D93721}">
      <dgm:prSet/>
      <dgm:spPr/>
      <dgm:t>
        <a:bodyPr/>
        <a:lstStyle/>
        <a:p>
          <a:endParaRPr lang="ru-RU"/>
        </a:p>
      </dgm:t>
    </dgm:pt>
    <dgm:pt modelId="{770D6B5A-5C49-4ED9-A935-6EF6C964EAE9}">
      <dgm:prSet phldrT="[Текст]" custT="1"/>
      <dgm:spPr/>
      <dgm:t>
        <a:bodyPr/>
        <a:lstStyle/>
        <a:p>
          <a:r>
            <a:rPr lang="ru-RU" sz="2300" dirty="0" smtClean="0"/>
            <a:t> </a:t>
          </a:r>
          <a:endParaRPr lang="ru-RU" sz="2300" dirty="0"/>
        </a:p>
      </dgm:t>
    </dgm:pt>
    <dgm:pt modelId="{1C747FCA-548F-499A-A8EF-AE25E1A740F9}" type="parTrans" cxnId="{76070A07-0F44-438D-B38B-14DFD3FF8797}">
      <dgm:prSet/>
      <dgm:spPr/>
      <dgm:t>
        <a:bodyPr/>
        <a:lstStyle/>
        <a:p>
          <a:endParaRPr lang="ru-RU"/>
        </a:p>
      </dgm:t>
    </dgm:pt>
    <dgm:pt modelId="{4697462E-3E7C-44B7-814D-A05AF9F4420F}" type="sibTrans" cxnId="{76070A07-0F44-438D-B38B-14DFD3FF8797}">
      <dgm:prSet/>
      <dgm:spPr/>
      <dgm:t>
        <a:bodyPr/>
        <a:lstStyle/>
        <a:p>
          <a:endParaRPr lang="ru-RU"/>
        </a:p>
      </dgm:t>
    </dgm:pt>
    <dgm:pt modelId="{F9FF6795-9F9D-420A-9133-E2B491C7F47D}" type="pres">
      <dgm:prSet presAssocID="{3787FFFF-65FF-4EE9-93B3-AC2B304EE47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0BC682-AADF-4F74-8CC3-987FAD320BA8}" type="pres">
      <dgm:prSet presAssocID="{637213BF-983E-409E-9A6F-AA9243213BAA}" presName="parentLin" presStyleCnt="0"/>
      <dgm:spPr/>
      <dgm:t>
        <a:bodyPr/>
        <a:lstStyle/>
        <a:p>
          <a:endParaRPr lang="ru-RU"/>
        </a:p>
      </dgm:t>
    </dgm:pt>
    <dgm:pt modelId="{5EC911BF-158A-47D9-897F-037E1E85A180}" type="pres">
      <dgm:prSet presAssocID="{637213BF-983E-409E-9A6F-AA9243213BA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EE6AD64-ED73-4D02-8941-197BE9215C36}" type="pres">
      <dgm:prSet presAssocID="{637213BF-983E-409E-9A6F-AA9243213BAA}" presName="parentText" presStyleLbl="node1" presStyleIdx="0" presStyleCnt="2" custScaleX="142857" custScaleY="106322" custLinFactNeighborX="-25688" custLinFactNeighborY="-120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0C2DA-7A70-47FF-AA68-5934549EF476}" type="pres">
      <dgm:prSet presAssocID="{637213BF-983E-409E-9A6F-AA9243213BAA}" presName="negativeSpace" presStyleCnt="0"/>
      <dgm:spPr/>
      <dgm:t>
        <a:bodyPr/>
        <a:lstStyle/>
        <a:p>
          <a:endParaRPr lang="ru-RU"/>
        </a:p>
      </dgm:t>
    </dgm:pt>
    <dgm:pt modelId="{46E07EB7-C405-4276-B7A2-A79DA4F58553}" type="pres">
      <dgm:prSet presAssocID="{637213BF-983E-409E-9A6F-AA9243213BAA}" presName="childText" presStyleLbl="conFgAcc1" presStyleIdx="0" presStyleCnt="2" custFlipVert="0" custScaleY="131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3D1F57-EFBF-4031-B20D-5794C376F97A}" type="pres">
      <dgm:prSet presAssocID="{34D368E3-43FA-46C6-A42D-AF6DBDD8BC55}" presName="spaceBetweenRectangles" presStyleCnt="0"/>
      <dgm:spPr/>
      <dgm:t>
        <a:bodyPr/>
        <a:lstStyle/>
        <a:p>
          <a:endParaRPr lang="ru-RU"/>
        </a:p>
      </dgm:t>
    </dgm:pt>
    <dgm:pt modelId="{5E3C651E-96B0-49F9-BACF-49D1874F54E5}" type="pres">
      <dgm:prSet presAssocID="{CC0B4441-0FF0-45AD-9F13-3AC47A41BACE}" presName="parentLin" presStyleCnt="0"/>
      <dgm:spPr/>
      <dgm:t>
        <a:bodyPr/>
        <a:lstStyle/>
        <a:p>
          <a:endParaRPr lang="ru-RU"/>
        </a:p>
      </dgm:t>
    </dgm:pt>
    <dgm:pt modelId="{C19D7373-DC6D-442A-B302-AC6DD174C76F}" type="pres">
      <dgm:prSet presAssocID="{CC0B4441-0FF0-45AD-9F13-3AC47A41BACE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9B971478-195F-4CCA-9E2E-E89FD80CEBF7}" type="pres">
      <dgm:prSet presAssocID="{CC0B4441-0FF0-45AD-9F13-3AC47A41BACE}" presName="parentText" presStyleLbl="node1" presStyleIdx="1" presStyleCnt="2" custScaleX="142857" custScaleY="126537" custLinFactNeighborX="-100000" custLinFactNeighborY="-301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08E42F-B013-4F6D-BDFF-548C07D2693F}" type="pres">
      <dgm:prSet presAssocID="{CC0B4441-0FF0-45AD-9F13-3AC47A41BACE}" presName="negativeSpace" presStyleCnt="0"/>
      <dgm:spPr/>
      <dgm:t>
        <a:bodyPr/>
        <a:lstStyle/>
        <a:p>
          <a:endParaRPr lang="ru-RU"/>
        </a:p>
      </dgm:t>
    </dgm:pt>
    <dgm:pt modelId="{45B91DBC-264F-458C-871B-868AD9EE3FED}" type="pres">
      <dgm:prSet presAssocID="{CC0B4441-0FF0-45AD-9F13-3AC47A41BACE}" presName="childText" presStyleLbl="conFgAcc1" presStyleIdx="1" presStyleCnt="2" custFlipVert="1" custScaleY="49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A8F492-A899-4730-B3F8-2162B1BBD849}" type="presOf" srcId="{637213BF-983E-409E-9A6F-AA9243213BAA}" destId="{5EC911BF-158A-47D9-897F-037E1E85A180}" srcOrd="0" destOrd="0" presId="urn:microsoft.com/office/officeart/2005/8/layout/list1"/>
    <dgm:cxn modelId="{7EF2A7A8-01C8-4F83-BCDD-75424F721404}" type="presOf" srcId="{637213BF-983E-409E-9A6F-AA9243213BAA}" destId="{4EE6AD64-ED73-4D02-8941-197BE9215C36}" srcOrd="1" destOrd="0" presId="urn:microsoft.com/office/officeart/2005/8/layout/list1"/>
    <dgm:cxn modelId="{4BEB7302-8E5C-487E-A463-F87F72AA8A2F}" type="presOf" srcId="{3787FFFF-65FF-4EE9-93B3-AC2B304EE474}" destId="{F9FF6795-9F9D-420A-9133-E2B491C7F47D}" srcOrd="0" destOrd="0" presId="urn:microsoft.com/office/officeart/2005/8/layout/list1"/>
    <dgm:cxn modelId="{715FF282-4ED7-49EF-A843-F27CFC8BF5FE}" type="presOf" srcId="{770D6B5A-5C49-4ED9-A935-6EF6C964EAE9}" destId="{45B91DBC-264F-458C-871B-868AD9EE3FED}" srcOrd="0" destOrd="0" presId="urn:microsoft.com/office/officeart/2005/8/layout/list1"/>
    <dgm:cxn modelId="{6FC2722C-246F-4A7B-9A1A-40019CE15573}" srcId="{3787FFFF-65FF-4EE9-93B3-AC2B304EE474}" destId="{637213BF-983E-409E-9A6F-AA9243213BAA}" srcOrd="0" destOrd="0" parTransId="{92548725-57F3-4048-A51E-FE874E3BE3A1}" sibTransId="{34D368E3-43FA-46C6-A42D-AF6DBDD8BC55}"/>
    <dgm:cxn modelId="{FF583D0E-98CD-408A-BC7A-FFCA7E9F7094}" type="presOf" srcId="{CC0B4441-0FF0-45AD-9F13-3AC47A41BACE}" destId="{9B971478-195F-4CCA-9E2E-E89FD80CEBF7}" srcOrd="1" destOrd="0" presId="urn:microsoft.com/office/officeart/2005/8/layout/list1"/>
    <dgm:cxn modelId="{9DB52570-0F18-417F-835E-186DB10DB8F2}" type="presOf" srcId="{CC0B4441-0FF0-45AD-9F13-3AC47A41BACE}" destId="{C19D7373-DC6D-442A-B302-AC6DD174C76F}" srcOrd="0" destOrd="0" presId="urn:microsoft.com/office/officeart/2005/8/layout/list1"/>
    <dgm:cxn modelId="{6EAB1AEA-08FB-4718-B5AC-5960B6D93721}" srcId="{3787FFFF-65FF-4EE9-93B3-AC2B304EE474}" destId="{CC0B4441-0FF0-45AD-9F13-3AC47A41BACE}" srcOrd="1" destOrd="0" parTransId="{35FFB025-C07C-45CE-B3E9-0297F7B5C25E}" sibTransId="{08F58536-279E-467A-94C7-E87786BB97C0}"/>
    <dgm:cxn modelId="{76070A07-0F44-438D-B38B-14DFD3FF8797}" srcId="{CC0B4441-0FF0-45AD-9F13-3AC47A41BACE}" destId="{770D6B5A-5C49-4ED9-A935-6EF6C964EAE9}" srcOrd="0" destOrd="0" parTransId="{1C747FCA-548F-499A-A8EF-AE25E1A740F9}" sibTransId="{4697462E-3E7C-44B7-814D-A05AF9F4420F}"/>
    <dgm:cxn modelId="{92AE9219-5709-49D3-9F4B-F614D512170E}" type="presParOf" srcId="{F9FF6795-9F9D-420A-9133-E2B491C7F47D}" destId="{EC0BC682-AADF-4F74-8CC3-987FAD320BA8}" srcOrd="0" destOrd="0" presId="urn:microsoft.com/office/officeart/2005/8/layout/list1"/>
    <dgm:cxn modelId="{217FCAF2-B0C7-412B-A9C5-6204BDF7BCDA}" type="presParOf" srcId="{EC0BC682-AADF-4F74-8CC3-987FAD320BA8}" destId="{5EC911BF-158A-47D9-897F-037E1E85A180}" srcOrd="0" destOrd="0" presId="urn:microsoft.com/office/officeart/2005/8/layout/list1"/>
    <dgm:cxn modelId="{5073F7B6-FA64-4F98-9BDE-39F3DD591015}" type="presParOf" srcId="{EC0BC682-AADF-4F74-8CC3-987FAD320BA8}" destId="{4EE6AD64-ED73-4D02-8941-197BE9215C36}" srcOrd="1" destOrd="0" presId="urn:microsoft.com/office/officeart/2005/8/layout/list1"/>
    <dgm:cxn modelId="{98A67542-666E-4B1E-BC44-383253F3F86C}" type="presParOf" srcId="{F9FF6795-9F9D-420A-9133-E2B491C7F47D}" destId="{8980C2DA-7A70-47FF-AA68-5934549EF476}" srcOrd="1" destOrd="0" presId="urn:microsoft.com/office/officeart/2005/8/layout/list1"/>
    <dgm:cxn modelId="{E111B9C2-A777-40F0-AB17-4F8455988D07}" type="presParOf" srcId="{F9FF6795-9F9D-420A-9133-E2B491C7F47D}" destId="{46E07EB7-C405-4276-B7A2-A79DA4F58553}" srcOrd="2" destOrd="0" presId="urn:microsoft.com/office/officeart/2005/8/layout/list1"/>
    <dgm:cxn modelId="{326D9B49-F8E2-4493-834A-EC000B85208E}" type="presParOf" srcId="{F9FF6795-9F9D-420A-9133-E2B491C7F47D}" destId="{A73D1F57-EFBF-4031-B20D-5794C376F97A}" srcOrd="3" destOrd="0" presId="urn:microsoft.com/office/officeart/2005/8/layout/list1"/>
    <dgm:cxn modelId="{E91F13F4-91C7-43B0-B053-FAD9562C34D3}" type="presParOf" srcId="{F9FF6795-9F9D-420A-9133-E2B491C7F47D}" destId="{5E3C651E-96B0-49F9-BACF-49D1874F54E5}" srcOrd="4" destOrd="0" presId="urn:microsoft.com/office/officeart/2005/8/layout/list1"/>
    <dgm:cxn modelId="{1A912953-741F-495D-AE2A-EA6F5C17131F}" type="presParOf" srcId="{5E3C651E-96B0-49F9-BACF-49D1874F54E5}" destId="{C19D7373-DC6D-442A-B302-AC6DD174C76F}" srcOrd="0" destOrd="0" presId="urn:microsoft.com/office/officeart/2005/8/layout/list1"/>
    <dgm:cxn modelId="{4CF3A253-5225-4D54-9B69-1B34210DF71D}" type="presParOf" srcId="{5E3C651E-96B0-49F9-BACF-49D1874F54E5}" destId="{9B971478-195F-4CCA-9E2E-E89FD80CEBF7}" srcOrd="1" destOrd="0" presId="urn:microsoft.com/office/officeart/2005/8/layout/list1"/>
    <dgm:cxn modelId="{1C43DDC8-5D94-4319-838F-F958E2D3A764}" type="presParOf" srcId="{F9FF6795-9F9D-420A-9133-E2B491C7F47D}" destId="{4008E42F-B013-4F6D-BDFF-548C07D2693F}" srcOrd="5" destOrd="0" presId="urn:microsoft.com/office/officeart/2005/8/layout/list1"/>
    <dgm:cxn modelId="{91AFB473-9510-4A0B-9F16-3868556BBBF7}" type="presParOf" srcId="{F9FF6795-9F9D-420A-9133-E2B491C7F47D}" destId="{45B91DBC-264F-458C-871B-868AD9EE3FE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07EB7-C405-4276-B7A2-A79DA4F58553}">
      <dsp:nvSpPr>
        <dsp:cNvPr id="0" name=""/>
        <dsp:cNvSpPr/>
      </dsp:nvSpPr>
      <dsp:spPr>
        <a:xfrm>
          <a:off x="0" y="618952"/>
          <a:ext cx="4038600" cy="12253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E6AD64-ED73-4D02-8941-197BE9215C36}">
      <dsp:nvSpPr>
        <dsp:cNvPr id="0" name=""/>
        <dsp:cNvSpPr/>
      </dsp:nvSpPr>
      <dsp:spPr>
        <a:xfrm>
          <a:off x="142877" y="0"/>
          <a:ext cx="3845342" cy="116015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    15 : (- 3) + 8</a:t>
          </a:r>
          <a:r>
            <a:rPr lang="ru-RU" sz="4000" kern="1200" baseline="14000" dirty="0" smtClean="0"/>
            <a:t>.</a:t>
          </a:r>
          <a:r>
            <a:rPr lang="ru-RU" sz="2300" kern="1200" dirty="0" smtClean="0"/>
            <a:t>(26 – 31) = </a:t>
          </a:r>
          <a:endParaRPr lang="ru-RU" sz="2300" kern="1200" dirty="0"/>
        </a:p>
      </dsp:txBody>
      <dsp:txXfrm>
        <a:off x="199511" y="56634"/>
        <a:ext cx="3732074" cy="1046889"/>
      </dsp:txXfrm>
    </dsp:sp>
    <dsp:sp modelId="{45B91DBC-264F-458C-871B-868AD9EE3FED}">
      <dsp:nvSpPr>
        <dsp:cNvPr id="0" name=""/>
        <dsp:cNvSpPr/>
      </dsp:nvSpPr>
      <dsp:spPr>
        <a:xfrm flipV="1">
          <a:off x="0" y="2879055"/>
          <a:ext cx="4038600" cy="622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3440" tIns="770636" rIns="313440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 </a:t>
          </a:r>
          <a:endParaRPr lang="ru-RU" sz="2300" kern="1200" dirty="0"/>
        </a:p>
      </dsp:txBody>
      <dsp:txXfrm rot="10800000">
        <a:off x="0" y="2879055"/>
        <a:ext cx="4038600" cy="62284"/>
      </dsp:txXfrm>
    </dsp:sp>
    <dsp:sp modelId="{9B971478-195F-4CCA-9E2E-E89FD80CEBF7}">
      <dsp:nvSpPr>
        <dsp:cNvPr id="0" name=""/>
        <dsp:cNvSpPr/>
      </dsp:nvSpPr>
      <dsp:spPr>
        <a:xfrm>
          <a:off x="0" y="1714511"/>
          <a:ext cx="3845342" cy="13807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      14 : (54 – 61)</a:t>
          </a:r>
          <a:r>
            <a:rPr lang="ru-RU" sz="4000" kern="1200" baseline="14000" smtClean="0"/>
            <a:t>.</a:t>
          </a:r>
          <a:r>
            <a:rPr lang="ru-RU" sz="2300" kern="1200" smtClean="0"/>
            <a:t>3 + 28 =</a:t>
          </a:r>
          <a:endParaRPr lang="ru-RU" sz="2300" kern="1200" dirty="0"/>
        </a:p>
      </dsp:txBody>
      <dsp:txXfrm>
        <a:off x="67402" y="1781913"/>
        <a:ext cx="3710538" cy="1245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F295A-94AD-4F8E-9ECB-E79A110A967C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628A6-A7BF-4536-A4DC-66F8BED48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276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628A6-A7BF-4536-A4DC-66F8BED4897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EA414D-FC9E-49F2-A2AB-55A4EBFF0EEF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86F959-257C-44D8-89EB-0992D142F9B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Documents%20and%20Settings\All%20Users\&#1044;&#1086;&#1082;&#1091;&#1084;&#1077;&#1085;&#1090;&#1099;\&#1052;&#1086;&#1103;%20&#1084;&#1091;&#1079;&#1099;&#1082;&#1072;\&#1054;&#1073;&#1088;&#1072;&#1079;&#1094;&#1099;%20&#1084;&#1091;&#1079;&#1099;&#1082;&#1080;\Track%2004!!(&#1041;&#1086;&#1075;&#1072;&#1095;).wav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4.xml"/><Relationship Id="rId1" Type="http://schemas.openxmlformats.org/officeDocument/2006/relationships/audio" Target="file:///D:\Documents%20and%20Settings\All%20Users\&#1044;&#1086;&#1082;&#1091;&#1084;&#1077;&#1085;&#1090;&#1099;\&#1052;&#1086;&#1103;%20&#1084;&#1091;&#1079;&#1099;&#1082;&#1072;\&#1054;&#1073;&#1088;&#1072;&#1079;&#1094;&#1099;%20&#1084;&#1091;&#1079;&#1099;&#1082;&#1080;\Track%2004!!(&#1041;&#1086;&#1075;&#1072;&#1095;).wav" TargetMode="Externa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10" Type="http://schemas.openxmlformats.org/officeDocument/2006/relationships/image" Target="../media/image20.gif"/><Relationship Id="rId4" Type="http://schemas.openxmlformats.org/officeDocument/2006/relationships/image" Target="../media/image14.gif"/><Relationship Id="rId9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630616" cy="31672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/>
            </a:r>
            <a:br>
              <a:rPr lang="ru-RU" sz="4400" dirty="0" smtClean="0">
                <a:solidFill>
                  <a:srgbClr val="C00000"/>
                </a:solidFill>
              </a:rPr>
            </a:br>
            <a:r>
              <a:rPr lang="ru-RU" sz="4400" dirty="0" smtClean="0">
                <a:solidFill>
                  <a:srgbClr val="C00000"/>
                </a:solidFill>
              </a:rPr>
              <a:t/>
            </a:r>
            <a:br>
              <a:rPr lang="ru-RU" sz="4400" dirty="0" smtClean="0">
                <a:solidFill>
                  <a:srgbClr val="C00000"/>
                </a:solidFill>
              </a:rPr>
            </a:br>
            <a:r>
              <a:rPr lang="ru-RU" sz="44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4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400" b="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400" b="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4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4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400" dirty="0" smtClean="0">
                <a:solidFill>
                  <a:srgbClr val="C00000"/>
                </a:solidFill>
              </a:rPr>
              <a:t/>
            </a:r>
            <a:br>
              <a:rPr lang="ru-RU" sz="4400" dirty="0" smtClean="0">
                <a:solidFill>
                  <a:srgbClr val="C00000"/>
                </a:solidFill>
              </a:rPr>
            </a:br>
            <a:r>
              <a:rPr lang="ru-RU" sz="4400" dirty="0" smtClean="0">
                <a:solidFill>
                  <a:srgbClr val="C00000"/>
                </a:solidFill>
              </a:rPr>
              <a:t/>
            </a:r>
            <a:br>
              <a:rPr lang="ru-RU" sz="4400" dirty="0" smtClean="0">
                <a:solidFill>
                  <a:srgbClr val="C00000"/>
                </a:solidFill>
              </a:rPr>
            </a:br>
            <a:r>
              <a:rPr lang="ru-RU" sz="4400" dirty="0">
                <a:solidFill>
                  <a:srgbClr val="C00000"/>
                </a:solidFill>
              </a:rPr>
              <a:t/>
            </a:r>
            <a:br>
              <a:rPr lang="ru-RU" sz="4400" dirty="0">
                <a:solidFill>
                  <a:srgbClr val="C00000"/>
                </a:solidFill>
              </a:rPr>
            </a:br>
            <a:r>
              <a:rPr lang="ru-RU" sz="6000" dirty="0" smtClean="0">
                <a:solidFill>
                  <a:srgbClr val="C00000"/>
                </a:solidFill>
              </a:rPr>
              <a:t>Тема </a:t>
            </a:r>
            <a:r>
              <a:rPr lang="ru-RU" sz="6000" dirty="0">
                <a:solidFill>
                  <a:srgbClr val="C00000"/>
                </a:solidFill>
              </a:rPr>
              <a:t>урока: </a:t>
            </a:r>
            <a:br>
              <a:rPr lang="ru-RU" sz="6000" dirty="0">
                <a:solidFill>
                  <a:srgbClr val="C00000"/>
                </a:solidFill>
              </a:rPr>
            </a:br>
            <a:r>
              <a:rPr lang="ru-RU" sz="6000" dirty="0">
                <a:solidFill>
                  <a:srgbClr val="C00000"/>
                </a:solidFill>
              </a:rPr>
              <a:t>Линейная </a:t>
            </a:r>
            <a:r>
              <a:rPr lang="ru-RU" sz="6000" dirty="0" smtClean="0">
                <a:solidFill>
                  <a:srgbClr val="C00000"/>
                </a:solidFill>
              </a:rPr>
              <a:t>функция</a:t>
            </a:r>
            <a:r>
              <a:rPr lang="ru-RU" sz="6000" dirty="0">
                <a:solidFill>
                  <a:srgbClr val="C00000"/>
                </a:solidFill>
              </a:rPr>
              <a:t/>
            </a:r>
            <a:br>
              <a:rPr lang="ru-RU" sz="6000" dirty="0">
                <a:solidFill>
                  <a:srgbClr val="C00000"/>
                </a:solidFill>
              </a:rPr>
            </a:br>
            <a:r>
              <a:rPr lang="ru-RU" sz="27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</a:t>
            </a:r>
            <a:r>
              <a:rPr lang="ru-RU" sz="27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СОШ №13 Разумная Татьяна Николаевна</a:t>
            </a:r>
            <a:r>
              <a:rPr lang="ru-RU" sz="49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sz="2700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492896"/>
            <a:ext cx="5295532" cy="3936500"/>
          </a:xfrm>
        </p:spPr>
        <p:txBody>
          <a:bodyPr>
            <a:normAutofit fontScale="92500" lnSpcReduction="20000"/>
          </a:bodyPr>
          <a:lstStyle/>
          <a:p>
            <a:pPr algn="l"/>
            <a:endParaRPr lang="ru-RU" sz="4000" dirty="0" smtClean="0">
              <a:solidFill>
                <a:srgbClr val="FFFF00"/>
              </a:solidFill>
            </a:endParaRPr>
          </a:p>
          <a:p>
            <a:pPr algn="ctr"/>
            <a:endParaRPr lang="ru-RU" sz="4000" dirty="0" smtClean="0">
              <a:solidFill>
                <a:srgbClr val="FFFF00"/>
              </a:solidFill>
            </a:endParaRPr>
          </a:p>
          <a:p>
            <a:pPr algn="l"/>
            <a:r>
              <a:rPr lang="ru-RU" sz="4000" dirty="0" smtClean="0">
                <a:solidFill>
                  <a:srgbClr val="FFFF00"/>
                </a:solidFill>
              </a:rPr>
              <a:t>Наши девизы: </a:t>
            </a:r>
          </a:p>
          <a:p>
            <a:pPr algn="l">
              <a:buFont typeface="Wingdings" pitchFamily="2" charset="2"/>
              <a:buChar char="Ø"/>
            </a:pPr>
            <a:r>
              <a:rPr lang="ru-RU" sz="3200" dirty="0" smtClean="0"/>
              <a:t>Набираться ума в ученье, храбрости в сраженье.</a:t>
            </a:r>
          </a:p>
          <a:p>
            <a:pPr algn="l">
              <a:buFont typeface="Wingdings" pitchFamily="2" charset="2"/>
              <a:buChar char="Ø"/>
            </a:pPr>
            <a:r>
              <a:rPr lang="ru-RU" sz="3200" dirty="0" smtClean="0"/>
              <a:t>Без муки нет науки.</a:t>
            </a:r>
          </a:p>
          <a:p>
            <a:pPr algn="l">
              <a:buFont typeface="Wingdings" pitchFamily="2" charset="2"/>
              <a:buChar char="Ø"/>
            </a:pPr>
            <a:r>
              <a:rPr lang="ru-RU" sz="3200" dirty="0" smtClean="0"/>
              <a:t>Была бы охота – заладится всякая работа.</a:t>
            </a:r>
          </a:p>
        </p:txBody>
      </p:sp>
      <p:pic>
        <p:nvPicPr>
          <p:cNvPr id="3074" name="Picture 2" descr="D:\Documents and Settings\Татьяна\Рабочий стол\Анимации\Блестящая ерунда\blest4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571876"/>
            <a:ext cx="2672862" cy="2286016"/>
          </a:xfrm>
          <a:prstGeom prst="rect">
            <a:avLst/>
          </a:prstGeom>
          <a:noFill/>
        </p:spPr>
      </p:pic>
      <p:pic>
        <p:nvPicPr>
          <p:cNvPr id="11" name="Track 04!!(Богач)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501090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00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</a:rPr>
              <a:t>Итак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43362" cy="18661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i="1" dirty="0" smtClean="0">
                <a:solidFill>
                  <a:srgbClr val="7030A0"/>
                </a:solidFill>
              </a:rPr>
              <a:t>Какое слово получилось?</a:t>
            </a:r>
            <a:endParaRPr lang="ru-RU" sz="4400" dirty="0">
              <a:solidFill>
                <a:srgbClr val="7030A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214282" y="3571876"/>
            <a:ext cx="8929718" cy="2783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b="1" dirty="0" err="1" smtClean="0">
                <a:solidFill>
                  <a:srgbClr val="FF0000"/>
                </a:solidFill>
              </a:rPr>
              <a:t>н</a:t>
            </a:r>
            <a:r>
              <a:rPr lang="ru-RU" sz="7200" b="1" dirty="0" smtClean="0">
                <a:solidFill>
                  <a:srgbClr val="FF0000"/>
                </a:solidFill>
              </a:rPr>
              <a:t> е </a:t>
            </a:r>
            <a:r>
              <a:rPr lang="ru-RU" sz="7200" b="1" dirty="0" err="1" smtClean="0">
                <a:solidFill>
                  <a:srgbClr val="FF0000"/>
                </a:solidFill>
              </a:rPr>
              <a:t>р</a:t>
            </a:r>
            <a:r>
              <a:rPr lang="ru-RU" sz="7200" b="1" dirty="0" smtClean="0">
                <a:solidFill>
                  <a:srgbClr val="FF0000"/>
                </a:solidFill>
              </a:rPr>
              <a:t> а в е </a:t>
            </a:r>
            <a:r>
              <a:rPr lang="ru-RU" sz="7200" b="1" dirty="0" err="1" smtClean="0">
                <a:solidFill>
                  <a:srgbClr val="FF0000"/>
                </a:solidFill>
              </a:rPr>
              <a:t>н</a:t>
            </a:r>
            <a:r>
              <a:rPr lang="ru-RU" sz="7200" b="1" dirty="0" smtClean="0">
                <a:solidFill>
                  <a:srgbClr val="FF0000"/>
                </a:solidFill>
              </a:rPr>
              <a:t> с т в о</a:t>
            </a:r>
          </a:p>
          <a:p>
            <a:endParaRPr lang="ru-RU" dirty="0"/>
          </a:p>
        </p:txBody>
      </p:sp>
      <p:pic>
        <p:nvPicPr>
          <p:cNvPr id="6" name="Picture 2" descr="D:\Documents and Settings\Татьяна\Рабочий стол\Анимации\анимашки\Копия 2e1fb996251761703e4d9600d60253f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85728"/>
            <a:ext cx="4510118" cy="292895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   Построить  графики функций и выделить на каждом  ту её часть, для которых выполняется соответствующее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i="1" dirty="0" smtClean="0">
                <a:solidFill>
                  <a:srgbClr val="FF0000"/>
                </a:solidFill>
              </a:rPr>
              <a:t>неравенство</a:t>
            </a:r>
            <a:r>
              <a:rPr lang="ru-RU" sz="3200" dirty="0" smtClean="0">
                <a:solidFill>
                  <a:srgbClr val="7030A0"/>
                </a:solidFill>
              </a:rPr>
              <a:t>: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2000240"/>
            <a:ext cx="4038600" cy="443484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У = </a:t>
            </a:r>
            <a:r>
              <a:rPr lang="ru-RU" dirty="0" err="1" smtClean="0"/>
              <a:t>х</a:t>
            </a:r>
            <a:r>
              <a:rPr lang="ru-RU" dirty="0" smtClean="0"/>
              <a:t> + 6</a:t>
            </a:r>
          </a:p>
          <a:p>
            <a:pPr marL="514350" indent="-514350">
              <a:buAutoNum type="arabicPeriod"/>
            </a:pPr>
            <a:r>
              <a:rPr lang="ru-RU" dirty="0" smtClean="0"/>
              <a:t>У = -</a:t>
            </a:r>
            <a:r>
              <a:rPr lang="ru-RU" dirty="0" err="1" smtClean="0"/>
              <a:t>х</a:t>
            </a:r>
            <a:r>
              <a:rPr lang="ru-RU" dirty="0" smtClean="0"/>
              <a:t> + 6</a:t>
            </a:r>
          </a:p>
          <a:p>
            <a:pPr marL="514350" indent="-514350">
              <a:buAutoNum type="arabicPeriod"/>
            </a:pPr>
            <a:r>
              <a:rPr lang="ru-RU" dirty="0" smtClean="0"/>
              <a:t>У = -1/3х + 10</a:t>
            </a:r>
          </a:p>
          <a:p>
            <a:pPr marL="514350" indent="-514350">
              <a:buAutoNum type="arabicPeriod"/>
            </a:pPr>
            <a:r>
              <a:rPr lang="ru-RU" dirty="0" smtClean="0"/>
              <a:t>У= 1/3х +10</a:t>
            </a:r>
          </a:p>
          <a:p>
            <a:pPr marL="514350" indent="-514350">
              <a:buAutoNum type="arabicPeriod"/>
            </a:pPr>
            <a:r>
              <a:rPr lang="ru-RU" dirty="0" smtClean="0"/>
              <a:t>У = -</a:t>
            </a:r>
            <a:r>
              <a:rPr lang="ru-RU" dirty="0" err="1" smtClean="0"/>
              <a:t>х</a:t>
            </a:r>
            <a:r>
              <a:rPr lang="ru-RU" dirty="0" smtClean="0"/>
              <a:t> + 14</a:t>
            </a:r>
          </a:p>
          <a:p>
            <a:pPr marL="514350" indent="-514350">
              <a:buAutoNum type="arabicPeriod"/>
            </a:pPr>
            <a:r>
              <a:rPr lang="ru-RU" dirty="0" smtClean="0"/>
              <a:t>У = </a:t>
            </a:r>
            <a:r>
              <a:rPr lang="ru-RU" dirty="0" err="1" smtClean="0"/>
              <a:t>х</a:t>
            </a:r>
            <a:r>
              <a:rPr lang="ru-RU" dirty="0" smtClean="0"/>
              <a:t> + 14</a:t>
            </a:r>
          </a:p>
          <a:p>
            <a:pPr marL="514350" indent="-514350">
              <a:buAutoNum type="arabicPeriod"/>
            </a:pPr>
            <a:r>
              <a:rPr lang="ru-RU" dirty="0" smtClean="0"/>
              <a:t>У = 5х – 10</a:t>
            </a:r>
          </a:p>
          <a:p>
            <a:pPr marL="514350" indent="-514350">
              <a:buAutoNum type="arabicPeriod"/>
            </a:pPr>
            <a:r>
              <a:rPr lang="ru-RU" dirty="0" smtClean="0"/>
              <a:t>У = -5х – 10</a:t>
            </a:r>
          </a:p>
          <a:p>
            <a:pPr marL="514350" indent="-514350">
              <a:buAutoNum type="arabicPeriod"/>
            </a:pPr>
            <a:r>
              <a:rPr lang="ru-RU" dirty="0" smtClean="0"/>
              <a:t>У = 0 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868" y="1920085"/>
            <a:ext cx="5114932" cy="44348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4 ≤  </a:t>
            </a:r>
            <a:r>
              <a:rPr lang="ru-RU" dirty="0" err="1" smtClean="0"/>
              <a:t>х</a:t>
            </a:r>
            <a:r>
              <a:rPr lang="ru-RU" dirty="0" smtClean="0"/>
              <a:t> ≤ 6</a:t>
            </a:r>
          </a:p>
          <a:p>
            <a:pPr>
              <a:buNone/>
            </a:pPr>
            <a:r>
              <a:rPr lang="ru-RU" dirty="0" smtClean="0"/>
              <a:t>     -6 ≤ </a:t>
            </a:r>
            <a:r>
              <a:rPr lang="ru-RU" dirty="0" err="1" smtClean="0"/>
              <a:t>х</a:t>
            </a:r>
            <a:r>
              <a:rPr lang="ru-RU" dirty="0" smtClean="0"/>
              <a:t> ≤ -4</a:t>
            </a:r>
          </a:p>
          <a:p>
            <a:pPr>
              <a:buNone/>
            </a:pPr>
            <a:r>
              <a:rPr lang="ru-RU" dirty="0" smtClean="0"/>
              <a:t>     -6 ≤ </a:t>
            </a:r>
            <a:r>
              <a:rPr lang="ru-RU" dirty="0" err="1" smtClean="0"/>
              <a:t>х</a:t>
            </a:r>
            <a:r>
              <a:rPr lang="ru-RU" dirty="0" smtClean="0"/>
              <a:t> ≤ -3</a:t>
            </a:r>
          </a:p>
          <a:p>
            <a:pPr>
              <a:buNone/>
            </a:pPr>
            <a:r>
              <a:rPr lang="ru-RU" dirty="0" smtClean="0"/>
              <a:t>      3 ≤ </a:t>
            </a:r>
            <a:r>
              <a:rPr lang="ru-RU" dirty="0" err="1" smtClean="0"/>
              <a:t>х</a:t>
            </a:r>
            <a:r>
              <a:rPr lang="ru-RU" dirty="0" smtClean="0"/>
              <a:t> ≤ 6</a:t>
            </a:r>
          </a:p>
          <a:p>
            <a:pPr>
              <a:buNone/>
            </a:pPr>
            <a:r>
              <a:rPr lang="ru-RU" dirty="0" smtClean="0"/>
              <a:t>      0 ≤ </a:t>
            </a:r>
            <a:r>
              <a:rPr lang="ru-RU" dirty="0" err="1" smtClean="0"/>
              <a:t>х</a:t>
            </a:r>
            <a:r>
              <a:rPr lang="ru-RU" dirty="0" smtClean="0"/>
              <a:t> ≤ 3</a:t>
            </a:r>
          </a:p>
          <a:p>
            <a:pPr>
              <a:buNone/>
            </a:pPr>
            <a:r>
              <a:rPr lang="ru-RU" dirty="0" smtClean="0"/>
              <a:t>     -3 ≤ </a:t>
            </a:r>
            <a:r>
              <a:rPr lang="ru-RU" dirty="0" err="1" smtClean="0"/>
              <a:t>х</a:t>
            </a:r>
            <a:r>
              <a:rPr lang="ru-RU" dirty="0" smtClean="0"/>
              <a:t> ≤ 0</a:t>
            </a:r>
          </a:p>
          <a:p>
            <a:pPr>
              <a:buNone/>
            </a:pPr>
            <a:r>
              <a:rPr lang="ru-RU" dirty="0" smtClean="0"/>
              <a:t>      2 ≤ </a:t>
            </a:r>
            <a:r>
              <a:rPr lang="ru-RU" dirty="0" err="1" smtClean="0"/>
              <a:t>х</a:t>
            </a:r>
            <a:r>
              <a:rPr lang="ru-RU" dirty="0" smtClean="0"/>
              <a:t> ≤ 4</a:t>
            </a:r>
          </a:p>
          <a:p>
            <a:pPr>
              <a:buNone/>
            </a:pPr>
            <a:r>
              <a:rPr lang="ru-RU" dirty="0" smtClean="0"/>
              <a:t>     -4 ≤ </a:t>
            </a:r>
            <a:r>
              <a:rPr lang="ru-RU" dirty="0" err="1" smtClean="0"/>
              <a:t>х</a:t>
            </a:r>
            <a:r>
              <a:rPr lang="ru-RU" dirty="0" smtClean="0"/>
              <a:t> ≤ -2</a:t>
            </a:r>
          </a:p>
          <a:p>
            <a:pPr>
              <a:buNone/>
            </a:pPr>
            <a:r>
              <a:rPr lang="ru-RU" dirty="0" smtClean="0"/>
              <a:t>     -2 ≤ </a:t>
            </a:r>
            <a:r>
              <a:rPr lang="ru-RU" dirty="0" err="1" smtClean="0"/>
              <a:t>х</a:t>
            </a:r>
            <a:r>
              <a:rPr lang="ru-RU" dirty="0" smtClean="0"/>
              <a:t> ≤ 2     </a:t>
            </a:r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Получился рисунок  - </a:t>
            </a:r>
            <a:b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т </a:t>
            </a:r>
            <a:r>
              <a:rPr lang="ru-RU" sz="5400" b="1" dirty="0" err="1" smtClean="0">
                <a:solidFill>
                  <a:srgbClr val="FF0000"/>
                </a:solidFill>
              </a:rPr>
              <a:t>ю</a:t>
            </a:r>
            <a:r>
              <a:rPr lang="ru-RU" sz="5400" b="1" dirty="0" smtClean="0">
                <a:solidFill>
                  <a:srgbClr val="FF0000"/>
                </a:solidFill>
              </a:rPr>
              <a:t> л </a:t>
            </a:r>
            <a:r>
              <a:rPr lang="ru-RU" sz="5400" b="1" dirty="0" err="1" smtClean="0">
                <a:solidFill>
                  <a:srgbClr val="FF0000"/>
                </a:solidFill>
              </a:rPr>
              <a:t>ь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r>
              <a:rPr lang="ru-RU" sz="5400" b="1" dirty="0" err="1" smtClean="0">
                <a:solidFill>
                  <a:srgbClr val="FF0000"/>
                </a:solidFill>
              </a:rPr>
              <a:t>п</a:t>
            </a:r>
            <a:r>
              <a:rPr lang="ru-RU" sz="5400" b="1" dirty="0" smtClean="0">
                <a:solidFill>
                  <a:srgbClr val="FF0000"/>
                </a:solidFill>
              </a:rPr>
              <a:t> а </a:t>
            </a:r>
            <a:r>
              <a:rPr lang="ru-RU" sz="5400" b="1" dirty="0" err="1" smtClean="0">
                <a:solidFill>
                  <a:srgbClr val="FF0000"/>
                </a:solidFill>
              </a:rPr>
              <a:t>н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857364"/>
            <a:ext cx="8186766" cy="2937675"/>
          </a:xfrm>
        </p:spPr>
        <p:txBody>
          <a:bodyPr>
            <a:normAutofit fontScale="92500"/>
          </a:bodyPr>
          <a:lstStyle/>
          <a:p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Известно около 120 видов тюльпанов, распространённых, главным образом в Средней, Восточной и Южной Азии и Южной Европе. Ботаники считают, что культура тюльпанов возникла в Турции в 12 столетии. Мировую славу  обрело в Голландии, по праву названной Страной тюльпанов.  </a:t>
            </a:r>
            <a:endParaRPr lang="ru-RU" i="1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2051" name="Picture 3" descr="D:\Documents and Settings\Татьяна\Рабочий стол\Анимации\Растения\flowers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5000636"/>
            <a:ext cx="1047752" cy="1285884"/>
          </a:xfrm>
          <a:prstGeom prst="rect">
            <a:avLst/>
          </a:prstGeom>
          <a:noFill/>
        </p:spPr>
      </p:pic>
      <p:pic>
        <p:nvPicPr>
          <p:cNvPr id="8" name="Picture 3" descr="D:\Documents and Settings\Татьяна\Рабочий стол\Анимации\Растения\flowers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5214950"/>
            <a:ext cx="1047752" cy="1143008"/>
          </a:xfrm>
          <a:prstGeom prst="rect">
            <a:avLst/>
          </a:prstGeom>
          <a:noFill/>
        </p:spPr>
      </p:pic>
      <p:pic>
        <p:nvPicPr>
          <p:cNvPr id="9" name="Picture 3" descr="D:\Documents and Settings\Татьяна\Рабочий стол\Анимации\Растения\flowers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5214950"/>
            <a:ext cx="1262066" cy="1143008"/>
          </a:xfrm>
          <a:prstGeom prst="rect">
            <a:avLst/>
          </a:prstGeom>
          <a:noFill/>
        </p:spPr>
      </p:pic>
      <p:pic>
        <p:nvPicPr>
          <p:cNvPr id="10" name="Picture 3" descr="D:\Documents and Settings\Татьяна\Рабочий стол\Анимации\Растения\flowers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64026">
            <a:off x="4071934" y="5214950"/>
            <a:ext cx="1047752" cy="1285884"/>
          </a:xfrm>
          <a:prstGeom prst="rect">
            <a:avLst/>
          </a:prstGeom>
          <a:noFill/>
        </p:spPr>
      </p:pic>
      <p:pic>
        <p:nvPicPr>
          <p:cNvPr id="11" name="Picture 3" descr="D:\Documents and Settings\Татьяна\Рабочий стол\Анимации\Растения\flowers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5214950"/>
            <a:ext cx="1143008" cy="847725"/>
          </a:xfrm>
          <a:prstGeom prst="rect">
            <a:avLst/>
          </a:prstGeom>
          <a:noFill/>
        </p:spPr>
      </p:pic>
      <p:pic>
        <p:nvPicPr>
          <p:cNvPr id="12" name="Picture 3" descr="D:\Documents and Settings\Татьяна\Рабочий стол\Анимации\Растения\flowers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5500702"/>
            <a:ext cx="1071570" cy="1143008"/>
          </a:xfrm>
          <a:prstGeom prst="rect">
            <a:avLst/>
          </a:prstGeom>
          <a:noFill/>
        </p:spPr>
      </p:pic>
      <p:pic>
        <p:nvPicPr>
          <p:cNvPr id="13" name="Picture 3" descr="D:\Documents and Settings\Татьяна\Рабочий стол\Анимации\Растения\flowers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5357826"/>
            <a:ext cx="1262066" cy="1143008"/>
          </a:xfrm>
          <a:prstGeom prst="rect">
            <a:avLst/>
          </a:prstGeom>
          <a:noFill/>
        </p:spPr>
      </p:pic>
      <p:pic>
        <p:nvPicPr>
          <p:cNvPr id="14" name="Picture 3" descr="D:\Documents and Settings\Татьяна\Рабочий стол\Анимации\Растения\flowers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74242">
            <a:off x="3071802" y="4929198"/>
            <a:ext cx="1190628" cy="1428760"/>
          </a:xfrm>
          <a:prstGeom prst="rect">
            <a:avLst/>
          </a:prstGeom>
          <a:noFill/>
        </p:spPr>
      </p:pic>
      <p:pic>
        <p:nvPicPr>
          <p:cNvPr id="15" name="Picture 3" descr="D:\Documents and Settings\Татьяна\Рабочий стол\Анимации\Растения\flowers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4857760"/>
            <a:ext cx="1214446" cy="1347791"/>
          </a:xfrm>
          <a:prstGeom prst="rect">
            <a:avLst/>
          </a:prstGeom>
          <a:noFill/>
        </p:spPr>
      </p:pic>
      <p:pic>
        <p:nvPicPr>
          <p:cNvPr id="17" name="Picture 3" descr="D:\Documents and Settings\Татьяна\Рабочий стол\Анимации\Растения\flowers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5214950"/>
            <a:ext cx="1500198" cy="1347791"/>
          </a:xfrm>
          <a:prstGeom prst="rect">
            <a:avLst/>
          </a:prstGeom>
          <a:noFill/>
        </p:spPr>
      </p:pic>
      <p:pic>
        <p:nvPicPr>
          <p:cNvPr id="24" name="Track 04!!(Богач).wav">
            <a:hlinkClick r:id="" action="ppaction://media"/>
          </p:cNvPr>
          <p:cNvPicPr>
            <a:picLocks noGrp="1" noRot="1" noChangeAspect="1"/>
          </p:cNvPicPr>
          <p:nvPr>
            <p:ph sz="half" idx="2"/>
            <a:audioFile r:link="rId1"/>
          </p:nvPr>
        </p:nvPicPr>
        <p:blipFill>
          <a:blip r:embed="rId4">
            <a:lum bright="10000"/>
          </a:blip>
          <a:stretch>
            <a:fillRect/>
          </a:stretch>
        </p:blipFill>
        <p:spPr>
          <a:xfrm>
            <a:off x="8572528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5725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Легенда о тюльпане.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6972320" cy="55721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i="1" dirty="0" smtClean="0">
                <a:solidFill>
                  <a:srgbClr val="7030A0"/>
                </a:solidFill>
              </a:rPr>
              <a:t>В золотистом бутоне жёлтого тюльпана было заключено счастье. </a:t>
            </a:r>
          </a:p>
          <a:p>
            <a:pPr marL="0" indent="0" algn="just">
              <a:buNone/>
            </a:pPr>
            <a:r>
              <a:rPr lang="ru-RU" sz="2400" i="1" dirty="0" smtClean="0">
                <a:solidFill>
                  <a:srgbClr val="7030A0"/>
                </a:solidFill>
              </a:rPr>
              <a:t>До этого счастья никто не мог добраться, ибо не было такой силы, которая смогла бы открыть его бутон. </a:t>
            </a:r>
          </a:p>
          <a:p>
            <a:pPr marL="0" indent="0" algn="just">
              <a:buNone/>
            </a:pPr>
            <a:r>
              <a:rPr lang="ru-RU" sz="2400" i="1" dirty="0" smtClean="0">
                <a:solidFill>
                  <a:srgbClr val="7030A0"/>
                </a:solidFill>
              </a:rPr>
              <a:t>Но однажды по лугу шла женщина с ребёнком. Ребенок вырвался из рук матери, со звонким смехом подбежал к цветку , и золотистый бутон раскрылся.</a:t>
            </a:r>
          </a:p>
          <a:p>
            <a:pPr marL="0" indent="0" algn="just">
              <a:buNone/>
            </a:pPr>
            <a:r>
              <a:rPr lang="ru-RU" sz="2400" i="1" dirty="0" smtClean="0">
                <a:solidFill>
                  <a:srgbClr val="7030A0"/>
                </a:solidFill>
              </a:rPr>
              <a:t> Беззаботный детский смех совершил то, чего не смогла сделать никакая сила. </a:t>
            </a:r>
          </a:p>
          <a:p>
            <a:pPr marL="0" indent="0" algn="just">
              <a:buNone/>
            </a:pPr>
            <a:r>
              <a:rPr lang="ru-RU" sz="2400" i="1" dirty="0" smtClean="0">
                <a:solidFill>
                  <a:srgbClr val="7030A0"/>
                </a:solidFill>
              </a:rPr>
              <a:t>С тех пор и повелось дарить тюльпаны только тем, кто испытывает счастье.</a:t>
            </a:r>
            <a:endParaRPr lang="ru-RU" sz="2400" i="1" dirty="0">
              <a:solidFill>
                <a:srgbClr val="7030A0"/>
              </a:solidFill>
            </a:endParaRPr>
          </a:p>
        </p:txBody>
      </p:sp>
      <p:pic>
        <p:nvPicPr>
          <p:cNvPr id="4" name="Picture 2" descr="D:\Documents and Settings\Татьяна\Рабочий стол\Анимации\Растения\AG00001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4714884"/>
            <a:ext cx="1500198" cy="1290086"/>
          </a:xfrm>
          <a:prstGeom prst="rect">
            <a:avLst/>
          </a:prstGeom>
          <a:noFill/>
        </p:spPr>
      </p:pic>
      <p:pic>
        <p:nvPicPr>
          <p:cNvPr id="5" name="Picture 2" descr="D:\Documents and Settings\Татьяна\Рабочий стол\Анимации\Растения\AG00001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5214950"/>
            <a:ext cx="1214446" cy="1357322"/>
          </a:xfrm>
          <a:prstGeom prst="rect">
            <a:avLst/>
          </a:prstGeom>
          <a:noFill/>
        </p:spPr>
      </p:pic>
      <p:pic>
        <p:nvPicPr>
          <p:cNvPr id="6" name="Picture 2" descr="D:\Documents and Settings\Татьяна\Рабочий стол\Анимации\Растения\AG00001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3071810"/>
            <a:ext cx="1214446" cy="157163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Творческое задание на дом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1) Нарисовать с помощью прямых рисунок;</a:t>
            </a:r>
          </a:p>
          <a:p>
            <a:pPr>
              <a:buNone/>
            </a:pPr>
            <a:r>
              <a:rPr lang="ru-RU" dirty="0" smtClean="0"/>
              <a:t> 2) §8 ;        № 8.48</a:t>
            </a:r>
            <a:endParaRPr lang="ru-RU" dirty="0"/>
          </a:p>
        </p:txBody>
      </p:sp>
      <p:pic>
        <p:nvPicPr>
          <p:cNvPr id="4" name="Picture 4" descr="D:\Documents and Settings\Татьяна\Рабочий стол\Анимации\Растения\flowers1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276872"/>
            <a:ext cx="4357718" cy="458112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7" name="Picture 10" descr="0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428868"/>
            <a:ext cx="1714500" cy="1450975"/>
          </a:xfrm>
          <a:prstGeom prst="rect">
            <a:avLst/>
          </a:prstGeom>
          <a:noFill/>
        </p:spPr>
      </p:pic>
      <p:pic>
        <p:nvPicPr>
          <p:cNvPr id="8" name="Picture 11" descr="12m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88" y="3561930"/>
            <a:ext cx="1793875" cy="2136775"/>
          </a:xfrm>
          <a:prstGeom prst="rect">
            <a:avLst/>
          </a:prstGeom>
          <a:noFill/>
        </p:spPr>
      </p:pic>
      <p:pic>
        <p:nvPicPr>
          <p:cNvPr id="9" name="Picture 4" descr="12m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5154612"/>
            <a:ext cx="2011363" cy="1703388"/>
          </a:xfrm>
          <a:prstGeom prst="rect">
            <a:avLst/>
          </a:prstGeom>
          <a:noFill/>
        </p:spPr>
      </p:pic>
      <p:pic>
        <p:nvPicPr>
          <p:cNvPr id="10" name="Picture 12" descr="12m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10063" y="4344568"/>
            <a:ext cx="3121025" cy="2708275"/>
          </a:xfrm>
          <a:prstGeom prst="rect">
            <a:avLst/>
          </a:prstGeom>
          <a:noFill/>
        </p:spPr>
      </p:pic>
      <p:pic>
        <p:nvPicPr>
          <p:cNvPr id="14" name="Picture 7" descr="BD13730_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76738" y="3110706"/>
            <a:ext cx="297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5214942" y="357166"/>
            <a:ext cx="3581400" cy="71438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ru-RU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8" name="Picture 10" descr="0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928802"/>
            <a:ext cx="1714500" cy="1450975"/>
          </a:xfrm>
          <a:prstGeom prst="rect">
            <a:avLst/>
          </a:prstGeom>
          <a:noFill/>
        </p:spPr>
      </p:pic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1500166" y="1071546"/>
            <a:ext cx="2071702" cy="71438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endParaRPr lang="ru-RU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20" name="Picture 10" descr="00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571612"/>
            <a:ext cx="1714500" cy="1450975"/>
          </a:xfrm>
          <a:prstGeom prst="rect">
            <a:avLst/>
          </a:prstGeom>
          <a:noFill/>
        </p:spPr>
      </p:pic>
      <p:pic>
        <p:nvPicPr>
          <p:cNvPr id="3074" name="Picture 2" descr="D:\Documents and Settings\Татьяна\Рабочий стол\Анимации\Животные\0c53b0e567b8c75717aa66871b51308d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995" y="3773068"/>
            <a:ext cx="657225" cy="571500"/>
          </a:xfrm>
          <a:prstGeom prst="rect">
            <a:avLst/>
          </a:prstGeom>
          <a:noFill/>
        </p:spPr>
      </p:pic>
      <p:pic>
        <p:nvPicPr>
          <p:cNvPr id="3075" name="Picture 3" descr="D:\Documents and Settings\Татьяна\Рабочий стол\Анимации\Животные\0c53b0e567b8c75717aa66871b51308d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7152026">
            <a:off x="2657457" y="3379777"/>
            <a:ext cx="657225" cy="571500"/>
          </a:xfrm>
          <a:prstGeom prst="rect">
            <a:avLst/>
          </a:prstGeom>
          <a:noFill/>
        </p:spPr>
      </p:pic>
      <p:pic>
        <p:nvPicPr>
          <p:cNvPr id="3076" name="Picture 4" descr="D:\Documents and Settings\Татьяна\Рабочий стол\Анимации\Животные\131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01318" y="3542881"/>
            <a:ext cx="1314450" cy="819150"/>
          </a:xfrm>
          <a:prstGeom prst="rect">
            <a:avLst/>
          </a:prstGeom>
          <a:noFill/>
        </p:spPr>
      </p:pic>
      <p:pic>
        <p:nvPicPr>
          <p:cNvPr id="3077" name="Picture 5" descr="D:\Documents and Settings\Татьяна\Рабочий стол\Анимации\Животные\d80c336a225c835fd4cff8865c299b02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41395" y="4305846"/>
            <a:ext cx="1214446" cy="1819275"/>
          </a:xfrm>
          <a:prstGeom prst="rect">
            <a:avLst/>
          </a:prstGeom>
          <a:noFill/>
        </p:spPr>
      </p:pic>
      <p:pic>
        <p:nvPicPr>
          <p:cNvPr id="3078" name="Picture 6" descr="D:\Documents and Settings\Татьяна\Рабочий стол\Анимации\Планеты звёзды явления природы\4b3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0034" y="0"/>
            <a:ext cx="1643074" cy="150019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 autoUpdateAnimBg="0"/>
      <p:bldP spid="1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714511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С какими целями сегодня мы собрались на урок?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143116"/>
            <a:ext cx="8215370" cy="4357718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dirty="0" smtClean="0"/>
              <a:t>Повторить, обобщить знания по теме  «Линейная функция»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Воспитывать в себе ответственность, уважительного отношения к мнению одноклассников, уметь выражать и отстаивать собственное мнение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Расширить кругозор</a:t>
            </a:r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Воспитывать любовь к природе,  уважение к традициям своего народа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2143140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rgbClr val="C00000"/>
                </a:solidFill>
              </a:rPr>
              <a:t>Устный счет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           </a:t>
            </a:r>
            <a:r>
              <a:rPr lang="ru-RU" sz="4000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Арифметика…есть       основание всей  математики.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1600" i="1" dirty="0" smtClean="0">
                <a:cs typeface="Estrangelo Edessa" pitchFamily="66"/>
              </a:rPr>
              <a:t>                                                                      Л.Н.Толстой (великий русский писатель</a:t>
            </a:r>
            <a:r>
              <a:rPr lang="ru-RU" sz="1600" dirty="0" smtClean="0">
                <a:cs typeface="Estrangelo Edessa" pitchFamily="66"/>
              </a:rPr>
              <a:t>)</a:t>
            </a:r>
            <a:endParaRPr lang="ru-RU" sz="1600" dirty="0">
              <a:cs typeface="Estrangelo Edessa" pitchFamily="66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714348" y="2714621"/>
          <a:ext cx="4038600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714876" y="1643050"/>
            <a:ext cx="4038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-45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22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Picture 2" descr="D:\Documents and Settings\Татьяна\Рабочий стол\Анимации\Животные\52c4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5667368" y="4429132"/>
            <a:ext cx="3048035" cy="150019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5716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Решить линейное уравнение с одной переменной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                        3(</a:t>
            </a:r>
            <a:r>
              <a:rPr lang="ru-RU" sz="3200" b="1" i="1" dirty="0" smtClean="0">
                <a:solidFill>
                  <a:srgbClr val="7030A0"/>
                </a:solidFill>
              </a:rPr>
              <a:t>у</a:t>
            </a:r>
            <a:r>
              <a:rPr lang="ru-RU" sz="3200" b="1" dirty="0" smtClean="0">
                <a:solidFill>
                  <a:srgbClr val="7030A0"/>
                </a:solidFill>
              </a:rPr>
              <a:t> – 5) – 2(</a:t>
            </a:r>
            <a:r>
              <a:rPr lang="ru-RU" sz="3200" b="1" i="1" dirty="0">
                <a:solidFill>
                  <a:srgbClr val="7030A0"/>
                </a:solidFill>
              </a:rPr>
              <a:t>у</a:t>
            </a:r>
            <a:r>
              <a:rPr lang="ru-RU" sz="3200" b="1" dirty="0" smtClean="0">
                <a:solidFill>
                  <a:srgbClr val="7030A0"/>
                </a:solidFill>
              </a:rPr>
              <a:t> + 4) = -5</a:t>
            </a:r>
            <a:r>
              <a:rPr lang="ru-RU" sz="3200" b="1" i="1" dirty="0" smtClean="0">
                <a:solidFill>
                  <a:srgbClr val="7030A0"/>
                </a:solidFill>
              </a:rPr>
              <a:t>у </a:t>
            </a:r>
            <a:r>
              <a:rPr lang="ru-RU" sz="3200" b="1" dirty="0" smtClean="0">
                <a:solidFill>
                  <a:srgbClr val="7030A0"/>
                </a:solidFill>
              </a:rPr>
              <a:t>+ 1</a:t>
            </a:r>
          </a:p>
          <a:p>
            <a:pPr>
              <a:buNone/>
            </a:pPr>
            <a:endParaRPr lang="ru-RU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200" b="1" dirty="0">
                <a:solidFill>
                  <a:srgbClr val="7030A0"/>
                </a:solidFill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</a:rPr>
              <a:t>                                 5х – 4(</a:t>
            </a:r>
            <a:r>
              <a:rPr lang="ru-RU" sz="3200" b="1" dirty="0" err="1" smtClean="0">
                <a:solidFill>
                  <a:srgbClr val="7030A0"/>
                </a:solidFill>
              </a:rPr>
              <a:t>х</a:t>
            </a:r>
            <a:r>
              <a:rPr lang="ru-RU" sz="3200" b="1" dirty="0" smtClean="0">
                <a:solidFill>
                  <a:srgbClr val="7030A0"/>
                </a:solidFill>
              </a:rPr>
              <a:t> + 3) = 8 + х</a:t>
            </a:r>
          </a:p>
          <a:p>
            <a:pPr>
              <a:buNone/>
            </a:pPr>
            <a:endParaRPr lang="ru-RU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                                          6 – 3(2 –</a:t>
            </a:r>
            <a:r>
              <a:rPr lang="ru-RU" sz="3200" b="1" i="1" dirty="0">
                <a:solidFill>
                  <a:srgbClr val="7030A0"/>
                </a:solidFill>
              </a:rPr>
              <a:t>к</a:t>
            </a:r>
            <a:r>
              <a:rPr lang="ru-RU" sz="3200" b="1" dirty="0" smtClean="0">
                <a:solidFill>
                  <a:srgbClr val="7030A0"/>
                </a:solidFill>
              </a:rPr>
              <a:t>) = 3</a:t>
            </a:r>
            <a:r>
              <a:rPr lang="ru-RU" sz="3200" b="1" i="1" dirty="0" smtClean="0">
                <a:solidFill>
                  <a:srgbClr val="7030A0"/>
                </a:solidFill>
              </a:rPr>
              <a:t>к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  <p:pic>
        <p:nvPicPr>
          <p:cNvPr id="4100" name="Picture 4" descr="D:\Documents and Settings\Татьяна\Рабочий стол\Анимации\Люди\doc1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00438"/>
            <a:ext cx="2357454" cy="22145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85738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1.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каком рисунке у графика  линейной функции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положительный угловой коэффициент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2.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каком рисунке у графика  линейной функции  отрицательный угловой коэффициент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3.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График какой функции мы не изучали?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6" name="Содержимое 3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Н</a:t>
            </a:r>
            <a:r>
              <a:rPr lang="ru-RU" dirty="0" smtClean="0"/>
              <a:t>   </a:t>
            </a:r>
            <a:r>
              <a:rPr lang="ru-RU" sz="1600" dirty="0" smtClean="0"/>
              <a:t>у</a:t>
            </a: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endParaRPr lang="ru-RU" sz="1600" dirty="0"/>
          </a:p>
          <a:p>
            <a:pPr>
              <a:buNone/>
            </a:pPr>
            <a:r>
              <a:rPr lang="ru-RU" sz="1600" dirty="0" smtClean="0"/>
              <a:t>                                                              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>    </a:t>
            </a: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</a:t>
            </a:r>
            <a:r>
              <a:rPr lang="ru-RU" dirty="0" smtClean="0">
                <a:solidFill>
                  <a:srgbClr val="C00000"/>
                </a:solidFill>
              </a:rPr>
              <a:t>К</a:t>
            </a:r>
            <a:r>
              <a:rPr lang="ru-RU" dirty="0" smtClean="0"/>
              <a:t>         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у</a:t>
            </a:r>
          </a:p>
          <a:p>
            <a:pPr>
              <a:buNone/>
            </a:pPr>
            <a:r>
              <a:rPr lang="ru-RU" sz="1600" dirty="0" smtClean="0"/>
              <a:t>  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Е</a:t>
            </a:r>
            <a:r>
              <a:rPr lang="ru-RU" dirty="0" smtClean="0"/>
              <a:t> 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dirty="0" smtClean="0"/>
              <a:t>              </a:t>
            </a:r>
            <a:r>
              <a:rPr lang="ru-RU" sz="2000" dirty="0" err="1" smtClean="0"/>
              <a:t>х</a:t>
            </a:r>
            <a:r>
              <a:rPr lang="ru-RU" dirty="0" smtClean="0"/>
              <a:t>           </a:t>
            </a:r>
            <a:r>
              <a:rPr lang="ru-RU" sz="2000" dirty="0" smtClean="0"/>
              <a:t>у</a:t>
            </a: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Р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1600" dirty="0" smtClean="0"/>
              <a:t>Х                                                     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 flipH="1" flipV="1">
            <a:off x="-34957" y="3106735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0" y="3214686"/>
            <a:ext cx="25002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428860" y="5072074"/>
            <a:ext cx="23574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000496" y="3500438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 flipH="1" flipV="1">
            <a:off x="1643836" y="4214024"/>
            <a:ext cx="30003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 flipH="1" flipV="1">
            <a:off x="3894133" y="3106735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 flipH="1" flipV="1">
            <a:off x="5430050" y="5214132"/>
            <a:ext cx="32861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357818" y="5072074"/>
            <a:ext cx="24288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Дуга 47"/>
          <p:cNvSpPr/>
          <p:nvPr/>
        </p:nvSpPr>
        <p:spPr>
          <a:xfrm>
            <a:off x="4572000" y="4857760"/>
            <a:ext cx="2428892" cy="2643206"/>
          </a:xfrm>
          <a:prstGeom prst="arc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rot="5400000" flipH="1" flipV="1">
            <a:off x="535753" y="2250273"/>
            <a:ext cx="1857388" cy="16430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857620" y="2571744"/>
            <a:ext cx="2357454" cy="18573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1714480" y="4286256"/>
            <a:ext cx="321471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5984" y="321468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071802" y="51435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85786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4786314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786578" y="471488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2857488" y="271462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64307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4</a:t>
            </a:r>
            <a:r>
              <a:rPr lang="ru-RU" sz="4000" dirty="0" smtClean="0">
                <a:solidFill>
                  <a:srgbClr val="FFFF00"/>
                </a:solidFill>
              </a:rPr>
              <a:t>. Какое уравнение не задаёт линейную функцию?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2285992"/>
            <a:ext cx="3557590" cy="3352808"/>
          </a:xfrm>
        </p:spPr>
        <p:txBody>
          <a:bodyPr>
            <a:normAutofit/>
          </a:bodyPr>
          <a:lstStyle/>
          <a:p>
            <a:pPr marL="514350" indent="-514350" algn="l"/>
            <a:r>
              <a:rPr lang="ru-RU" dirty="0" smtClean="0">
                <a:solidFill>
                  <a:schemeClr val="bg1"/>
                </a:solidFill>
              </a:rPr>
              <a:t>  </a:t>
            </a:r>
            <a:r>
              <a:rPr lang="ru-RU" dirty="0" smtClean="0">
                <a:solidFill>
                  <a:srgbClr val="C00000"/>
                </a:solidFill>
              </a:rPr>
              <a:t>Е).     </a:t>
            </a:r>
            <a:r>
              <a:rPr lang="ru-RU" dirty="0" smtClean="0">
                <a:solidFill>
                  <a:schemeClr val="bg1"/>
                </a:solidFill>
              </a:rPr>
              <a:t>У = 6,2 – </a:t>
            </a:r>
            <a:r>
              <a:rPr lang="ru-RU" dirty="0" err="1" smtClean="0">
                <a:solidFill>
                  <a:schemeClr val="bg1"/>
                </a:solidFill>
              </a:rPr>
              <a:t>х</a:t>
            </a:r>
            <a:endParaRPr lang="ru-RU" dirty="0" smtClean="0">
              <a:solidFill>
                <a:schemeClr val="bg1"/>
              </a:solidFill>
            </a:endParaRPr>
          </a:p>
          <a:p>
            <a:pPr marL="514350" indent="-514350" algn="l"/>
            <a:endParaRPr lang="ru-RU" dirty="0" smtClean="0">
              <a:solidFill>
                <a:schemeClr val="bg1"/>
              </a:solidFill>
            </a:endParaRPr>
          </a:p>
          <a:p>
            <a:pPr marL="514350" indent="-514350" algn="l"/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А).     </a:t>
            </a:r>
            <a:r>
              <a:rPr lang="ru-RU" dirty="0" smtClean="0">
                <a:solidFill>
                  <a:schemeClr val="bg1"/>
                </a:solidFill>
              </a:rPr>
              <a:t>У =х</a:t>
            </a:r>
            <a:r>
              <a:rPr lang="ru-RU" baseline="30000" dirty="0" smtClean="0">
                <a:solidFill>
                  <a:schemeClr val="bg1"/>
                </a:solidFill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 – 9</a:t>
            </a:r>
          </a:p>
          <a:p>
            <a:pPr marL="514350" indent="-514350" algn="l"/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 marL="514350" indent="-514350" algn="l"/>
            <a:r>
              <a:rPr lang="ru-RU" dirty="0" smtClean="0">
                <a:solidFill>
                  <a:schemeClr val="bg1"/>
                </a:solidFill>
              </a:rPr>
              <a:t>  </a:t>
            </a:r>
            <a:r>
              <a:rPr lang="ru-RU" dirty="0" smtClean="0">
                <a:solidFill>
                  <a:srgbClr val="C00000"/>
                </a:solidFill>
              </a:rPr>
              <a:t>О).     </a:t>
            </a:r>
            <a:r>
              <a:rPr lang="ru-RU" dirty="0" smtClean="0">
                <a:solidFill>
                  <a:schemeClr val="bg1"/>
                </a:solidFill>
              </a:rPr>
              <a:t>У </a:t>
            </a:r>
            <a:r>
              <a:rPr lang="ru-RU" dirty="0">
                <a:solidFill>
                  <a:schemeClr val="bg1"/>
                </a:solidFill>
              </a:rPr>
              <a:t>=  </a:t>
            </a:r>
            <a:r>
              <a:rPr lang="ru-RU" dirty="0" smtClean="0">
                <a:solidFill>
                  <a:schemeClr val="bg1"/>
                </a:solidFill>
              </a:rPr>
              <a:t>0, 2х+ 2,5</a:t>
            </a:r>
          </a:p>
          <a:p>
            <a:pPr marL="514350" indent="-514350" algn="l"/>
            <a:endParaRPr lang="ru-RU" dirty="0">
              <a:solidFill>
                <a:schemeClr val="bg1"/>
              </a:solidFill>
            </a:endParaRPr>
          </a:p>
          <a:p>
            <a:pPr marL="514350" indent="-514350" algn="l"/>
            <a:r>
              <a:rPr lang="ru-RU" dirty="0" smtClean="0">
                <a:solidFill>
                  <a:schemeClr val="bg1"/>
                </a:solidFill>
              </a:rPr>
              <a:t>  </a:t>
            </a:r>
            <a:r>
              <a:rPr lang="ru-RU" dirty="0" smtClean="0">
                <a:solidFill>
                  <a:srgbClr val="C00000"/>
                </a:solidFill>
              </a:rPr>
              <a:t>И).     </a:t>
            </a:r>
            <a:r>
              <a:rPr lang="ru-RU" dirty="0" smtClean="0">
                <a:solidFill>
                  <a:schemeClr val="bg1"/>
                </a:solidFill>
              </a:rPr>
              <a:t>У </a:t>
            </a:r>
            <a:r>
              <a:rPr lang="ru-RU" dirty="0">
                <a:solidFill>
                  <a:schemeClr val="bg1"/>
                </a:solidFill>
              </a:rPr>
              <a:t>= -16 + 2х</a:t>
            </a:r>
          </a:p>
        </p:txBody>
      </p:sp>
      <p:pic>
        <p:nvPicPr>
          <p:cNvPr id="2051" name="Picture 3" descr="D:\Documents and Settings\Татьяна\Рабочий стол\Анимации\Животные\dis1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857496"/>
            <a:ext cx="2857520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7030A0"/>
                </a:solidFill>
              </a:rPr>
              <a:t>5. Какое из следующих чисел    принадлежит  множеству ( -3;5]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056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С).   </a:t>
            </a:r>
            <a:r>
              <a:rPr lang="ru-RU" dirty="0" smtClean="0"/>
              <a:t>5,25            </a:t>
            </a:r>
            <a:r>
              <a:rPr lang="ru-RU" dirty="0" smtClean="0">
                <a:solidFill>
                  <a:srgbClr val="C00000"/>
                </a:solidFill>
              </a:rPr>
              <a:t>Е).  </a:t>
            </a:r>
            <a:r>
              <a:rPr lang="ru-RU" dirty="0" smtClean="0"/>
              <a:t>-3           </a:t>
            </a:r>
            <a:r>
              <a:rPr lang="ru-RU" dirty="0" smtClean="0">
                <a:solidFill>
                  <a:srgbClr val="C00000"/>
                </a:solidFill>
              </a:rPr>
              <a:t>Р). </a:t>
            </a:r>
            <a:r>
              <a:rPr lang="ru-RU" dirty="0" smtClean="0"/>
              <a:t>-7            </a:t>
            </a:r>
            <a:r>
              <a:rPr lang="ru-RU" dirty="0" smtClean="0">
                <a:solidFill>
                  <a:srgbClr val="C00000"/>
                </a:solidFill>
              </a:rPr>
              <a:t> В). </a:t>
            </a:r>
            <a:r>
              <a:rPr lang="ru-RU" dirty="0" smtClean="0"/>
              <a:t>5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6. Найдите наибольшее значение линейной функции   У = 4х – 1 </a:t>
            </a:r>
          </a:p>
          <a:p>
            <a:pPr>
              <a:buNone/>
            </a:pPr>
            <a:r>
              <a:rPr lang="ru-RU" sz="3600" dirty="0">
                <a:solidFill>
                  <a:srgbClr val="7030A0"/>
                </a:solidFill>
              </a:rPr>
              <a:t> </a:t>
            </a:r>
            <a:r>
              <a:rPr lang="ru-RU" sz="3600" dirty="0" smtClean="0">
                <a:solidFill>
                  <a:srgbClr val="7030A0"/>
                </a:solidFill>
              </a:rPr>
              <a:t>   на заданном промежутке [-1;2]</a:t>
            </a:r>
          </a:p>
          <a:p>
            <a:pPr>
              <a:buNone/>
            </a:pPr>
            <a:endParaRPr lang="ru-RU" sz="36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О).</a:t>
            </a:r>
            <a:r>
              <a:rPr lang="ru-RU" dirty="0" smtClean="0"/>
              <a:t>10            </a:t>
            </a:r>
            <a:r>
              <a:rPr lang="ru-RU" dirty="0" smtClean="0">
                <a:solidFill>
                  <a:srgbClr val="C00000"/>
                </a:solidFill>
              </a:rPr>
              <a:t>И).</a:t>
            </a:r>
            <a:r>
              <a:rPr lang="ru-RU" dirty="0" smtClean="0"/>
              <a:t>-5              </a:t>
            </a:r>
            <a:r>
              <a:rPr lang="ru-RU" dirty="0" smtClean="0">
                <a:solidFill>
                  <a:srgbClr val="C00000"/>
                </a:solidFill>
              </a:rPr>
              <a:t>Е).</a:t>
            </a:r>
            <a:r>
              <a:rPr lang="ru-RU" dirty="0" smtClean="0"/>
              <a:t>7              </a:t>
            </a:r>
            <a:r>
              <a:rPr lang="ru-RU" dirty="0" smtClean="0">
                <a:solidFill>
                  <a:srgbClr val="C00000"/>
                </a:solidFill>
              </a:rPr>
              <a:t>А).</a:t>
            </a:r>
            <a:r>
              <a:rPr lang="ru-RU" dirty="0" smtClean="0"/>
              <a:t>9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7. Найдите наименьшее значение линейной функции   У = 4х – 1 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    на заданном промежутке [-1;2]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С).  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5,25</a:t>
            </a:r>
            <a:r>
              <a:rPr lang="ru-RU" sz="2800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           </a:t>
            </a:r>
            <a:r>
              <a:rPr lang="ru-RU" sz="28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Н). 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-5           </a:t>
            </a:r>
            <a:r>
              <a:rPr lang="ru-RU" sz="28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Р).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-7             </a:t>
            </a:r>
            <a:r>
              <a:rPr lang="ru-RU" sz="28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В).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5</a:t>
            </a:r>
          </a:p>
          <a:p>
            <a:pPr>
              <a:buNone/>
            </a:pPr>
            <a:endParaRPr lang="ru-RU" dirty="0" smtClean="0"/>
          </a:p>
          <a:p>
            <a:pPr marL="742950" indent="-742950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8. Найдите значение линейной функции   У = 4х – 1 при </a:t>
            </a:r>
            <a:r>
              <a:rPr lang="ru-RU" sz="3600" dirty="0" err="1" smtClean="0">
                <a:solidFill>
                  <a:srgbClr val="7030A0"/>
                </a:solidFill>
              </a:rPr>
              <a:t>х</a:t>
            </a:r>
            <a:r>
              <a:rPr lang="ru-RU" sz="3600" dirty="0" smtClean="0">
                <a:solidFill>
                  <a:srgbClr val="7030A0"/>
                </a:solidFill>
              </a:rPr>
              <a:t> = 5</a:t>
            </a:r>
          </a:p>
          <a:p>
            <a:pPr marL="742950" indent="-742950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С).   </a:t>
            </a:r>
            <a:r>
              <a:rPr lang="ru-RU" sz="2800" dirty="0" smtClean="0"/>
              <a:t>19            </a:t>
            </a:r>
            <a:r>
              <a:rPr lang="ru-RU" sz="2800" dirty="0" smtClean="0">
                <a:solidFill>
                  <a:srgbClr val="C00000"/>
                </a:solidFill>
              </a:rPr>
              <a:t>Н). </a:t>
            </a:r>
            <a:r>
              <a:rPr lang="ru-RU" sz="2800" dirty="0" smtClean="0"/>
              <a:t> 21           </a:t>
            </a:r>
            <a:r>
              <a:rPr lang="ru-RU" sz="2800" dirty="0" smtClean="0">
                <a:solidFill>
                  <a:srgbClr val="C00000"/>
                </a:solidFill>
              </a:rPr>
              <a:t>Р).</a:t>
            </a:r>
            <a:r>
              <a:rPr lang="ru-RU" sz="2800" dirty="0" smtClean="0"/>
              <a:t> 1             </a:t>
            </a:r>
            <a:r>
              <a:rPr lang="ru-RU" sz="2800" dirty="0" smtClean="0">
                <a:solidFill>
                  <a:srgbClr val="C00000"/>
                </a:solidFill>
              </a:rPr>
              <a:t>В).</a:t>
            </a:r>
            <a:r>
              <a:rPr lang="ru-RU" sz="2800" dirty="0" smtClean="0"/>
              <a:t>9</a:t>
            </a:r>
          </a:p>
          <a:p>
            <a:pPr marL="742950" indent="-742950">
              <a:buNone/>
            </a:pPr>
            <a:endParaRPr lang="ru-RU" sz="2800" dirty="0" smtClean="0"/>
          </a:p>
          <a:p>
            <a:pPr marL="742950" indent="-742950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9. Найдите значение линейной функции   У = 4х – 1 при </a:t>
            </a:r>
            <a:r>
              <a:rPr lang="ru-RU" sz="3600" dirty="0" err="1" smtClean="0">
                <a:solidFill>
                  <a:srgbClr val="7030A0"/>
                </a:solidFill>
              </a:rPr>
              <a:t>х</a:t>
            </a:r>
            <a:r>
              <a:rPr lang="ru-RU" sz="3600" dirty="0" smtClean="0">
                <a:solidFill>
                  <a:srgbClr val="7030A0"/>
                </a:solidFill>
              </a:rPr>
              <a:t> = 0</a:t>
            </a:r>
          </a:p>
          <a:p>
            <a:pPr marL="742950" indent="-742950">
              <a:buNone/>
            </a:pPr>
            <a:r>
              <a:rPr lang="ru-RU" sz="3000" dirty="0" smtClean="0">
                <a:solidFill>
                  <a:srgbClr val="C00000"/>
                </a:solidFill>
              </a:rPr>
              <a:t>Е).   </a:t>
            </a:r>
            <a:r>
              <a:rPr lang="ru-RU" sz="3000" dirty="0" smtClean="0"/>
              <a:t>19            </a:t>
            </a:r>
            <a:r>
              <a:rPr lang="ru-RU" sz="3000" dirty="0" smtClean="0">
                <a:solidFill>
                  <a:srgbClr val="C00000"/>
                </a:solidFill>
              </a:rPr>
              <a:t>И). </a:t>
            </a:r>
            <a:r>
              <a:rPr lang="ru-RU" sz="3000" dirty="0" smtClean="0"/>
              <a:t> 21           </a:t>
            </a:r>
            <a:r>
              <a:rPr lang="ru-RU" sz="3000" dirty="0" smtClean="0">
                <a:solidFill>
                  <a:srgbClr val="C00000"/>
                </a:solidFill>
              </a:rPr>
              <a:t>Т).</a:t>
            </a:r>
            <a:r>
              <a:rPr lang="ru-RU" sz="3000" dirty="0" smtClean="0"/>
              <a:t> -1             </a:t>
            </a:r>
            <a:r>
              <a:rPr lang="ru-RU" sz="3000" dirty="0" smtClean="0">
                <a:solidFill>
                  <a:srgbClr val="C00000"/>
                </a:solidFill>
              </a:rPr>
              <a:t>Г).</a:t>
            </a:r>
            <a:r>
              <a:rPr lang="ru-RU" sz="3000" dirty="0" smtClean="0"/>
              <a:t>9</a:t>
            </a:r>
          </a:p>
          <a:p>
            <a:pPr marL="742950" indent="-742950">
              <a:buNone/>
            </a:pPr>
            <a:endParaRPr lang="ru-RU" sz="3600" dirty="0" smtClean="0">
              <a:solidFill>
                <a:srgbClr val="7030A0"/>
              </a:solidFill>
            </a:endParaRPr>
          </a:p>
          <a:p>
            <a:pPr marL="514350" indent="-514350">
              <a:buNone/>
            </a:pPr>
            <a:endParaRPr lang="ru-RU" sz="3200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235745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10. Не выполняя построения, ответьте на вопрос: какие из данных точек 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А (5;7)   В (7;0)   С(2;3)   Д(1;1)</a:t>
            </a:r>
            <a:r>
              <a:rPr lang="ru-RU" sz="3200" dirty="0" smtClean="0">
                <a:solidFill>
                  <a:srgbClr val="7030A0"/>
                </a:solidFill>
              </a:rPr>
              <a:t/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принадлежат графику уравнения 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b="1" dirty="0" err="1" smtClean="0">
                <a:solidFill>
                  <a:srgbClr val="C00000"/>
                </a:solidFill>
              </a:rPr>
              <a:t>х</a:t>
            </a:r>
            <a:r>
              <a:rPr lang="ru-RU" sz="3200" b="1" dirty="0" smtClean="0">
                <a:solidFill>
                  <a:srgbClr val="C00000"/>
                </a:solidFill>
              </a:rPr>
              <a:t> + 2у – 7 = 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33575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11. Назовите числовой промежуток, соответствующий геометрической модели:                                        </a:t>
            </a:r>
            <a:r>
              <a:rPr lang="ru-RU" sz="3200" b="1" dirty="0" smtClean="0"/>
              <a:t>     </a:t>
            </a:r>
          </a:p>
          <a:p>
            <a:pPr>
              <a:buNone/>
            </a:pPr>
            <a:r>
              <a:rPr lang="ru-RU" sz="3200" b="1" dirty="0" smtClean="0"/>
              <a:t>                                                              </a:t>
            </a:r>
            <a:r>
              <a:rPr lang="ru-RU" sz="3200" b="1" dirty="0" err="1" smtClean="0"/>
              <a:t>х</a:t>
            </a:r>
            <a:endParaRPr lang="ru-RU" sz="3200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У).  (-6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;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8)</a:t>
            </a:r>
            <a:r>
              <a:rPr lang="ru-RU" sz="2000" b="1" dirty="0" smtClean="0">
                <a:solidFill>
                  <a:srgbClr val="7030A0"/>
                </a:solidFill>
              </a:rPr>
              <a:t>            </a:t>
            </a:r>
            <a:r>
              <a:rPr lang="ru-RU" sz="2000" b="1" dirty="0" smtClean="0">
                <a:solidFill>
                  <a:srgbClr val="C00000"/>
                </a:solidFill>
              </a:rPr>
              <a:t>А). (-6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;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8</a:t>
            </a:r>
            <a:r>
              <a:rPr lang="en-US" sz="2000" b="1" dirty="0" smtClean="0">
                <a:solidFill>
                  <a:srgbClr val="C00000"/>
                </a:solidFill>
              </a:rPr>
              <a:t>]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/>
              <a:t>         </a:t>
            </a:r>
            <a:r>
              <a:rPr lang="ru-RU" sz="2000" b="1" dirty="0" smtClean="0">
                <a:solidFill>
                  <a:srgbClr val="C00000"/>
                </a:solidFill>
              </a:rPr>
              <a:t>Ы).</a:t>
            </a:r>
            <a:r>
              <a:rPr lang="en-US" sz="2000" b="1" dirty="0" smtClean="0">
                <a:solidFill>
                  <a:srgbClr val="C00000"/>
                </a:solidFill>
              </a:rPr>
              <a:t>[</a:t>
            </a:r>
            <a:r>
              <a:rPr lang="ru-RU" sz="2000" b="1" dirty="0" smtClean="0">
                <a:solidFill>
                  <a:srgbClr val="C00000"/>
                </a:solidFill>
              </a:rPr>
              <a:t>- </a:t>
            </a:r>
            <a:r>
              <a:rPr lang="en-US" sz="2000" b="1" dirty="0" smtClean="0">
                <a:solidFill>
                  <a:srgbClr val="C00000"/>
                </a:solidFill>
              </a:rPr>
              <a:t>6</a:t>
            </a:r>
            <a:r>
              <a:rPr lang="ru-RU" sz="2000" b="1" dirty="0" smtClean="0">
                <a:solidFill>
                  <a:srgbClr val="C00000"/>
                </a:solidFill>
              </a:rPr>
              <a:t>; 8)</a:t>
            </a:r>
            <a:r>
              <a:rPr lang="ru-RU" sz="2000" b="1" dirty="0" smtClean="0"/>
              <a:t>            </a:t>
            </a:r>
            <a:r>
              <a:rPr lang="ru-RU" sz="2000" b="1" dirty="0" smtClean="0">
                <a:solidFill>
                  <a:srgbClr val="C00000"/>
                </a:solidFill>
              </a:rPr>
              <a:t>О).</a:t>
            </a:r>
            <a:r>
              <a:rPr lang="en-US" sz="2000" b="1" dirty="0" smtClean="0">
                <a:solidFill>
                  <a:srgbClr val="C00000"/>
                </a:solidFill>
              </a:rPr>
              <a:t>[-6 ;8]</a:t>
            </a:r>
            <a:endParaRPr lang="ru-RU" sz="2000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endParaRPr lang="ru-RU" sz="3600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1785918" y="5286388"/>
            <a:ext cx="592935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0800000" flipV="1">
            <a:off x="4071934" y="48577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-6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9388" y="48577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 8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 flipH="1" flipV="1">
            <a:off x="4214810" y="5286388"/>
            <a:ext cx="200020" cy="20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25" name="Овал 24"/>
          <p:cNvSpPr/>
          <p:nvPr/>
        </p:nvSpPr>
        <p:spPr>
          <a:xfrm flipV="1">
            <a:off x="6443682" y="5214950"/>
            <a:ext cx="200020" cy="20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4464843" y="5107793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4822033" y="5107793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5250661" y="5107793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5607851" y="5107793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5965041" y="5107793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6250793" y="5036355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732</Words>
  <Application>Microsoft Office PowerPoint</Application>
  <PresentationFormat>Экран (4:3)</PresentationFormat>
  <Paragraphs>121</Paragraphs>
  <Slides>15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        Тема урока:  Линейная функция учитель СОШ №13 Разумная Татьяна Николаевна  </vt:lpstr>
      <vt:lpstr>С какими целями сегодня мы собрались на урок?</vt:lpstr>
      <vt:lpstr>Устный счет             Арифметика…есть       основание всей  математики.                                                                       Л.Н.Толстой (великий русский писатель)</vt:lpstr>
      <vt:lpstr>Решить линейное уравнение с одной переменной</vt:lpstr>
      <vt:lpstr>1. На каком рисунке у графика  линейной функции  положительный угловой коэффициент 2.На каком рисунке у графика  линейной функции  отрицательный угловой коэффициент 3. График какой функции мы не изучали? </vt:lpstr>
      <vt:lpstr>4. Какое уравнение не задаёт линейную функцию?</vt:lpstr>
      <vt:lpstr>5. Какое из следующих чисел    принадлежит  множеству ( -3;5]</vt:lpstr>
      <vt:lpstr>7. Найдите наименьшее значение линейной функции   У = 4х – 1      на заданном промежутке [-1;2]</vt:lpstr>
      <vt:lpstr>10. Не выполняя построения, ответьте на вопрос: какие из данных точек  А (5;7)   В (7;0)   С(2;3)   Д(1;1) принадлежат графику уравнения  х + 2у – 7 = 0</vt:lpstr>
      <vt:lpstr>Итак …</vt:lpstr>
      <vt:lpstr>   Построить  графики функций и выделить на каждом  ту её часть, для которых выполняется соответствующее неравенство: </vt:lpstr>
      <vt:lpstr>Получился рисунок  -  т ю л ь п а н </vt:lpstr>
      <vt:lpstr>Легенда о тюльпане.</vt:lpstr>
      <vt:lpstr>Творческое задание на дом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Линейная функция</dc:title>
  <dc:creator>Татьяна Николаевна</dc:creator>
  <cp:lastModifiedBy>Admin</cp:lastModifiedBy>
  <cp:revision>57</cp:revision>
  <dcterms:created xsi:type="dcterms:W3CDTF">2008-10-07T18:09:19Z</dcterms:created>
  <dcterms:modified xsi:type="dcterms:W3CDTF">2012-03-04T18:46:57Z</dcterms:modified>
</cp:coreProperties>
</file>