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00" autoAdjust="0"/>
  </p:normalViewPr>
  <p:slideViewPr>
    <p:cSldViewPr>
      <p:cViewPr varScale="1">
        <p:scale>
          <a:sx n="47" d="100"/>
          <a:sy n="47" d="100"/>
        </p:scale>
        <p:origin x="-18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4" y="1159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7B5066-FA93-407B-A1F4-E892B8EE25C8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923D57-D9C3-44F2-B405-0AB4C4BE41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7000924" cy="98583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ПИШИ ПРАВИЛЬНО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786190"/>
            <a:ext cx="8182004" cy="71438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УМК «ПЕРСПЕКТИВНАЯ НАЧАЛЬНАЯ ШКОЛА»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114932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Т</a:t>
            </a:r>
            <a:r>
              <a:rPr lang="ru-RU" sz="72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Л</a:t>
            </a:r>
            <a:r>
              <a:rPr lang="ru-RU" sz="72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ВИЗ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Р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/>
          <a:lstStyle/>
          <a:p>
            <a:r>
              <a:rPr lang="ru-RU" dirty="0" smtClean="0"/>
              <a:t>Устройство для приёма телевизионных передач.</a:t>
            </a:r>
          </a:p>
          <a:p>
            <a:r>
              <a:rPr lang="ru-RU" dirty="0" smtClean="0"/>
              <a:t>Образовано сложением двух основ:</a:t>
            </a:r>
          </a:p>
          <a:p>
            <a:pPr>
              <a:buNone/>
            </a:pPr>
            <a:r>
              <a:rPr lang="ru-RU" dirty="0" smtClean="0"/>
              <a:t>  Т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Л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– далеко</a:t>
            </a:r>
          </a:p>
          <a:p>
            <a:pPr>
              <a:buNone/>
            </a:pPr>
            <a:r>
              <a:rPr lang="ru-RU" dirty="0" smtClean="0"/>
              <a:t>  ВИЗ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 –  (</a:t>
            </a:r>
            <a:r>
              <a:rPr lang="ru-RU" dirty="0" err="1" smtClean="0"/>
              <a:t>з</a:t>
            </a: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err="1" smtClean="0"/>
              <a:t>ркий</a:t>
            </a:r>
            <a:r>
              <a:rPr lang="ru-RU" dirty="0" smtClean="0"/>
              <a:t>) наблюдатель, зритель</a:t>
            </a:r>
          </a:p>
          <a:p>
            <a:pPr>
              <a:buNone/>
            </a:pPr>
            <a:r>
              <a:rPr lang="ru-RU" dirty="0" smtClean="0"/>
              <a:t>  Т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Л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ВИЗ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 – далеко смотреть</a:t>
            </a:r>
            <a:endParaRPr lang="ru-RU" dirty="0"/>
          </a:p>
        </p:txBody>
      </p:sp>
      <p:pic>
        <p:nvPicPr>
          <p:cNvPr id="4" name="Рисунок 3" descr="телевизо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428604"/>
            <a:ext cx="2698054" cy="2339719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86304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РТФЕЛ</a:t>
            </a:r>
            <a:r>
              <a:rPr lang="ru-RU" sz="6000" u="sng" dirty="0" smtClean="0">
                <a:solidFill>
                  <a:srgbClr val="002060"/>
                </a:solidFill>
              </a:rPr>
              <a:t>Ь</a:t>
            </a: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24228"/>
          </a:xfrm>
        </p:spPr>
        <p:txBody>
          <a:bodyPr/>
          <a:lstStyle/>
          <a:p>
            <a:r>
              <a:rPr lang="ru-RU" sz="3200" dirty="0" smtClean="0"/>
              <a:t>Заимствовано из французского языка, в котором образовалось из двух слов:</a:t>
            </a:r>
          </a:p>
          <a:p>
            <a:r>
              <a:rPr lang="ru-RU" dirty="0" smtClean="0"/>
              <a:t>П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РТЕР – </a:t>
            </a:r>
            <a:r>
              <a:rPr lang="ru-RU" sz="3200" dirty="0" smtClean="0"/>
              <a:t>носить</a:t>
            </a:r>
          </a:p>
          <a:p>
            <a:r>
              <a:rPr lang="ru-RU" dirty="0" smtClean="0"/>
              <a:t>ФЕЛЕ – </a:t>
            </a:r>
            <a:r>
              <a:rPr lang="ru-RU" sz="3200" dirty="0" smtClean="0"/>
              <a:t>бумаги, документы</a:t>
            </a:r>
            <a:endParaRPr lang="ru-RU" sz="3200" dirty="0"/>
          </a:p>
        </p:txBody>
      </p:sp>
      <p:pic>
        <p:nvPicPr>
          <p:cNvPr id="4" name="Рисунок 3" descr="портф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57166"/>
            <a:ext cx="3035808" cy="2474976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К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Н</a:t>
            </a:r>
            <a:r>
              <a:rPr lang="ru-RU" sz="6000" u="sng" dirty="0" smtClean="0">
                <a:solidFill>
                  <a:srgbClr val="002060"/>
                </a:solidFill>
              </a:rPr>
              <a:t>Ь</a:t>
            </a:r>
            <a:r>
              <a:rPr lang="ru-RU" sz="6000" dirty="0" smtClean="0">
                <a:solidFill>
                  <a:srgbClr val="002060"/>
                </a:solidFill>
              </a:rPr>
              <a:t>КИ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/>
          <a:lstStyle/>
          <a:p>
            <a:r>
              <a:rPr lang="ru-RU" dirty="0" smtClean="0"/>
              <a:t>Узкие стальные полозья, которые прикрепляют к обуви для катания на льду.</a:t>
            </a:r>
          </a:p>
          <a:p>
            <a:r>
              <a:rPr lang="ru-RU" dirty="0" smtClean="0"/>
              <a:t>Раньше полозья были деревянные с украшением, в виде головы </a:t>
            </a:r>
            <a:r>
              <a:rPr lang="ru-RU" dirty="0" smtClean="0">
                <a:solidFill>
                  <a:srgbClr val="002060"/>
                </a:solidFill>
              </a:rPr>
              <a:t>КОНЯ</a:t>
            </a:r>
            <a:r>
              <a:rPr lang="ru-RU" dirty="0" smtClean="0"/>
              <a:t>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КОНЬ</a:t>
            </a:r>
            <a:r>
              <a:rPr lang="ru-RU" dirty="0" smtClean="0"/>
              <a:t>КИ</a:t>
            </a:r>
            <a:endParaRPr lang="ru-RU" dirty="0"/>
          </a:p>
        </p:txBody>
      </p:sp>
      <p:pic>
        <p:nvPicPr>
          <p:cNvPr id="4" name="Рисунок 3" descr="конь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85728"/>
            <a:ext cx="3346526" cy="3002126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285860"/>
            <a:ext cx="4900618" cy="148992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К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РМУШКА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241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</a:t>
            </a:r>
            <a:r>
              <a:rPr lang="ru-RU" sz="4800" dirty="0" smtClean="0"/>
              <a:t>К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РМ</a:t>
            </a:r>
            <a:r>
              <a:rPr lang="ru-RU" sz="4000" dirty="0" smtClean="0"/>
              <a:t>УШКУ КЛАДУТ </a:t>
            </a:r>
          </a:p>
          <a:p>
            <a:pPr>
              <a:buNone/>
            </a:pPr>
            <a:r>
              <a:rPr lang="ru-RU" sz="4000" dirty="0" smtClean="0"/>
              <a:t>    </a:t>
            </a:r>
            <a:r>
              <a:rPr lang="ru-RU" sz="4800" dirty="0" smtClean="0"/>
              <a:t>К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РМ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971924" cy="148992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ЯБЛ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К</a:t>
            </a:r>
            <a:r>
              <a:rPr lang="ru-RU" sz="8900" dirty="0" smtClean="0">
                <a:solidFill>
                  <a:srgbClr val="FF0000"/>
                </a:solidFill>
              </a:rPr>
              <a:t>О</a:t>
            </a:r>
            <a:endParaRPr lang="ru-RU" sz="89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000504"/>
            <a:ext cx="4400552" cy="9286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Плод ЯБЛ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НИ</a:t>
            </a:r>
            <a:endParaRPr lang="ru-RU" sz="4000" dirty="0"/>
          </a:p>
        </p:txBody>
      </p:sp>
      <p:pic>
        <p:nvPicPr>
          <p:cNvPr id="4" name="Рисунок 3" descr="ябло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86058"/>
            <a:ext cx="3095924" cy="305201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50000"/>
                <a:alpha val="6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красное яблок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467120" cy="3467120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4543428" cy="163279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М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>
                <a:solidFill>
                  <a:srgbClr val="002060"/>
                </a:solidFill>
              </a:rPr>
              <a:t>РКО</a:t>
            </a:r>
            <a:r>
              <a:rPr lang="ru-RU" sz="6600" dirty="0" smtClean="0">
                <a:solidFill>
                  <a:srgbClr val="FF0000"/>
                </a:solidFill>
              </a:rPr>
              <a:t>В</a:t>
            </a:r>
            <a:r>
              <a:rPr lang="ru-RU" sz="6600" u="sng" dirty="0" smtClean="0">
                <a:solidFill>
                  <a:srgbClr val="002060"/>
                </a:solidFill>
              </a:rPr>
              <a:t>Ь</a:t>
            </a:r>
            <a:endParaRPr lang="ru-RU" sz="66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8229600" cy="2286016"/>
          </a:xfrm>
        </p:spPr>
        <p:txBody>
          <a:bodyPr/>
          <a:lstStyle/>
          <a:p>
            <a:r>
              <a:rPr lang="ru-RU" dirty="0" smtClean="0"/>
              <a:t>Огородное растение, которое даёт организму</a:t>
            </a:r>
          </a:p>
          <a:p>
            <a:r>
              <a:rPr lang="ru-RU" sz="3600" dirty="0" smtClean="0"/>
              <a:t>МН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ГО П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ЛЬЗЫ</a:t>
            </a:r>
            <a:endParaRPr lang="ru-RU" sz="3600" dirty="0"/>
          </a:p>
        </p:txBody>
      </p:sp>
      <p:pic>
        <p:nvPicPr>
          <p:cNvPr id="4" name="Рисунок 3" descr="морков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85728"/>
            <a:ext cx="3832585" cy="3005408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643050"/>
            <a:ext cx="3829048" cy="156136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Л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>
                <a:solidFill>
                  <a:srgbClr val="002060"/>
                </a:solidFill>
              </a:rPr>
              <a:t>ПАТА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143380"/>
            <a:ext cx="7143800" cy="2214578"/>
          </a:xfrm>
        </p:spPr>
        <p:txBody>
          <a:bodyPr/>
          <a:lstStyle/>
          <a:p>
            <a:r>
              <a:rPr lang="ru-RU" sz="3600" dirty="0" smtClean="0"/>
              <a:t>Л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ПАТА</a:t>
            </a:r>
            <a:r>
              <a:rPr lang="ru-RU" dirty="0" smtClean="0"/>
              <a:t> имеет широкий плоский отточенный конец –</a:t>
            </a:r>
          </a:p>
          <a:p>
            <a:r>
              <a:rPr lang="ru-RU" dirty="0" smtClean="0"/>
              <a:t> </a:t>
            </a:r>
            <a:r>
              <a:rPr lang="ru-RU" sz="3600" dirty="0" smtClean="0"/>
              <a:t>Л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ПАСТЬ</a:t>
            </a:r>
            <a:endParaRPr lang="ru-RU" sz="3600" dirty="0"/>
          </a:p>
        </p:txBody>
      </p:sp>
      <p:pic>
        <p:nvPicPr>
          <p:cNvPr id="4" name="Рисунок 3" descr="лопа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85728"/>
            <a:ext cx="2120481" cy="3517214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В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Р</a:t>
            </a:r>
            <a:r>
              <a:rPr lang="ru-RU" sz="89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БЕЙ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    </a:t>
            </a:r>
            <a:r>
              <a:rPr lang="ru-RU" sz="4000" dirty="0" smtClean="0">
                <a:solidFill>
                  <a:srgbClr val="7030A0"/>
                </a:solidFill>
              </a:rPr>
              <a:t>В  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</a:p>
          <a:p>
            <a:r>
              <a:rPr lang="ru-RU" sz="4000" dirty="0" smtClean="0"/>
              <a:t>В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Р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БЕЙ  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</a:t>
            </a:r>
            <a:r>
              <a:rPr lang="ru-RU" sz="4000" dirty="0" smtClean="0">
                <a:solidFill>
                  <a:srgbClr val="7030A0"/>
                </a:solidFill>
              </a:rPr>
              <a:t>Р  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Б</a:t>
            </a:r>
          </a:p>
          <a:p>
            <a:pPr>
              <a:buNone/>
            </a:pPr>
            <a:r>
              <a:rPr lang="ru-RU" sz="4000" dirty="0" smtClean="0"/>
              <a:t>        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</a:p>
          <a:p>
            <a:pPr>
              <a:buNone/>
            </a:pPr>
            <a:r>
              <a:rPr lang="ru-RU" sz="4000" dirty="0" smtClean="0"/>
              <a:t>        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</a:p>
          <a:p>
            <a:pPr>
              <a:buNone/>
            </a:pPr>
            <a:r>
              <a:rPr lang="ru-RU" sz="4000" dirty="0" smtClean="0"/>
              <a:t>        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Й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Рисунок 3" descr="вороб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857232"/>
            <a:ext cx="3775586" cy="4334932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14734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РОКА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4972056" cy="3493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слове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44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РОК</a:t>
            </a:r>
            <a:r>
              <a:rPr lang="ru-RU" sz="3600" dirty="0" smtClean="0"/>
              <a:t>А</a:t>
            </a:r>
          </a:p>
          <a:p>
            <a:pPr>
              <a:buNone/>
            </a:pPr>
            <a:r>
              <a:rPr lang="ru-RU" dirty="0" smtClean="0"/>
              <a:t>                       спрятались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РОК</a:t>
            </a:r>
            <a:r>
              <a:rPr lang="ru-RU" sz="3600" dirty="0" smtClean="0"/>
              <a:t> </a:t>
            </a:r>
            <a:r>
              <a:rPr lang="ru-RU" dirty="0" smtClean="0"/>
              <a:t>     букв «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соро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970" y="428604"/>
            <a:ext cx="3252435" cy="4228166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3829048" cy="14390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ВОР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НА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071678"/>
            <a:ext cx="4114800" cy="4038608"/>
          </a:xfrm>
        </p:spPr>
        <p:txBody>
          <a:bodyPr/>
          <a:lstStyle/>
          <a:p>
            <a:r>
              <a:rPr lang="ru-RU" sz="3600" dirty="0" smtClean="0"/>
              <a:t>ОНА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sz="4400" dirty="0" smtClean="0"/>
              <a:t> ВОР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4400" dirty="0" smtClean="0"/>
              <a:t>НА</a:t>
            </a:r>
          </a:p>
          <a:p>
            <a:r>
              <a:rPr lang="ru-RU" sz="4000" dirty="0" smtClean="0"/>
              <a:t>ОН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sz="4800" dirty="0" smtClean="0"/>
              <a:t> В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РОН</a:t>
            </a:r>
            <a:endParaRPr lang="ru-RU" sz="4800" dirty="0"/>
          </a:p>
        </p:txBody>
      </p:sp>
      <p:pic>
        <p:nvPicPr>
          <p:cNvPr id="4" name="Picture 2" descr="C:\Мои документы\Corel User Files\TMP\Untitled-2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786214" cy="44866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4000528" cy="2357454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002060"/>
                </a:solidFill>
              </a:rPr>
              <a:t> УЧ</a:t>
            </a:r>
            <a:r>
              <a:rPr lang="ru-RU" sz="8000" dirty="0" smtClean="0">
                <a:solidFill>
                  <a:srgbClr val="FF0000"/>
                </a:solidFill>
              </a:rPr>
              <a:t>Е</a:t>
            </a:r>
            <a:r>
              <a:rPr lang="ru-RU" sz="6700" dirty="0" smtClean="0">
                <a:solidFill>
                  <a:srgbClr val="002060"/>
                </a:solidFill>
              </a:rPr>
              <a:t>НИК</a:t>
            </a:r>
            <a:br>
              <a:rPr lang="ru-RU" sz="6700" dirty="0" smtClean="0">
                <a:solidFill>
                  <a:srgbClr val="002060"/>
                </a:solidFill>
              </a:rPr>
            </a:br>
            <a:r>
              <a:rPr lang="ru-RU" sz="6700" dirty="0" smtClean="0">
                <a:solidFill>
                  <a:srgbClr val="002060"/>
                </a:solidFill>
              </a:rPr>
              <a:t>УЧ</a:t>
            </a:r>
            <a:r>
              <a:rPr lang="ru-RU" sz="8800" dirty="0" smtClean="0">
                <a:solidFill>
                  <a:srgbClr val="FF0000"/>
                </a:solidFill>
              </a:rPr>
              <a:t>Е</a:t>
            </a:r>
            <a:r>
              <a:rPr lang="ru-RU" sz="6700" dirty="0" smtClean="0">
                <a:solidFill>
                  <a:srgbClr val="002060"/>
                </a:solidFill>
              </a:rPr>
              <a:t>НИЦА</a:t>
            </a:r>
            <a:endParaRPr lang="ru-RU" sz="6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466972"/>
          </a:xfrm>
        </p:spPr>
        <p:txBody>
          <a:bodyPr/>
          <a:lstStyle/>
          <a:p>
            <a:r>
              <a:rPr lang="ru-RU" sz="4000" dirty="0" smtClean="0"/>
              <a:t>Тот, кто учится в школе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Получает </a:t>
            </a:r>
            <a:r>
              <a:rPr lang="ru-RU" sz="4000" dirty="0" err="1" smtClean="0">
                <a:solidFill>
                  <a:srgbClr val="002060"/>
                </a:solidFill>
              </a:rPr>
              <a:t>уч</a:t>
            </a:r>
            <a:r>
              <a:rPr lang="ru-RU" sz="4000" dirty="0" err="1" smtClean="0">
                <a:solidFill>
                  <a:srgbClr val="FF0000"/>
                </a:solidFill>
              </a:rPr>
              <a:t>Е</a:t>
            </a:r>
            <a:r>
              <a:rPr lang="ru-RU" sz="4000" dirty="0" err="1" smtClean="0">
                <a:solidFill>
                  <a:srgbClr val="002060"/>
                </a:solidFill>
              </a:rPr>
              <a:t>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Становится </a:t>
            </a:r>
            <a:r>
              <a:rPr lang="ru-RU" sz="4000" dirty="0" err="1" smtClean="0">
                <a:solidFill>
                  <a:srgbClr val="002060"/>
                </a:solidFill>
              </a:rPr>
              <a:t>уч</a:t>
            </a:r>
            <a:r>
              <a:rPr lang="ru-RU" sz="4000" dirty="0" err="1" smtClean="0">
                <a:solidFill>
                  <a:srgbClr val="FF0000"/>
                </a:solidFill>
              </a:rPr>
              <a:t>Ё</a:t>
            </a:r>
            <a:r>
              <a:rPr lang="ru-RU" sz="4000" dirty="0" err="1" smtClean="0">
                <a:solidFill>
                  <a:srgbClr val="002060"/>
                </a:solidFill>
              </a:rPr>
              <a:t>ным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сканирование0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1986051" cy="2907413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сканирование01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57166"/>
            <a:ext cx="1920999" cy="3001232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114932" cy="136759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Л</a:t>
            </a:r>
            <a:r>
              <a:rPr lang="ru-RU" sz="89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ТЕНЦЕ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428868"/>
            <a:ext cx="4329114" cy="36099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ВОЗЬМУ</a:t>
            </a:r>
          </a:p>
          <a:p>
            <a:pPr>
              <a:buNone/>
            </a:pPr>
            <a:r>
              <a:rPr lang="ru-RU" sz="3600" dirty="0" smtClean="0"/>
              <a:t>П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Л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ТЕНЦЕ</a:t>
            </a:r>
          </a:p>
          <a:p>
            <a:pPr>
              <a:buNone/>
            </a:pPr>
            <a:r>
              <a:rPr lang="ru-RU" dirty="0" smtClean="0"/>
              <a:t>                   И ВЫТРУ</a:t>
            </a:r>
          </a:p>
          <a:p>
            <a:pPr>
              <a:buNone/>
            </a:pPr>
            <a:r>
              <a:rPr lang="ru-RU" sz="4400" dirty="0" smtClean="0"/>
              <a:t>ЛИЦ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олотенц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3316151" cy="4440928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3614734" cy="12961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К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РОВА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000372"/>
            <a:ext cx="6972320" cy="368141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К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РОВА</a:t>
            </a:r>
          </a:p>
          <a:p>
            <a:pPr>
              <a:buNone/>
            </a:pPr>
            <a:r>
              <a:rPr lang="ru-RU" sz="3200" dirty="0" smtClean="0"/>
              <a:t>                            С</a:t>
            </a:r>
          </a:p>
          <a:p>
            <a:pPr>
              <a:buNone/>
            </a:pPr>
            <a:r>
              <a:rPr lang="ru-RU" sz="4000" dirty="0" smtClean="0"/>
              <a:t>Т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ЛСТЫМИ</a:t>
            </a:r>
          </a:p>
          <a:p>
            <a:pPr>
              <a:buNone/>
            </a:pPr>
            <a:r>
              <a:rPr lang="ru-RU" sz="3200" dirty="0" smtClean="0"/>
              <a:t>                             БОКАМИ</a:t>
            </a:r>
            <a:endParaRPr lang="ru-RU" sz="3200" dirty="0"/>
          </a:p>
        </p:txBody>
      </p:sp>
      <p:pic>
        <p:nvPicPr>
          <p:cNvPr id="5" name="Picture 2" descr="C:\Мои документы\Corel User Files\TM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642918"/>
            <a:ext cx="4598721" cy="26892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lumMod val="50000"/>
                <a:alpha val="6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357166"/>
            <a:ext cx="4686304" cy="151046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М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>
                <a:solidFill>
                  <a:srgbClr val="002060"/>
                </a:solidFill>
              </a:rPr>
              <a:t>Л</a:t>
            </a:r>
            <a:r>
              <a:rPr lang="ru-RU" sz="8900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>
                <a:solidFill>
                  <a:srgbClr val="002060"/>
                </a:solidFill>
              </a:rPr>
              <a:t>КО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214554"/>
            <a:ext cx="2900354" cy="36099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М</a:t>
            </a:r>
          </a:p>
          <a:p>
            <a:pPr>
              <a:buNone/>
            </a:pPr>
            <a:r>
              <a:rPr lang="ru-RU" dirty="0" smtClean="0"/>
              <a:t>     О</a:t>
            </a:r>
          </a:p>
          <a:p>
            <a:pPr>
              <a:buNone/>
            </a:pPr>
            <a:r>
              <a:rPr lang="ru-RU" dirty="0" smtClean="0"/>
              <a:t>     Л      М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м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л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ко</a:t>
            </a:r>
          </a:p>
          <a:p>
            <a:pPr>
              <a:buNone/>
            </a:pPr>
            <a:r>
              <a:rPr lang="ru-RU" dirty="0" smtClean="0"/>
              <a:t>     Ч      Л</a:t>
            </a:r>
          </a:p>
          <a:p>
            <a:pPr>
              <a:buNone/>
            </a:pPr>
            <a:r>
              <a:rPr lang="ru-RU" dirty="0" smtClean="0"/>
              <a:t>     Н      О</a:t>
            </a:r>
          </a:p>
          <a:p>
            <a:pPr>
              <a:buNone/>
            </a:pPr>
            <a:r>
              <a:rPr lang="ru-RU" dirty="0" smtClean="0"/>
              <a:t>     И      Д</a:t>
            </a:r>
          </a:p>
          <a:p>
            <a:pPr>
              <a:buNone/>
            </a:pPr>
            <a:r>
              <a:rPr lang="ru-RU" dirty="0" smtClean="0"/>
              <a:t>     К</a:t>
            </a:r>
            <a:endParaRPr lang="ru-RU" dirty="0"/>
          </a:p>
        </p:txBody>
      </p:sp>
      <p:pic>
        <p:nvPicPr>
          <p:cNvPr id="4" name="Рисунок 3" descr="моло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14488"/>
            <a:ext cx="3786214" cy="4532940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4043362" cy="151046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СУДА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2285992"/>
            <a:ext cx="2757478" cy="36814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П</a:t>
            </a:r>
          </a:p>
          <a:p>
            <a:pPr>
              <a:buNone/>
            </a:pPr>
            <a:r>
              <a:rPr lang="ru-RU" sz="3600" dirty="0" smtClean="0"/>
              <a:t>П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СУДА</a:t>
            </a:r>
          </a:p>
          <a:p>
            <a:pPr>
              <a:buNone/>
            </a:pPr>
            <a:r>
              <a:rPr lang="ru-RU" sz="3600" dirty="0" smtClean="0"/>
              <a:t>   В</a:t>
            </a:r>
          </a:p>
          <a:p>
            <a:pPr>
              <a:buNone/>
            </a:pPr>
            <a:r>
              <a:rPr lang="ru-RU" sz="3600" dirty="0" smtClean="0"/>
              <a:t>   А</a:t>
            </a:r>
          </a:p>
          <a:p>
            <a:pPr>
              <a:buNone/>
            </a:pPr>
            <a:r>
              <a:rPr lang="ru-RU" sz="3600" dirty="0" smtClean="0"/>
              <a:t>   Р</a:t>
            </a:r>
            <a:endParaRPr lang="ru-RU" sz="3600" dirty="0"/>
          </a:p>
        </p:txBody>
      </p:sp>
      <p:pic>
        <p:nvPicPr>
          <p:cNvPr id="4" name="Рисунок 3" descr="посу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000240"/>
            <a:ext cx="4155958" cy="4221925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3829048" cy="12961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БАКА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214554"/>
            <a:ext cx="4757742" cy="3967170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 С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4400" dirty="0" smtClean="0"/>
              <a:t>БАКА</a:t>
            </a:r>
          </a:p>
          <a:p>
            <a:pPr>
              <a:buNone/>
            </a:pPr>
            <a:r>
              <a:rPr lang="ru-RU" dirty="0" smtClean="0"/>
              <a:t>                           ГРЫЗЁТ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4800" dirty="0" smtClean="0"/>
              <a:t>К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СТЬ</a:t>
            </a:r>
            <a:endParaRPr lang="ru-RU" sz="4800" dirty="0"/>
          </a:p>
        </p:txBody>
      </p:sp>
      <p:pic>
        <p:nvPicPr>
          <p:cNvPr id="4" name="Picture 2" descr="E:\RISUNKI!\ENCIKL\b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3900494" cy="378621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71480"/>
            <a:ext cx="3971924" cy="14390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ДЕВ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ЧКА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571876"/>
            <a:ext cx="5114932" cy="2714644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ДЕВ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ЧКА</a:t>
            </a:r>
          </a:p>
          <a:p>
            <a:pPr>
              <a:buNone/>
            </a:pPr>
            <a:r>
              <a:rPr lang="ru-RU" sz="3200" dirty="0" smtClean="0"/>
              <a:t>                     заплела</a:t>
            </a:r>
          </a:p>
          <a:p>
            <a:pPr>
              <a:buNone/>
            </a:pPr>
            <a:r>
              <a:rPr lang="ru-RU" sz="4400" dirty="0" smtClean="0"/>
              <a:t>   К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4400" dirty="0" smtClean="0"/>
              <a:t>СЫ</a:t>
            </a:r>
            <a:endParaRPr lang="ru-RU" sz="4400" dirty="0"/>
          </a:p>
        </p:txBody>
      </p:sp>
      <p:pic>
        <p:nvPicPr>
          <p:cNvPr id="5" name="Рисунок 4" descr="дев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2951854" cy="4290840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571480"/>
            <a:ext cx="3257544" cy="13675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М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РО</a:t>
            </a:r>
            <a:r>
              <a:rPr lang="ru-RU" sz="6000" u="sng" dirty="0" smtClean="0">
                <a:solidFill>
                  <a:srgbClr val="002060"/>
                </a:solidFill>
              </a:rPr>
              <a:t>З</a:t>
            </a: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2357430"/>
            <a:ext cx="2614602" cy="38242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0070C0"/>
                </a:solidFill>
              </a:rPr>
              <a:t>Х</a:t>
            </a:r>
          </a:p>
          <a:p>
            <a:pPr>
              <a:buNone/>
            </a:pPr>
            <a:r>
              <a:rPr lang="ru-RU" sz="4000" dirty="0" smtClean="0"/>
              <a:t>М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РО</a:t>
            </a:r>
            <a:r>
              <a:rPr lang="ru-RU" sz="4000" u="sng" dirty="0" smtClean="0"/>
              <a:t>З</a:t>
            </a:r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0070C0"/>
                </a:solidFill>
              </a:rPr>
              <a:t>Л</a:t>
            </a:r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0070C0"/>
                </a:solidFill>
              </a:rPr>
              <a:t>О</a:t>
            </a:r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u="sng" dirty="0" smtClean="0">
                <a:solidFill>
                  <a:srgbClr val="0070C0"/>
                </a:solidFill>
              </a:rPr>
              <a:t>Д</a:t>
            </a:r>
            <a:endParaRPr lang="ru-RU" sz="3600" u="sng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моро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4398598" cy="5124140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329114" cy="385765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СТ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ЛИЦА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 </a:t>
            </a:r>
            <a:r>
              <a:rPr lang="ru-RU" sz="8900" u="sng" dirty="0" smtClean="0">
                <a:solidFill>
                  <a:srgbClr val="002060"/>
                </a:solidFill>
              </a:rPr>
              <a:t>Р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700" b="1" u="sng" dirty="0" smtClean="0">
                <a:solidFill>
                  <a:srgbClr val="002060"/>
                </a:solidFill>
              </a:rPr>
              <a:t>СС</a:t>
            </a:r>
            <a:r>
              <a:rPr lang="ru-RU" sz="6700" dirty="0" smtClean="0">
                <a:solidFill>
                  <a:srgbClr val="002060"/>
                </a:solidFill>
              </a:rPr>
              <a:t>ИИ</a:t>
            </a: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9800" u="sng" dirty="0" smtClean="0">
                <a:solidFill>
                  <a:srgbClr val="002060"/>
                </a:solidFill>
              </a:rPr>
              <a:t>М</a:t>
            </a:r>
            <a:r>
              <a:rPr lang="ru-RU" sz="89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СКВА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143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СТ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ЛИЦА – ОТ «СТ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Л», «ПРЕСТ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Л»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3600" dirty="0" smtClean="0"/>
              <a:t>М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СКВА ГЛАВНЫЙ ГОРОД </a:t>
            </a:r>
            <a:r>
              <a:rPr lang="ru-RU" sz="3600" dirty="0" smtClean="0"/>
              <a:t>Р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b="1" u="sng" dirty="0" smtClean="0"/>
              <a:t>СС</a:t>
            </a:r>
            <a:r>
              <a:rPr lang="ru-RU" sz="2400" dirty="0" smtClean="0"/>
              <a:t>ИИ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СТ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ЛЬНЫЙ ГРАД (устаревшее)</a:t>
            </a:r>
            <a:endParaRPr lang="ru-RU" sz="2400" dirty="0"/>
          </a:p>
        </p:txBody>
      </p:sp>
      <p:pic>
        <p:nvPicPr>
          <p:cNvPr id="4" name="Рисунок 3" descr="Моск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571480"/>
            <a:ext cx="4426736" cy="3643338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3900486" cy="1296152"/>
          </a:xfrm>
        </p:spPr>
        <p:txBody>
          <a:bodyPr>
            <a:normAutofit fontScale="90000"/>
          </a:bodyPr>
          <a:lstStyle/>
          <a:p>
            <a:r>
              <a:rPr lang="ru-RU" sz="9600" u="sng" dirty="0" smtClean="0">
                <a:solidFill>
                  <a:srgbClr val="002060"/>
                </a:solidFill>
              </a:rPr>
              <a:t>Р</a:t>
            </a:r>
            <a:r>
              <a:rPr lang="ru-RU" sz="89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ДИНА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67038"/>
          </a:xfrm>
        </p:spPr>
        <p:txBody>
          <a:bodyPr/>
          <a:lstStyle/>
          <a:p>
            <a:pPr>
              <a:buNone/>
            </a:pPr>
            <a:r>
              <a:rPr lang="ru-RU" sz="4800" u="sng" dirty="0" smtClean="0"/>
              <a:t>Р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ДИНА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dirty="0" smtClean="0"/>
              <a:t>МЕСТО, ОТКУДА ТЫ </a:t>
            </a:r>
            <a:r>
              <a:rPr lang="ru-RU" sz="4000" dirty="0" smtClean="0"/>
              <a:t>Р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ДОМ</a:t>
            </a:r>
          </a:p>
          <a:p>
            <a:pPr>
              <a:buNone/>
            </a:pPr>
            <a:r>
              <a:rPr lang="ru-RU" sz="4000" dirty="0" smtClean="0"/>
              <a:t>НАША </a:t>
            </a:r>
            <a:r>
              <a:rPr lang="ru-RU" sz="4800" u="sng" dirty="0" smtClean="0"/>
              <a:t>Р</a:t>
            </a:r>
            <a:r>
              <a:rPr lang="ru-RU" sz="44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ДИНА - </a:t>
            </a:r>
            <a:r>
              <a:rPr lang="ru-RU" sz="4800" u="sng" dirty="0" smtClean="0"/>
              <a:t>Р</a:t>
            </a:r>
            <a:r>
              <a:rPr lang="ru-RU" sz="4400" dirty="0" smtClean="0">
                <a:solidFill>
                  <a:srgbClr val="FF0000"/>
                </a:solidFill>
              </a:rPr>
              <a:t>О</a:t>
            </a:r>
            <a:r>
              <a:rPr lang="ru-RU" sz="4000" b="1" u="sng" dirty="0" smtClean="0"/>
              <a:t>СС</a:t>
            </a:r>
            <a:r>
              <a:rPr lang="ru-RU" sz="4000" dirty="0" smtClean="0"/>
              <a:t>ИЯ</a:t>
            </a:r>
            <a:endParaRPr lang="ru-RU" sz="4000" dirty="0"/>
          </a:p>
        </p:txBody>
      </p:sp>
      <p:pic>
        <p:nvPicPr>
          <p:cNvPr id="4" name="Рисунок 3" descr="Росс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85728"/>
            <a:ext cx="5199300" cy="37147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642918"/>
            <a:ext cx="4471990" cy="493949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СКОР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2060"/>
                </a:solidFill>
              </a:rPr>
              <a:t>Х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Р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ШО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2060"/>
                </a:solidFill>
              </a:rPr>
              <a:t>ВЕС</a:t>
            </a:r>
            <a:r>
              <a:rPr lang="ru-RU" sz="8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Л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2060"/>
                </a:solidFill>
              </a:rPr>
              <a:t>БЫСТР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428868"/>
            <a:ext cx="264320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КАК?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М</a:t>
            </a:r>
            <a:r>
              <a:rPr lang="ru-RU" sz="8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ДВЕ</a:t>
            </a:r>
            <a:r>
              <a:rPr lang="ru-RU" sz="6000" u="sng" dirty="0" smtClean="0">
                <a:solidFill>
                  <a:srgbClr val="002060"/>
                </a:solidFill>
              </a:rPr>
              <a:t>ДЬ</a:t>
            </a: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1099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Дикое животное, которое любит лакомится М</a:t>
            </a:r>
            <a:r>
              <a:rPr lang="ru-RU" sz="3600" dirty="0" smtClean="0">
                <a:solidFill>
                  <a:srgbClr val="FF0000"/>
                </a:solidFill>
              </a:rPr>
              <a:t>Ё</a:t>
            </a:r>
            <a:r>
              <a:rPr lang="ru-RU" sz="3600" dirty="0" smtClean="0"/>
              <a:t>ДОМ.</a:t>
            </a:r>
          </a:p>
          <a:p>
            <a:r>
              <a:rPr lang="ru-RU" sz="4400" dirty="0" err="1" smtClean="0"/>
              <a:t>м</a:t>
            </a:r>
            <a:r>
              <a:rPr lang="ru-RU" sz="4400" dirty="0" err="1" smtClean="0">
                <a:solidFill>
                  <a:srgbClr val="FF0000"/>
                </a:solidFill>
              </a:rPr>
              <a:t>Е</a:t>
            </a:r>
            <a:r>
              <a:rPr lang="ru-RU" sz="4400" dirty="0" err="1" smtClean="0"/>
              <a:t>дведь</a:t>
            </a:r>
            <a:r>
              <a:rPr lang="ru-RU" sz="3600" dirty="0" smtClean="0"/>
              <a:t> – </a:t>
            </a:r>
            <a:r>
              <a:rPr lang="ru-RU" sz="3600" dirty="0" err="1" smtClean="0"/>
              <a:t>м</a:t>
            </a:r>
            <a:r>
              <a:rPr lang="ru-RU" sz="3600" dirty="0" err="1" smtClean="0">
                <a:solidFill>
                  <a:srgbClr val="FF0000"/>
                </a:solidFill>
              </a:rPr>
              <a:t>Ё</a:t>
            </a:r>
            <a:r>
              <a:rPr lang="ru-RU" sz="3600" dirty="0" err="1" smtClean="0"/>
              <a:t>дом</a:t>
            </a:r>
            <a:r>
              <a:rPr lang="ru-RU" sz="3600" dirty="0" smtClean="0"/>
              <a:t> ведает</a:t>
            </a:r>
          </a:p>
          <a:p>
            <a:r>
              <a:rPr lang="ru-RU" sz="4400" dirty="0" err="1" smtClean="0"/>
              <a:t>м</a:t>
            </a:r>
            <a:r>
              <a:rPr lang="ru-RU" sz="4400" dirty="0" err="1" smtClean="0">
                <a:solidFill>
                  <a:srgbClr val="FF0000"/>
                </a:solidFill>
              </a:rPr>
              <a:t>Е</a:t>
            </a:r>
            <a:r>
              <a:rPr lang="ru-RU" sz="4400" dirty="0" err="1" smtClean="0"/>
              <a:t>дведь</a:t>
            </a:r>
            <a:r>
              <a:rPr lang="ru-RU" sz="3600" dirty="0" smtClean="0"/>
              <a:t> – </a:t>
            </a:r>
            <a:r>
              <a:rPr lang="ru-RU" sz="3600" dirty="0" err="1" smtClean="0"/>
              <a:t>м</a:t>
            </a:r>
            <a:r>
              <a:rPr lang="ru-RU" sz="3600" dirty="0" err="1" smtClean="0">
                <a:solidFill>
                  <a:srgbClr val="FF0000"/>
                </a:solidFill>
              </a:rPr>
              <a:t>Ё</a:t>
            </a:r>
            <a:r>
              <a:rPr lang="ru-RU" sz="3600" dirty="0" err="1" smtClean="0"/>
              <a:t>до</a:t>
            </a:r>
            <a:r>
              <a:rPr lang="ru-RU" sz="3600" dirty="0" smtClean="0"/>
              <a:t> </a:t>
            </a:r>
            <a:r>
              <a:rPr lang="ru-RU" sz="3600" dirty="0" err="1" smtClean="0"/>
              <a:t>ед</a:t>
            </a:r>
            <a:endParaRPr lang="ru-RU" sz="3600" dirty="0"/>
          </a:p>
        </p:txBody>
      </p:sp>
      <p:pic>
        <p:nvPicPr>
          <p:cNvPr id="4" name="Рисунок 3" descr="сканирование00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500042"/>
            <a:ext cx="4307576" cy="2478332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4471990" cy="158190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Т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ВАРИЩ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571744"/>
            <a:ext cx="4114800" cy="3467104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Т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>
                <a:solidFill>
                  <a:srgbClr val="002060"/>
                </a:solidFill>
              </a:rPr>
              <a:t>ВАРИЩ</a:t>
            </a:r>
          </a:p>
          <a:p>
            <a:pPr>
              <a:buNone/>
            </a:pPr>
            <a:r>
              <a:rPr lang="ru-RU" dirty="0" smtClean="0"/>
              <a:t>     Б</a:t>
            </a:r>
          </a:p>
          <a:p>
            <a:pPr>
              <a:buNone/>
            </a:pPr>
            <a:r>
              <a:rPr lang="ru-RU" dirty="0" smtClean="0"/>
              <a:t>       Щ</a:t>
            </a:r>
          </a:p>
          <a:p>
            <a:pPr>
              <a:buNone/>
            </a:pPr>
            <a:r>
              <a:rPr lang="ru-RU" dirty="0" smtClean="0"/>
              <a:t>          И</a:t>
            </a:r>
          </a:p>
          <a:p>
            <a:pPr>
              <a:buNone/>
            </a:pPr>
            <a:r>
              <a:rPr lang="ru-RU" dirty="0" smtClean="0"/>
              <a:t>            Е  </a:t>
            </a:r>
          </a:p>
          <a:p>
            <a:pPr>
              <a:buNone/>
            </a:pPr>
            <a:r>
              <a:rPr lang="ru-RU" dirty="0" smtClean="0"/>
              <a:t>               ИНТЕРЕСЫ</a:t>
            </a:r>
            <a:endParaRPr lang="ru-RU" dirty="0"/>
          </a:p>
        </p:txBody>
      </p:sp>
      <p:pic>
        <p:nvPicPr>
          <p:cNvPr id="4" name="Рисунок 3" descr="IMG_18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52" y="2214554"/>
            <a:ext cx="4286248" cy="3929090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471858" cy="122471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УР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ЖАЙ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357694"/>
            <a:ext cx="5572164" cy="2286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КОЛИЧЕСТВО УР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ДИВШИХСЯ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(Р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ЖДЁННЫХ – Р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ДЫ)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ПЛОДОВ, РАСТЕНИЙ</a:t>
            </a:r>
            <a:endParaRPr lang="ru-RU" dirty="0"/>
          </a:p>
        </p:txBody>
      </p:sp>
      <p:pic>
        <p:nvPicPr>
          <p:cNvPr id="4" name="Рисунок 3" descr="урожа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290"/>
            <a:ext cx="4719723" cy="4314122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2984"/>
            <a:ext cx="2900354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ЯГ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ДА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286256"/>
            <a:ext cx="6972320" cy="21364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Я</a:t>
            </a:r>
          </a:p>
          <a:p>
            <a:pPr>
              <a:buNone/>
            </a:pPr>
            <a:r>
              <a:rPr lang="ru-RU" dirty="0" smtClean="0"/>
              <a:t>                      Г</a:t>
            </a:r>
          </a:p>
          <a:p>
            <a:pPr>
              <a:buNone/>
            </a:pPr>
            <a:r>
              <a:rPr lang="ru-RU" dirty="0" smtClean="0"/>
              <a:t>небольшой ПЛ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 некоторых растений</a:t>
            </a:r>
          </a:p>
          <a:p>
            <a:pPr>
              <a:buNone/>
            </a:pPr>
            <a:r>
              <a:rPr lang="ru-RU" dirty="0" smtClean="0"/>
              <a:t>                      А</a:t>
            </a:r>
            <a:endParaRPr lang="ru-RU" dirty="0"/>
          </a:p>
        </p:txBody>
      </p:sp>
      <p:pic>
        <p:nvPicPr>
          <p:cNvPr id="4" name="Рисунок 3" descr="яг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2689765" cy="2156658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яго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642918"/>
            <a:ext cx="5605944" cy="3548066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615130" cy="14390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Д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002060"/>
                </a:solidFill>
              </a:rPr>
              <a:t>СВ</a:t>
            </a:r>
            <a:r>
              <a:rPr lang="ru-RU" sz="89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002060"/>
                </a:solidFill>
              </a:rPr>
              <a:t>ДАНИЯ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929066"/>
            <a:ext cx="5043494" cy="22145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 </a:t>
            </a:r>
            <a:r>
              <a:rPr lang="ru-RU" sz="3200" dirty="0" smtClean="0">
                <a:solidFill>
                  <a:srgbClr val="FF0000"/>
                </a:solidFill>
              </a:rPr>
              <a:t>СКОРОГО</a:t>
            </a:r>
            <a:r>
              <a:rPr lang="ru-RU" dirty="0" smtClean="0"/>
              <a:t> СВИДАНИЯ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СКОРО УВ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ДИМСЯ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900618" cy="1510466"/>
          </a:xfrm>
        </p:spPr>
        <p:txBody>
          <a:bodyPr/>
          <a:lstStyle/>
          <a:p>
            <a:r>
              <a:rPr lang="ru-RU" sz="6000" dirty="0" smtClean="0">
                <a:solidFill>
                  <a:srgbClr val="002060"/>
                </a:solidFill>
              </a:rPr>
              <a:t>К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002060"/>
                </a:solidFill>
              </a:rPr>
              <a:t>Л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rgbClr val="002060"/>
                </a:solidFill>
              </a:rPr>
              <a:t>МЕТР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3714752"/>
            <a:ext cx="304323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ДЛ</a:t>
            </a:r>
            <a:r>
              <a:rPr lang="ru-RU" sz="4800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ННАЯ</a:t>
            </a:r>
          </a:p>
          <a:p>
            <a:pPr>
              <a:buNone/>
            </a:pPr>
            <a:r>
              <a:rPr lang="ru-RU" sz="3600" dirty="0" smtClean="0"/>
              <a:t>ДОР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ГА</a:t>
            </a:r>
            <a:endParaRPr lang="ru-RU" sz="3600" dirty="0"/>
          </a:p>
        </p:txBody>
      </p:sp>
      <p:pic>
        <p:nvPicPr>
          <p:cNvPr id="4" name="Рисунок 3" descr="доро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428868"/>
            <a:ext cx="3773037" cy="3598897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428604"/>
            <a:ext cx="3186106" cy="13675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Б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002060"/>
                </a:solidFill>
              </a:rPr>
              <a:t>ЛЕТ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2857496"/>
            <a:ext cx="232885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КУП</a:t>
            </a:r>
            <a:r>
              <a:rPr lang="ru-RU" sz="4800" dirty="0" smtClean="0">
                <a:solidFill>
                  <a:srgbClr val="FF0000"/>
                </a:solidFill>
              </a:rPr>
              <a:t>И</a:t>
            </a:r>
          </a:p>
          <a:p>
            <a:pPr>
              <a:buNone/>
            </a:pPr>
            <a:r>
              <a:rPr lang="ru-RU" sz="3600" dirty="0" smtClean="0"/>
              <a:t>Б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ЛЕТ</a:t>
            </a:r>
            <a:endParaRPr lang="ru-RU" sz="3600" dirty="0"/>
          </a:p>
        </p:txBody>
      </p:sp>
      <p:pic>
        <p:nvPicPr>
          <p:cNvPr id="4" name="Рисунок 3" descr="бил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00240"/>
            <a:ext cx="3857652" cy="4419221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257676" cy="14390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Л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002060"/>
                </a:solidFill>
              </a:rPr>
              <a:t>НЕЙКА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571744"/>
            <a:ext cx="3686172" cy="285752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Л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НЕЙКОЙ </a:t>
            </a:r>
          </a:p>
          <a:p>
            <a:pPr>
              <a:buNone/>
            </a:pPr>
            <a:r>
              <a:rPr lang="ru-RU" sz="4000" dirty="0" smtClean="0"/>
              <a:t>  ПРОВОДЯТ</a:t>
            </a:r>
          </a:p>
          <a:p>
            <a:pPr>
              <a:buNone/>
            </a:pPr>
            <a:r>
              <a:rPr lang="ru-RU" sz="4000" dirty="0" smtClean="0"/>
              <a:t>    Л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НИЮ</a:t>
            </a:r>
            <a:endParaRPr lang="ru-RU" sz="4000" dirty="0"/>
          </a:p>
        </p:txBody>
      </p:sp>
      <p:pic>
        <p:nvPicPr>
          <p:cNvPr id="4" name="Рисунок 3" descr="угольни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3254" y="2031268"/>
            <a:ext cx="4224583" cy="4019651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4543428" cy="13675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Д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002060"/>
                </a:solidFill>
              </a:rPr>
              <a:t>РЕКТОР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604362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РУКОВОД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Т </a:t>
            </a:r>
          </a:p>
          <a:p>
            <a:pPr>
              <a:buNone/>
            </a:pPr>
            <a:r>
              <a:rPr lang="ru-RU" sz="3600" dirty="0" smtClean="0"/>
              <a:t>ПРЕДПРИЯТИЕМ</a:t>
            </a:r>
          </a:p>
          <a:p>
            <a:pPr>
              <a:buNone/>
            </a:pPr>
            <a:r>
              <a:rPr lang="ru-RU" sz="3600" dirty="0" smtClean="0"/>
              <a:t>ИЛИ </a:t>
            </a:r>
          </a:p>
          <a:p>
            <a:pPr>
              <a:buNone/>
            </a:pPr>
            <a:r>
              <a:rPr lang="ru-RU" sz="3600" dirty="0" smtClean="0"/>
              <a:t>УЧЕБНЫМ ЗАВЕДЕНИЕМ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3362" cy="14390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УЧИТ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Л</a:t>
            </a:r>
            <a:r>
              <a:rPr lang="ru-RU" sz="6000" u="sng" dirty="0" smtClean="0">
                <a:solidFill>
                  <a:srgbClr val="002060"/>
                </a:solidFill>
              </a:rPr>
              <a:t>Ь</a:t>
            </a: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4429132"/>
            <a:ext cx="2543164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УЧИТ </a:t>
            </a:r>
            <a:br>
              <a:rPr lang="ru-RU" sz="3600" dirty="0" smtClean="0"/>
            </a:br>
            <a:r>
              <a:rPr lang="ru-RU" sz="4000" dirty="0" smtClean="0"/>
              <a:t>ДЕТ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Й</a:t>
            </a:r>
            <a:endParaRPr lang="ru-RU" sz="4000" dirty="0"/>
          </a:p>
        </p:txBody>
      </p:sp>
      <p:pic>
        <p:nvPicPr>
          <p:cNvPr id="4" name="Рисунок 3" descr="учит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42852"/>
            <a:ext cx="2445746" cy="4000504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 descr="IMG_03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2643182"/>
            <a:ext cx="4452937" cy="3339703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471858" cy="236772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КЛА</a:t>
            </a:r>
            <a:r>
              <a:rPr lang="ru-RU" sz="8000" dirty="0" smtClean="0">
                <a:solidFill>
                  <a:srgbClr val="FF0000"/>
                </a:solidFill>
              </a:rPr>
              <a:t>СС</a:t>
            </a: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ГРУ</a:t>
            </a:r>
            <a:r>
              <a:rPr lang="ru-RU" sz="8000" dirty="0" smtClean="0">
                <a:solidFill>
                  <a:srgbClr val="FF0000"/>
                </a:solidFill>
              </a:rPr>
              <a:t>ПП</a:t>
            </a:r>
            <a:r>
              <a:rPr lang="ru-RU" sz="6000" dirty="0" smtClean="0">
                <a:solidFill>
                  <a:srgbClr val="002060"/>
                </a:solidFill>
              </a:rPr>
              <a:t>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6257940" cy="32527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КЛА</a:t>
            </a:r>
            <a:r>
              <a:rPr lang="ru-RU" sz="3600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dirty="0" smtClean="0"/>
              <a:t>ГРУ</a:t>
            </a:r>
            <a:r>
              <a:rPr lang="ru-RU" sz="3600" dirty="0" smtClean="0">
                <a:solidFill>
                  <a:srgbClr val="FF0000"/>
                </a:solidFill>
              </a:rPr>
              <a:t>ПП</a:t>
            </a:r>
            <a:r>
              <a:rPr lang="ru-RU" dirty="0" smtClean="0"/>
              <a:t>А УЧЕНИКОВ </a:t>
            </a:r>
          </a:p>
          <a:p>
            <a:pPr>
              <a:buNone/>
            </a:pPr>
            <a:r>
              <a:rPr lang="ru-RU" dirty="0" smtClean="0"/>
              <a:t>ОДНОГО ГОДА ОБУЧЕНИЯ</a:t>
            </a:r>
          </a:p>
          <a:p>
            <a:pPr>
              <a:buNone/>
            </a:pPr>
            <a:r>
              <a:rPr lang="ru-RU" dirty="0" smtClean="0"/>
              <a:t>КЛА</a:t>
            </a:r>
            <a:r>
              <a:rPr lang="ru-RU" sz="3600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dirty="0" smtClean="0"/>
              <a:t>КОМНАТА ДЛЯ ЗАНЯТИЙ В ШКОЛЕ</a:t>
            </a:r>
            <a:endParaRPr lang="ru-RU" dirty="0"/>
          </a:p>
        </p:txBody>
      </p:sp>
      <p:pic>
        <p:nvPicPr>
          <p:cNvPr id="4" name="Рисунок 3" descr="IMG_17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7620" y="214290"/>
            <a:ext cx="4857752" cy="3786214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Б</a:t>
            </a:r>
            <a:r>
              <a:rPr lang="ru-RU" sz="8000" dirty="0" smtClean="0">
                <a:solidFill>
                  <a:srgbClr val="FF0000"/>
                </a:solidFill>
              </a:rPr>
              <a:t>Е</a:t>
            </a:r>
            <a:r>
              <a:rPr lang="ru-RU" sz="6600" dirty="0" smtClean="0">
                <a:solidFill>
                  <a:srgbClr val="002060"/>
                </a:solidFill>
              </a:rPr>
              <a:t>РЁЗА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2860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Лиственное дерево с б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лым стволом.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Б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>
                <a:solidFill>
                  <a:srgbClr val="002060"/>
                </a:solidFill>
              </a:rPr>
              <a:t>ЛАЯ Б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>
                <a:solidFill>
                  <a:srgbClr val="002060"/>
                </a:solidFill>
              </a:rPr>
              <a:t>РЁЗА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сканирование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85728"/>
            <a:ext cx="2758557" cy="334423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50000"/>
                <a:alpha val="6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000108"/>
            <a:ext cx="3328982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002060"/>
                </a:solidFill>
              </a:rPr>
              <a:t>РЕН</a:t>
            </a:r>
            <a:r>
              <a:rPr lang="ru-RU" sz="6000" u="sng" dirty="0" smtClean="0">
                <a:solidFill>
                  <a:srgbClr val="002060"/>
                </a:solidFill>
              </a:rPr>
              <a:t>Ь</a:t>
            </a: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071810"/>
            <a:ext cx="3614734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С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РЕНЬ</a:t>
            </a:r>
          </a:p>
          <a:p>
            <a:pPr>
              <a:buNone/>
            </a:pPr>
            <a:r>
              <a:rPr lang="ru-RU" sz="3600" dirty="0" smtClean="0"/>
              <a:t>ОТ «С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НИЙ»</a:t>
            </a:r>
            <a:endParaRPr lang="ru-RU" sz="3600" dirty="0"/>
          </a:p>
        </p:txBody>
      </p:sp>
      <p:pic>
        <p:nvPicPr>
          <p:cNvPr id="4" name="Рисунок 3" descr="сир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4143404" cy="4669152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971792" cy="151046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ВДРУ</a:t>
            </a:r>
            <a:r>
              <a:rPr lang="ru-RU" sz="8000" dirty="0" smtClean="0">
                <a:solidFill>
                  <a:srgbClr val="FF0000"/>
                </a:solidFill>
              </a:rPr>
              <a:t>Г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3686172" cy="4000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 smtClean="0"/>
              <a:t>ВДРУ</a:t>
            </a:r>
            <a:r>
              <a:rPr lang="ru-RU" sz="4800" dirty="0" smtClean="0">
                <a:solidFill>
                  <a:srgbClr val="FF0000"/>
                </a:solidFill>
              </a:rPr>
              <a:t>Г</a:t>
            </a:r>
            <a:r>
              <a:rPr lang="ru-RU" sz="6600" dirty="0" smtClean="0">
                <a:solidFill>
                  <a:srgbClr val="FF0000"/>
                </a:solidFill>
              </a:rPr>
              <a:t> </a:t>
            </a:r>
            <a:r>
              <a:rPr lang="ru-RU" sz="4700" dirty="0" smtClean="0">
                <a:solidFill>
                  <a:srgbClr val="FF0000"/>
                </a:solidFill>
              </a:rPr>
              <a:t>Г</a:t>
            </a:r>
            <a:r>
              <a:rPr lang="ru-RU" sz="4700" dirty="0" smtClean="0"/>
              <a:t>РОМ</a:t>
            </a:r>
          </a:p>
          <a:p>
            <a:pPr>
              <a:buNone/>
            </a:pPr>
            <a:r>
              <a:rPr lang="ru-RU" sz="4000" dirty="0" smtClean="0"/>
              <a:t>       Р</a:t>
            </a:r>
          </a:p>
          <a:p>
            <a:pPr>
              <a:buNone/>
            </a:pPr>
            <a:r>
              <a:rPr lang="ru-RU" sz="4000" dirty="0" smtClean="0"/>
              <a:t>       Я</a:t>
            </a:r>
          </a:p>
          <a:p>
            <a:pPr>
              <a:buNone/>
            </a:pPr>
            <a:r>
              <a:rPr lang="ru-RU" sz="4000" dirty="0" smtClean="0"/>
              <a:t>       Н</a:t>
            </a:r>
          </a:p>
          <a:p>
            <a:pPr>
              <a:buNone/>
            </a:pPr>
            <a:r>
              <a:rPr lang="ru-RU" sz="4000" dirty="0" smtClean="0"/>
              <a:t>       У</a:t>
            </a:r>
          </a:p>
          <a:p>
            <a:pPr>
              <a:buNone/>
            </a:pPr>
            <a:r>
              <a:rPr lang="ru-RU" sz="4000" dirty="0" smtClean="0"/>
              <a:t>       Л</a:t>
            </a:r>
          </a:p>
          <a:p>
            <a:pPr>
              <a:buNone/>
            </a:pPr>
            <a:r>
              <a:rPr lang="ru-RU" sz="4000" dirty="0" smtClean="0"/>
              <a:t>            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Рисунок 3" descr="дождевая туча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642918"/>
            <a:ext cx="4503677" cy="557216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971924" cy="35719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 РУ</a:t>
            </a:r>
            <a:r>
              <a:rPr lang="ru-RU" sz="8000" dirty="0" smtClean="0">
                <a:solidFill>
                  <a:srgbClr val="FF0000"/>
                </a:solidFill>
              </a:rPr>
              <a:t>СС</a:t>
            </a:r>
            <a:r>
              <a:rPr lang="ru-RU" sz="6000" dirty="0" smtClean="0">
                <a:solidFill>
                  <a:srgbClr val="002060"/>
                </a:solidFill>
              </a:rPr>
              <a:t>КИЙ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  Н</a:t>
            </a:r>
            <a:r>
              <a:rPr lang="ru-RU" sz="89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РО</a:t>
            </a:r>
            <a:r>
              <a:rPr lang="ru-RU" sz="6000" u="sng" dirty="0" smtClean="0">
                <a:solidFill>
                  <a:srgbClr val="002060"/>
                </a:solidFill>
              </a:rPr>
              <a:t>Д</a:t>
            </a: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   </a:t>
            </a:r>
            <a:r>
              <a:rPr lang="ru-RU" sz="89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>
                <a:solidFill>
                  <a:srgbClr val="002060"/>
                </a:solidFill>
              </a:rPr>
              <a:t>ЗЫК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8229600" cy="27146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РУ</a:t>
            </a:r>
            <a:r>
              <a:rPr lang="ru-RU" sz="3600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КИЙ – Н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РО</a:t>
            </a:r>
            <a:r>
              <a:rPr lang="ru-RU" u="sng" dirty="0" smtClean="0"/>
              <a:t>Д</a:t>
            </a:r>
            <a:r>
              <a:rPr lang="ru-RU" dirty="0" smtClean="0"/>
              <a:t> ЖИВУЩИЙ В </a:t>
            </a:r>
            <a:r>
              <a:rPr lang="ru-RU" sz="4000" dirty="0" smtClean="0"/>
              <a:t>Р</a:t>
            </a:r>
            <a:r>
              <a:rPr lang="ru-RU" sz="3200" u="sng" dirty="0" smtClean="0"/>
              <a:t>О</a:t>
            </a:r>
            <a:r>
              <a:rPr lang="ru-RU" sz="3600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ИИ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ЗЫК – ОРГАН ВО РТУ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ЗЫК – СИСТЕМА ЗВУКОВ, СЛОВ, ДЛЯ ВЫРАЖЕНИЯ МЫСЛЕЙ</a:t>
            </a:r>
            <a:endParaRPr lang="ru-RU" dirty="0"/>
          </a:p>
        </p:txBody>
      </p:sp>
      <p:pic>
        <p:nvPicPr>
          <p:cNvPr id="4" name="Рисунок 3" descr="язы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57153"/>
            <a:ext cx="3286147" cy="3389389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6400816" cy="258203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>СУ</a:t>
            </a:r>
            <a:r>
              <a:rPr lang="ru-RU" sz="8800" dirty="0" smtClean="0">
                <a:solidFill>
                  <a:srgbClr val="FF0000"/>
                </a:solidFill>
              </a:rPr>
              <a:t>ББ</a:t>
            </a:r>
            <a:r>
              <a:rPr lang="ru-RU" sz="8000" dirty="0" smtClean="0">
                <a:solidFill>
                  <a:srgbClr val="002060"/>
                </a:solidFill>
              </a:rPr>
              <a:t>ОТА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К</a:t>
            </a:r>
            <a:r>
              <a:rPr lang="ru-RU" sz="9800" dirty="0" smtClean="0">
                <a:solidFill>
                  <a:srgbClr val="FF0000"/>
                </a:solidFill>
              </a:rPr>
              <a:t>А</a:t>
            </a:r>
            <a:r>
              <a:rPr lang="ru-RU" sz="8000" dirty="0" smtClean="0">
                <a:solidFill>
                  <a:srgbClr val="002060"/>
                </a:solidFill>
              </a:rPr>
              <a:t>Л</a:t>
            </a:r>
            <a:r>
              <a:rPr lang="ru-RU" sz="9800" dirty="0" smtClean="0">
                <a:solidFill>
                  <a:srgbClr val="FF0000"/>
                </a:solidFill>
              </a:rPr>
              <a:t>Е</a:t>
            </a:r>
            <a:r>
              <a:rPr lang="ru-RU" sz="8000" dirty="0" smtClean="0">
                <a:solidFill>
                  <a:srgbClr val="002060"/>
                </a:solidFill>
              </a:rPr>
              <a:t>НДАР</a:t>
            </a:r>
            <a:r>
              <a:rPr lang="ru-RU" sz="8000" u="sng" dirty="0" smtClean="0">
                <a:solidFill>
                  <a:srgbClr val="002060"/>
                </a:solidFill>
              </a:rPr>
              <a:t>Ь</a:t>
            </a: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6812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dirty="0" smtClean="0"/>
              <a:t>В СУ</a:t>
            </a:r>
            <a:r>
              <a:rPr lang="ru-RU" sz="6500" dirty="0" smtClean="0">
                <a:solidFill>
                  <a:srgbClr val="FF0000"/>
                </a:solidFill>
              </a:rPr>
              <a:t>ББ</a:t>
            </a:r>
            <a:r>
              <a:rPr lang="ru-RU" sz="5400" dirty="0" smtClean="0"/>
              <a:t>ОТУ НА Р</a:t>
            </a:r>
            <a:r>
              <a:rPr lang="ru-RU" sz="6500" dirty="0" smtClean="0">
                <a:solidFill>
                  <a:srgbClr val="FF0000"/>
                </a:solidFill>
              </a:rPr>
              <a:t>А</a:t>
            </a:r>
            <a:r>
              <a:rPr lang="ru-RU" sz="5400" dirty="0" smtClean="0"/>
              <a:t>БОТУ, В В</a:t>
            </a:r>
            <a:r>
              <a:rPr lang="ru-RU" sz="65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СКР</a:t>
            </a:r>
            <a:r>
              <a:rPr lang="ru-RU" sz="65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СЕНЬЕ НА В</a:t>
            </a:r>
            <a:r>
              <a:rPr lang="ru-RU" sz="65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СЕЛ</a:t>
            </a:r>
            <a:r>
              <a:rPr lang="ru-RU" sz="5400" u="sng" dirty="0" smtClean="0"/>
              <a:t>Ь</a:t>
            </a:r>
            <a:r>
              <a:rPr lang="ru-RU" sz="5400" dirty="0" smtClean="0"/>
              <a:t>Е.</a:t>
            </a:r>
            <a:endParaRPr lang="ru-RU" sz="5400" dirty="0"/>
          </a:p>
        </p:txBody>
      </p:sp>
      <p:pic>
        <p:nvPicPr>
          <p:cNvPr id="4" name="Рисунок 3" descr="календа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2616526" cy="2821298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357298"/>
            <a:ext cx="3043230" cy="136759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РБУ</a:t>
            </a:r>
            <a:r>
              <a:rPr lang="ru-RU" sz="6000" u="sng" dirty="0" smtClean="0">
                <a:solidFill>
                  <a:srgbClr val="002060"/>
                </a:solidFill>
              </a:rPr>
              <a:t>З</a:t>
            </a: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3471858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КР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СНЫЙ</a:t>
            </a:r>
          </a:p>
          <a:p>
            <a:pPr>
              <a:buNone/>
            </a:pPr>
            <a:r>
              <a:rPr lang="ru-RU" sz="4400" dirty="0" smtClean="0"/>
              <a:t>СЛ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ДКИЙ</a:t>
            </a:r>
          </a:p>
          <a:p>
            <a:pPr>
              <a:buNone/>
            </a:pPr>
            <a:endParaRPr lang="ru-RU" sz="4400" dirty="0"/>
          </a:p>
        </p:txBody>
      </p:sp>
      <p:pic>
        <p:nvPicPr>
          <p:cNvPr id="4" name="Рисунок 3" descr="арбу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857232"/>
            <a:ext cx="4515249" cy="4857784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428868"/>
            <a:ext cx="3900486" cy="143902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Г</a:t>
            </a:r>
            <a:r>
              <a:rPr lang="ru-RU" sz="8800" dirty="0" smtClean="0">
                <a:solidFill>
                  <a:srgbClr val="FF0000"/>
                </a:solidFill>
              </a:rPr>
              <a:t>А</a:t>
            </a:r>
            <a:r>
              <a:rPr lang="ru-RU" sz="6600" dirty="0" smtClean="0">
                <a:solidFill>
                  <a:srgbClr val="002060"/>
                </a:solidFill>
              </a:rPr>
              <a:t>ЗЕТА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00570"/>
            <a:ext cx="822960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ЕЖЕДНЕВНОЕ ИЗДАНИЕ С </a:t>
            </a:r>
            <a:r>
              <a:rPr lang="ru-RU" sz="5400" dirty="0" smtClean="0"/>
              <a:t>Р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5400" dirty="0" smtClean="0"/>
              <a:t>ЗНЫМИ</a:t>
            </a:r>
            <a:r>
              <a:rPr lang="ru-RU" sz="4000" dirty="0" smtClean="0"/>
              <a:t> НОВОСТЯМИ</a:t>
            </a:r>
            <a:endParaRPr lang="ru-RU" sz="4000" dirty="0"/>
          </a:p>
        </p:txBody>
      </p:sp>
      <p:pic>
        <p:nvPicPr>
          <p:cNvPr id="4" name="Рисунок 3" descr="газе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063523" cy="3786214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329378" cy="158190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ЗДРА</a:t>
            </a:r>
            <a:r>
              <a:rPr lang="ru-RU" sz="8000" dirty="0" smtClean="0">
                <a:solidFill>
                  <a:srgbClr val="FF0000"/>
                </a:solidFill>
              </a:rPr>
              <a:t>В</a:t>
            </a:r>
            <a:r>
              <a:rPr lang="ru-RU" sz="6600" dirty="0" smtClean="0">
                <a:solidFill>
                  <a:srgbClr val="002060"/>
                </a:solidFill>
              </a:rPr>
              <a:t>СТВУЙ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 smtClean="0"/>
              <a:t>         ЖЕЛАЮ</a:t>
            </a:r>
          </a:p>
          <a:p>
            <a:pPr>
              <a:buNone/>
            </a:pPr>
            <a:r>
              <a:rPr lang="ru-RU" sz="4400" dirty="0" smtClean="0"/>
              <a:t>                    ВАМ</a:t>
            </a:r>
          </a:p>
          <a:p>
            <a:pPr>
              <a:buNone/>
            </a:pPr>
            <a:r>
              <a:rPr lang="ru-RU" sz="5400" dirty="0" smtClean="0"/>
              <a:t>ЗДРА</a:t>
            </a:r>
            <a:r>
              <a:rPr lang="ru-RU" sz="7200" dirty="0" smtClean="0">
                <a:solidFill>
                  <a:srgbClr val="FF0000"/>
                </a:solidFill>
              </a:rPr>
              <a:t>В</a:t>
            </a:r>
            <a:r>
              <a:rPr lang="ru-RU" sz="5400" dirty="0" smtClean="0"/>
              <a:t>ИЯ - ЗДОРО</a:t>
            </a:r>
            <a:r>
              <a:rPr lang="ru-RU" sz="7800" dirty="0" smtClean="0">
                <a:solidFill>
                  <a:srgbClr val="FF0000"/>
                </a:solidFill>
              </a:rPr>
              <a:t>В</a:t>
            </a:r>
            <a:r>
              <a:rPr lang="ru-RU" sz="5400" dirty="0" smtClean="0"/>
              <a:t>ЬЯ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4543428" cy="151046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СП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СИБ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428892"/>
          </a:xfrm>
        </p:spPr>
        <p:txBody>
          <a:bodyPr>
            <a:normAutofit fontScale="92500"/>
          </a:bodyPr>
          <a:lstStyle/>
          <a:p>
            <a:r>
              <a:rPr lang="ru-RU" sz="3000" dirty="0" smtClean="0"/>
              <a:t>ОБРАЗОВАЛОСЬ ПУТЁМ СЛИЯНИЯ СЛОВ</a:t>
            </a:r>
          </a:p>
          <a:p>
            <a:r>
              <a:rPr lang="ru-RU" sz="3200" dirty="0" smtClean="0"/>
              <a:t>СП</a:t>
            </a:r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СИ Б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3200" i="1" dirty="0" smtClean="0"/>
              <a:t>ГЪ</a:t>
            </a:r>
          </a:p>
          <a:p>
            <a:r>
              <a:rPr lang="ru-RU" dirty="0" smtClean="0"/>
              <a:t>ЗАТЕМ КОНЕЧНЫЕ </a:t>
            </a:r>
            <a:r>
              <a:rPr lang="ru-RU" sz="4400" i="1" dirty="0" smtClean="0">
                <a:solidFill>
                  <a:srgbClr val="FF0000"/>
                </a:solidFill>
              </a:rPr>
              <a:t>Ъ</a:t>
            </a:r>
            <a:r>
              <a:rPr lang="ru-RU" dirty="0" smtClean="0"/>
              <a:t> И </a:t>
            </a:r>
            <a:r>
              <a:rPr lang="ru-RU" sz="4400" i="1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 ОТПАЛИ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4186238" cy="165334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М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Ш</a:t>
            </a:r>
            <a:r>
              <a:rPr lang="ru-RU" sz="6000" u="sng" dirty="0" smtClean="0">
                <a:solidFill>
                  <a:srgbClr val="002060"/>
                </a:solidFill>
              </a:rPr>
              <a:t>И</a:t>
            </a:r>
            <a:r>
              <a:rPr lang="ru-RU" sz="6000" dirty="0" smtClean="0">
                <a:solidFill>
                  <a:srgbClr val="002060"/>
                </a:solidFill>
              </a:rPr>
              <a:t>НА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00438"/>
            <a:ext cx="8229600" cy="292895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АППАР</a:t>
            </a:r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Т, КОТОРЫЙ ДВИЖЕТСЯ </a:t>
            </a:r>
          </a:p>
          <a:p>
            <a:pPr>
              <a:buNone/>
            </a:pPr>
            <a:r>
              <a:rPr lang="ru-RU" sz="3600" dirty="0" smtClean="0"/>
              <a:t>  ИЛИ СОВЕРШАЕТ КАКУЮ-НИБУДЬ РАБОТУ</a:t>
            </a:r>
          </a:p>
          <a:p>
            <a:pPr>
              <a:buNone/>
            </a:pPr>
            <a:r>
              <a:rPr lang="ru-RU" sz="4000" dirty="0" smtClean="0"/>
              <a:t>       ЖМУ НА ПЕД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ЛЬ</a:t>
            </a:r>
            <a:endParaRPr lang="ru-RU" sz="4000" dirty="0"/>
          </a:p>
        </p:txBody>
      </p:sp>
      <p:pic>
        <p:nvPicPr>
          <p:cNvPr id="4" name="Рисунок 3" descr="автомоби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500042"/>
            <a:ext cx="3829893" cy="2639521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3362" cy="136759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ЛФ</a:t>
            </a:r>
            <a:r>
              <a:rPr lang="ru-RU" sz="89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ВИТ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33 БУКВЫ, РАСПОЛОЖЕННЫЕ В ОПРЕДЕЛЁННОМ ПОРЯДКЕ</a:t>
            </a:r>
          </a:p>
          <a:p>
            <a:r>
              <a:rPr lang="ru-RU" sz="58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ЛЬФ</a:t>
            </a:r>
            <a:r>
              <a:rPr lang="ru-RU" sz="58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 - НАЗВАНИЕ ПЕРВОЙ БУКВЫ ГРЕЧЕСКОЙ АЗБУКИ</a:t>
            </a:r>
            <a:endParaRPr lang="ru-RU" sz="4400" dirty="0"/>
          </a:p>
        </p:txBody>
      </p:sp>
      <p:pic>
        <p:nvPicPr>
          <p:cNvPr id="4" name="Рисунок 3" descr="алфавит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357166"/>
            <a:ext cx="4063393" cy="2658604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3471858" cy="208197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Р</a:t>
            </a:r>
            <a:r>
              <a:rPr lang="ru-RU" sz="72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БЯТА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ГРУ</a:t>
            </a:r>
            <a:r>
              <a:rPr lang="ru-RU" sz="7200" dirty="0" smtClean="0">
                <a:solidFill>
                  <a:srgbClr val="FF0000"/>
                </a:solidFill>
              </a:rPr>
              <a:t>ПП</a:t>
            </a:r>
            <a:r>
              <a:rPr lang="ru-RU" sz="6000" dirty="0" smtClean="0">
                <a:solidFill>
                  <a:srgbClr val="002060"/>
                </a:solidFill>
              </a:rPr>
              <a:t>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429000"/>
            <a:ext cx="8229600" cy="2928958"/>
          </a:xfrm>
        </p:spPr>
        <p:txBody>
          <a:bodyPr/>
          <a:lstStyle/>
          <a:p>
            <a:r>
              <a:rPr lang="ru-RU" dirty="0" smtClean="0"/>
              <a:t>Р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БЯТА – ГРУ</a:t>
            </a:r>
            <a:r>
              <a:rPr lang="ru-RU" sz="3600" dirty="0" smtClean="0">
                <a:solidFill>
                  <a:srgbClr val="FF0000"/>
                </a:solidFill>
              </a:rPr>
              <a:t>ПП</a:t>
            </a:r>
            <a:r>
              <a:rPr lang="ru-RU" dirty="0" smtClean="0"/>
              <a:t>А ДЕТЕЙ.</a:t>
            </a:r>
          </a:p>
          <a:p>
            <a:pPr>
              <a:buNone/>
            </a:pPr>
            <a:r>
              <a:rPr lang="ru-RU" dirty="0" smtClean="0"/>
              <a:t>       Д</a:t>
            </a:r>
          </a:p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Р</a:t>
            </a:r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Е </a:t>
            </a:r>
            <a:r>
              <a:rPr lang="ru-RU" sz="3200" dirty="0" smtClean="0">
                <a:solidFill>
                  <a:srgbClr val="002060"/>
                </a:solidFill>
              </a:rPr>
              <a:t>БЯТА</a:t>
            </a:r>
          </a:p>
          <a:p>
            <a:pPr>
              <a:buNone/>
            </a:pPr>
            <a:r>
              <a:rPr lang="ru-RU" dirty="0" smtClean="0"/>
              <a:t>       Т</a:t>
            </a:r>
          </a:p>
          <a:p>
            <a:pPr>
              <a:buNone/>
            </a:pPr>
            <a:r>
              <a:rPr lang="ru-RU" dirty="0" smtClean="0"/>
              <a:t>       И</a:t>
            </a:r>
            <a:endParaRPr lang="ru-RU" dirty="0"/>
          </a:p>
        </p:txBody>
      </p:sp>
      <p:pic>
        <p:nvPicPr>
          <p:cNvPr id="4" name="Рисунок 3" descr="сканирование0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85728"/>
            <a:ext cx="2580112" cy="309148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 descr="сканирование01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286256"/>
            <a:ext cx="2712046" cy="2071702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642918"/>
            <a:ext cx="4186238" cy="136759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Ф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МИЛИЯ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НАСЛЕДСТВЕННОЕ </a:t>
            </a:r>
          </a:p>
          <a:p>
            <a:pPr>
              <a:buNone/>
            </a:pPr>
            <a:r>
              <a:rPr lang="ru-RU" sz="4400" dirty="0" smtClean="0"/>
              <a:t>  </a:t>
            </a:r>
            <a:r>
              <a:rPr lang="ru-RU" sz="3600" dirty="0" smtClean="0"/>
              <a:t>НАИМЕНОВАНИЕ ЧЕЛОВЕКА, </a:t>
            </a:r>
          </a:p>
          <a:p>
            <a:pPr>
              <a:buNone/>
            </a:pPr>
            <a:r>
              <a:rPr lang="ru-RU" sz="3600" dirty="0" smtClean="0"/>
              <a:t>   КОТОРОЕ ПЕРЕХОДИТ </a:t>
            </a:r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5400" dirty="0" smtClean="0"/>
              <a:t>ОТ ОТЦ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5400" dirty="0" smtClean="0"/>
              <a:t> </a:t>
            </a:r>
            <a:r>
              <a:rPr lang="ru-RU" sz="3600" dirty="0" smtClean="0"/>
              <a:t>К ДЕТЯМ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4400552" cy="18573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М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Г</a:t>
            </a:r>
            <a:r>
              <a:rPr lang="ru-RU" sz="89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ЗИН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00570"/>
            <a:ext cx="8229600" cy="192882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 АРАБСКОГО «М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ХЗУН»</a:t>
            </a:r>
          </a:p>
          <a:p>
            <a:pPr>
              <a:buNone/>
            </a:pPr>
            <a:r>
              <a:rPr lang="ru-RU" sz="4800" dirty="0" smtClean="0"/>
              <a:t>   «СКЛ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Д»</a:t>
            </a:r>
            <a:endParaRPr lang="ru-RU" sz="4800" dirty="0"/>
          </a:p>
        </p:txBody>
      </p:sp>
      <p:pic>
        <p:nvPicPr>
          <p:cNvPr id="4" name="Рисунок 3" descr="магаз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85794"/>
            <a:ext cx="3993400" cy="3400630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829048" cy="14390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ОБЛ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КО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2428868"/>
            <a:ext cx="2471726" cy="36099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dirty="0" smtClean="0"/>
              <a:t>      П</a:t>
            </a:r>
          </a:p>
          <a:p>
            <a:pPr>
              <a:buNone/>
            </a:pPr>
            <a:r>
              <a:rPr lang="ru-RU" sz="4000" dirty="0" smtClean="0"/>
              <a:t>      Л</a:t>
            </a:r>
          </a:p>
          <a:p>
            <a:pPr>
              <a:buNone/>
            </a:pPr>
            <a:r>
              <a:rPr lang="ru-RU" sz="3600" dirty="0" smtClean="0"/>
              <a:t>ОБЛ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КО</a:t>
            </a:r>
          </a:p>
          <a:p>
            <a:pPr>
              <a:buNone/>
            </a:pPr>
            <a:r>
              <a:rPr lang="ru-RU" sz="4000" dirty="0" smtClean="0"/>
              <a:t>      Ч</a:t>
            </a:r>
          </a:p>
          <a:p>
            <a:pPr>
              <a:buNone/>
            </a:pPr>
            <a:r>
              <a:rPr lang="ru-RU" sz="4000" dirty="0" smtClean="0"/>
              <a:t>      Е</a:t>
            </a:r>
          </a:p>
          <a:p>
            <a:pPr>
              <a:buNone/>
            </a:pPr>
            <a:r>
              <a:rPr lang="ru-RU" sz="4000" dirty="0" smtClean="0"/>
              <a:t>      Т</a:t>
            </a:r>
            <a:endParaRPr lang="ru-RU" sz="4000" dirty="0"/>
          </a:p>
        </p:txBody>
      </p:sp>
      <p:pic>
        <p:nvPicPr>
          <p:cNvPr id="4" name="Рисунок 3" descr="дождевая туча.WMF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285860"/>
            <a:ext cx="4929222" cy="432624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71924" cy="365360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З</a:t>
            </a:r>
            <a:r>
              <a:rPr lang="ru-RU" sz="89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ВО</a:t>
            </a:r>
            <a:r>
              <a:rPr lang="ru-RU" sz="6000" u="sng" dirty="0" smtClean="0">
                <a:solidFill>
                  <a:srgbClr val="002060"/>
                </a:solidFill>
              </a:rPr>
              <a:t>Д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2060"/>
                </a:solidFill>
              </a:rPr>
              <a:t>Р</a:t>
            </a:r>
            <a:r>
              <a:rPr lang="ru-RU" sz="89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БОТА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2060"/>
                </a:solidFill>
              </a:rPr>
              <a:t>Р</a:t>
            </a:r>
            <a:r>
              <a:rPr lang="ru-RU" sz="89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БОЧИЙ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4357694"/>
            <a:ext cx="3114668" cy="2214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Р</a:t>
            </a:r>
            <a:r>
              <a:rPr lang="ru-RU" sz="4300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БОЧИЙ</a:t>
            </a:r>
          </a:p>
          <a:p>
            <a:pPr>
              <a:buNone/>
            </a:pPr>
            <a:r>
              <a:rPr lang="ru-RU" dirty="0" smtClean="0"/>
              <a:t>     Р</a:t>
            </a:r>
            <a:r>
              <a:rPr lang="ru-RU" sz="4700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БОТАЕТ</a:t>
            </a:r>
          </a:p>
          <a:p>
            <a:pPr>
              <a:buNone/>
            </a:pPr>
            <a:r>
              <a:rPr lang="ru-RU" dirty="0" smtClean="0"/>
              <a:t>Н</a:t>
            </a:r>
            <a:r>
              <a:rPr lang="ru-RU" dirty="0" smtClean="0">
                <a:solidFill>
                  <a:srgbClr val="002060"/>
                </a:solidFill>
              </a:rPr>
              <a:t>А</a:t>
            </a:r>
            <a:r>
              <a:rPr lang="ru-RU" dirty="0" smtClean="0"/>
              <a:t> З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ВОДЕ</a:t>
            </a:r>
            <a:endParaRPr lang="ru-RU" dirty="0"/>
          </a:p>
        </p:txBody>
      </p:sp>
      <p:pic>
        <p:nvPicPr>
          <p:cNvPr id="4" name="Рисунок 3" descr="зав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642918"/>
            <a:ext cx="4407423" cy="3361192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757610" cy="243916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Л</a:t>
            </a:r>
            <a:r>
              <a:rPr lang="ru-RU" sz="6000" u="sng" dirty="0" smtClean="0">
                <a:solidFill>
                  <a:srgbClr val="002060"/>
                </a:solidFill>
              </a:rPr>
              <a:t>Ь</a:t>
            </a:r>
            <a:r>
              <a:rPr lang="ru-RU" sz="6000" dirty="0" smtClean="0">
                <a:solidFill>
                  <a:srgbClr val="002060"/>
                </a:solidFill>
              </a:rPr>
              <a:t>ТО</a:t>
            </a:r>
            <a:br>
              <a:rPr lang="ru-RU" sz="6000" dirty="0" smtClean="0">
                <a:solidFill>
                  <a:srgbClr val="002060"/>
                </a:solidFill>
              </a:rPr>
            </a:b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4071942"/>
            <a:ext cx="340042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С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ПО</a:t>
            </a:r>
            <a:r>
              <a:rPr lang="ru-RU" sz="6000" u="sng" dirty="0" smtClean="0">
                <a:solidFill>
                  <a:srgbClr val="002060"/>
                </a:solidFill>
              </a:rPr>
              <a:t>Г</a:t>
            </a:r>
            <a:endParaRPr lang="ru-RU" sz="6000" dirty="0"/>
          </a:p>
        </p:txBody>
      </p:sp>
      <p:pic>
        <p:nvPicPr>
          <p:cNvPr id="4" name="Рисунок 3" descr="паль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59805">
            <a:off x="4489772" y="777890"/>
            <a:ext cx="3423051" cy="2873364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сапог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14620"/>
            <a:ext cx="2808530" cy="3735043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5400684" cy="142876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К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Р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rgbClr val="002060"/>
                </a:solidFill>
              </a:rPr>
              <a:t>НДА</a:t>
            </a:r>
            <a:r>
              <a:rPr lang="ru-RU" sz="6000" u="sng" dirty="0" smtClean="0">
                <a:solidFill>
                  <a:srgbClr val="002060"/>
                </a:solidFill>
              </a:rPr>
              <a:t>Ш</a:t>
            </a: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5686436" cy="3181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ОТ ТЮРСКОГО:</a:t>
            </a:r>
          </a:p>
          <a:p>
            <a:pPr>
              <a:buNone/>
            </a:pPr>
            <a:r>
              <a:rPr lang="ru-RU" sz="4000" dirty="0" smtClean="0"/>
              <a:t>«К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Р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» – ЧЁРНЫЙ</a:t>
            </a:r>
          </a:p>
          <a:p>
            <a:pPr>
              <a:buNone/>
            </a:pPr>
            <a:r>
              <a:rPr lang="ru-RU" sz="4000" dirty="0" smtClean="0"/>
              <a:t>«Д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Ш» - КАМЕНЬ</a:t>
            </a:r>
            <a:endParaRPr lang="ru-RU" sz="4000" dirty="0"/>
          </a:p>
        </p:txBody>
      </p:sp>
      <p:pic>
        <p:nvPicPr>
          <p:cNvPr id="4" name="Рисунок 3" descr="каранда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571480"/>
            <a:ext cx="2665654" cy="5357850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68604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</a:t>
            </a:r>
            <a:r>
              <a:rPr lang="ru-RU" sz="8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НАЛ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00438"/>
            <a:ext cx="8229600" cy="278608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srgbClr val="002060"/>
                </a:solidFill>
              </a:rPr>
              <a:t>НАЛ</a:t>
            </a:r>
            <a:r>
              <a:rPr lang="ru-RU" dirty="0" smtClean="0"/>
              <a:t> – СПЕЦИАЛЬНАЯ КОРОБОЧКА ИЗ Д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РЕВА ДЛЯ ХРАНЕНИЯ РУЧЕК И КАРАНДАШЕЙ.</a:t>
            </a:r>
          </a:p>
          <a:p>
            <a:r>
              <a:rPr lang="ru-RU" sz="3600" dirty="0" smtClean="0"/>
              <a:t>П</a:t>
            </a:r>
            <a:r>
              <a:rPr lang="ru-RU" sz="48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НАЛ ИЗ Д</a:t>
            </a:r>
            <a:r>
              <a:rPr lang="ru-RU" sz="48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РЕВА</a:t>
            </a:r>
            <a:endParaRPr lang="ru-RU" sz="3600" dirty="0"/>
          </a:p>
        </p:txBody>
      </p:sp>
      <p:pic>
        <p:nvPicPr>
          <p:cNvPr id="4" name="Рисунок 3" descr="пен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57166"/>
            <a:ext cx="4929222" cy="2991482"/>
          </a:xfrm>
          <a:prstGeom prst="rect">
            <a:avLst/>
          </a:prstGeom>
          <a:ln>
            <a:noFill/>
          </a:ln>
          <a:effectLst>
            <a:glow rad="101600">
              <a:srgbClr val="0070C0">
                <a:alpha val="60000"/>
              </a:srgb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357298"/>
            <a:ext cx="3686172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Т</a:t>
            </a:r>
            <a:r>
              <a:rPr lang="ru-RU" sz="72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ТРА</a:t>
            </a:r>
            <a:r>
              <a:rPr lang="ru-RU" sz="6000" u="sng" dirty="0" smtClean="0">
                <a:solidFill>
                  <a:srgbClr val="002060"/>
                </a:solidFill>
              </a:rPr>
              <a:t>ДЬ</a:t>
            </a:r>
            <a:endParaRPr lang="ru-RU" sz="6000" u="sng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4669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 греческого «</a:t>
            </a:r>
            <a:r>
              <a:rPr lang="ru-RU" sz="3600" dirty="0" smtClean="0">
                <a:solidFill>
                  <a:srgbClr val="002060"/>
                </a:solidFill>
              </a:rPr>
              <a:t>Т</a:t>
            </a:r>
            <a:r>
              <a:rPr lang="ru-RU" sz="48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>
                <a:solidFill>
                  <a:srgbClr val="002060"/>
                </a:solidFill>
              </a:rPr>
              <a:t>ТРО</a:t>
            </a:r>
            <a:r>
              <a:rPr lang="ru-RU" sz="3600" dirty="0" smtClean="0"/>
              <a:t>» – сложенный </a:t>
            </a:r>
            <a:r>
              <a:rPr lang="ru-RU" sz="3600" dirty="0" err="1" smtClean="0">
                <a:solidFill>
                  <a:srgbClr val="002060"/>
                </a:solidFill>
              </a:rPr>
              <a:t>вч</a:t>
            </a:r>
            <a:r>
              <a:rPr lang="ru-RU" sz="4800" dirty="0" err="1" smtClean="0">
                <a:solidFill>
                  <a:srgbClr val="FF0000"/>
                </a:solidFill>
              </a:rPr>
              <a:t>Е</a:t>
            </a:r>
            <a:r>
              <a:rPr lang="ru-RU" sz="3600" dirty="0" err="1" smtClean="0">
                <a:solidFill>
                  <a:srgbClr val="002060"/>
                </a:solidFill>
              </a:rPr>
              <a:t>тверо</a:t>
            </a:r>
            <a:r>
              <a:rPr lang="ru-RU" sz="3600" dirty="0" smtClean="0"/>
              <a:t> лист бумаги.</a:t>
            </a:r>
            <a:endParaRPr lang="ru-RU" sz="3600" dirty="0"/>
          </a:p>
        </p:txBody>
      </p:sp>
      <p:pic>
        <p:nvPicPr>
          <p:cNvPr id="8" name="Рисунок 7" descr="тетрад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3538558" cy="3538558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2928958" cy="185738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ИН</a:t>
            </a:r>
            <a:r>
              <a:rPr lang="ru-RU" sz="8000" dirty="0" smtClean="0">
                <a:solidFill>
                  <a:srgbClr val="FF0000"/>
                </a:solidFill>
              </a:rPr>
              <a:t>Е</a:t>
            </a:r>
            <a:r>
              <a:rPr lang="ru-RU" sz="6600" dirty="0" smtClean="0">
                <a:solidFill>
                  <a:srgbClr val="002060"/>
                </a:solidFill>
              </a:rPr>
              <a:t>Й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Тонкий </a:t>
            </a:r>
            <a:r>
              <a:rPr lang="ru-RU" sz="3600" dirty="0" err="1" smtClean="0"/>
              <a:t>сн</a:t>
            </a:r>
            <a:r>
              <a:rPr lang="ru-RU" sz="3600" dirty="0" err="1" smtClean="0">
                <a:solidFill>
                  <a:srgbClr val="FF0000"/>
                </a:solidFill>
              </a:rPr>
              <a:t>Е</a:t>
            </a:r>
            <a:r>
              <a:rPr lang="ru-RU" sz="3600" dirty="0" err="1" smtClean="0"/>
              <a:t>жный</a:t>
            </a:r>
            <a:r>
              <a:rPr lang="ru-RU" dirty="0" smtClean="0"/>
              <a:t> слой, образующийся благодаря испарениям на охлаждающейся поверхности в холодные ночи.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</a:rPr>
              <a:t>Б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srgbClr val="002060"/>
                </a:solidFill>
              </a:rPr>
              <a:t>Й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</a:rPr>
              <a:t>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Ы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Т</a:t>
            </a:r>
            <a:r>
              <a:rPr lang="ru-RU" sz="8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Л</a:t>
            </a:r>
            <a:r>
              <a:rPr lang="ru-RU" sz="89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rgbClr val="002060"/>
                </a:solidFill>
              </a:rPr>
              <a:t>ФОН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/>
          <a:lstStyle/>
          <a:p>
            <a:r>
              <a:rPr lang="ru-RU" sz="3600" dirty="0" smtClean="0"/>
              <a:t>Устройство для передачи речи на расстояние.</a:t>
            </a:r>
          </a:p>
          <a:p>
            <a:r>
              <a:rPr lang="ru-RU" sz="3600" dirty="0" smtClean="0"/>
              <a:t>Т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Л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 – далеко</a:t>
            </a:r>
          </a:p>
          <a:p>
            <a:r>
              <a:rPr lang="ru-RU" sz="3600" dirty="0" smtClean="0"/>
              <a:t>ФОН – звук</a:t>
            </a:r>
          </a:p>
          <a:p>
            <a:r>
              <a:rPr lang="ru-RU" sz="3600" dirty="0" smtClean="0"/>
              <a:t>Т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Л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ФОН – далёкий звук</a:t>
            </a:r>
            <a:endParaRPr lang="ru-RU" sz="3600" dirty="0"/>
          </a:p>
        </p:txBody>
      </p:sp>
      <p:pic>
        <p:nvPicPr>
          <p:cNvPr id="4" name="Рисунок 3" descr="теле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14290"/>
            <a:ext cx="3139545" cy="2270740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635</Words>
  <Application>Microsoft Office PowerPoint</Application>
  <PresentationFormat>Экран (4:3)</PresentationFormat>
  <Paragraphs>236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Поток</vt:lpstr>
      <vt:lpstr>ПИШИ ПРАВИЛЬНО</vt:lpstr>
      <vt:lpstr> УЧЕНИК УЧЕНИЦА</vt:lpstr>
      <vt:lpstr>МЕДВЕДЬ</vt:lpstr>
      <vt:lpstr>БЕРЁЗА</vt:lpstr>
      <vt:lpstr>РЕБЯТА ГРУППА</vt:lpstr>
      <vt:lpstr>ПЕНАЛ</vt:lpstr>
      <vt:lpstr>ТЕТРАДЬ</vt:lpstr>
      <vt:lpstr>ИНЕЙ</vt:lpstr>
      <vt:lpstr>ТЕЛЕФОН</vt:lpstr>
      <vt:lpstr>ТЕЛЕВИЗОР</vt:lpstr>
      <vt:lpstr>ПОРТФЕЛЬ</vt:lpstr>
      <vt:lpstr>КОНЬКИ</vt:lpstr>
      <vt:lpstr>КОРМУШКА</vt:lpstr>
      <vt:lpstr>ЯБЛОКО</vt:lpstr>
      <vt:lpstr>МОРКОВЬ</vt:lpstr>
      <vt:lpstr>ЛОПАТА</vt:lpstr>
      <vt:lpstr>ВОРОБЕЙ</vt:lpstr>
      <vt:lpstr>СОРОКА</vt:lpstr>
      <vt:lpstr>ВОРОНА</vt:lpstr>
      <vt:lpstr>ПОЛОТЕНЦЕ</vt:lpstr>
      <vt:lpstr>КОРОВА</vt:lpstr>
      <vt:lpstr>МОЛОКО</vt:lpstr>
      <vt:lpstr>ПОСУДА</vt:lpstr>
      <vt:lpstr>СОБАКА</vt:lpstr>
      <vt:lpstr>ДЕВОЧКА</vt:lpstr>
      <vt:lpstr>МОРОЗ</vt:lpstr>
      <vt:lpstr>СТОЛИЦА  РОССИИ МОСКВА</vt:lpstr>
      <vt:lpstr>РОДИНА</vt:lpstr>
      <vt:lpstr>СКОРО ХОРОШО ВЕСЕЛО БЫСТРО</vt:lpstr>
      <vt:lpstr>ТОВАРИЩ</vt:lpstr>
      <vt:lpstr>УРОЖАЙ</vt:lpstr>
      <vt:lpstr>ЯГОДА</vt:lpstr>
      <vt:lpstr>ДО СВИДАНИЯ</vt:lpstr>
      <vt:lpstr>КИЛОМЕТР</vt:lpstr>
      <vt:lpstr>БИЛЕТ</vt:lpstr>
      <vt:lpstr>ЛИНЕЙКА</vt:lpstr>
      <vt:lpstr>ДИРЕКТОР</vt:lpstr>
      <vt:lpstr>УЧИТЕЛЬ</vt:lpstr>
      <vt:lpstr>КЛАСС ГРУППА</vt:lpstr>
      <vt:lpstr>СИРЕНЬ</vt:lpstr>
      <vt:lpstr>ВДРУГ</vt:lpstr>
      <vt:lpstr> РУССКИЙ   НАРОД    ЯЗЫК</vt:lpstr>
      <vt:lpstr>СУББОТА КАЛЕНДАРЬ</vt:lpstr>
      <vt:lpstr>АРБУЗ</vt:lpstr>
      <vt:lpstr>ГАЗЕТА</vt:lpstr>
      <vt:lpstr>ЗДРАВСТВУЙ</vt:lpstr>
      <vt:lpstr>СПАСИБО</vt:lpstr>
      <vt:lpstr>МАШИНА</vt:lpstr>
      <vt:lpstr>АЛФАВИТ</vt:lpstr>
      <vt:lpstr>ФАМИЛИЯ</vt:lpstr>
      <vt:lpstr>МАГАЗИН</vt:lpstr>
      <vt:lpstr>ОБЛАКО</vt:lpstr>
      <vt:lpstr>ЗАВОД РАБОТА РАБОЧИЙ</vt:lpstr>
      <vt:lpstr>ПАЛЬТО </vt:lpstr>
      <vt:lpstr>КАРАНДАШ</vt:lpstr>
    </vt:vector>
  </TitlesOfParts>
  <Company>ооо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ПИШИ ПРАВИЛЬНО</dc:title>
  <dc:creator>таня</dc:creator>
  <cp:lastModifiedBy>User</cp:lastModifiedBy>
  <cp:revision>66</cp:revision>
  <dcterms:created xsi:type="dcterms:W3CDTF">2009-11-26T18:13:01Z</dcterms:created>
  <dcterms:modified xsi:type="dcterms:W3CDTF">2011-07-10T18:42:59Z</dcterms:modified>
</cp:coreProperties>
</file>