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56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4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43F-D217-47C9-ADF3-17B8CD5A056B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45FCCC-5C64-4CAE-8E00-28C5A319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43F-D217-47C9-ADF3-17B8CD5A056B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FCCC-5C64-4CAE-8E00-28C5A319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43F-D217-47C9-ADF3-17B8CD5A056B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FCCC-5C64-4CAE-8E00-28C5A319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43F-D217-47C9-ADF3-17B8CD5A056B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D45FCCC-5C64-4CAE-8E00-28C5A319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43F-D217-47C9-ADF3-17B8CD5A056B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FCCC-5C64-4CAE-8E00-28C5A319D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43F-D217-47C9-ADF3-17B8CD5A056B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FCCC-5C64-4CAE-8E00-28C5A319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43F-D217-47C9-ADF3-17B8CD5A056B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D45FCCC-5C64-4CAE-8E00-28C5A319D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43F-D217-47C9-ADF3-17B8CD5A056B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FCCC-5C64-4CAE-8E00-28C5A319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43F-D217-47C9-ADF3-17B8CD5A056B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FCCC-5C64-4CAE-8E00-28C5A319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43F-D217-47C9-ADF3-17B8CD5A056B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FCCC-5C64-4CAE-8E00-28C5A319D8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043F-D217-47C9-ADF3-17B8CD5A056B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FCCC-5C64-4CAE-8E00-28C5A319D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DB043F-D217-47C9-ADF3-17B8CD5A056B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45FCCC-5C64-4CAE-8E00-28C5A319D8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429133"/>
            <a:ext cx="8458200" cy="1357321"/>
          </a:xfrm>
        </p:spPr>
        <p:txBody>
          <a:bodyPr/>
          <a:lstStyle/>
          <a:p>
            <a:r>
              <a:rPr lang="ru-RU" dirty="0" smtClean="0"/>
              <a:t>Учитель начальных классов МОУ ТЭЛ</a:t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Литвиненко Татьяна Анатольевна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42918"/>
            <a:ext cx="8458200" cy="3357586"/>
          </a:xfrm>
        </p:spPr>
        <p:txBody>
          <a:bodyPr/>
          <a:lstStyle/>
          <a:p>
            <a:r>
              <a:rPr lang="ru-RU" dirty="0" smtClean="0"/>
              <a:t>                                </a:t>
            </a:r>
            <a:r>
              <a:rPr lang="ru-RU" sz="2800" dirty="0" smtClean="0">
                <a:solidFill>
                  <a:srgbClr val="002060"/>
                </a:solidFill>
              </a:rPr>
              <a:t>Урок русского языка</a:t>
            </a:r>
          </a:p>
          <a:p>
            <a:r>
              <a:rPr lang="ru-RU" dirty="0" smtClean="0"/>
              <a:t>                                                </a:t>
            </a:r>
            <a:r>
              <a:rPr lang="ru-RU" sz="3200" dirty="0" smtClean="0">
                <a:solidFill>
                  <a:srgbClr val="0070C0"/>
                </a:solidFill>
              </a:rPr>
              <a:t>Тема:</a:t>
            </a:r>
            <a:r>
              <a:rPr lang="ru-RU" sz="3200" dirty="0" smtClean="0"/>
              <a:t>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«Дополнение основы предложения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          неглавными словами»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   Прочитай два других предложения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6098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    1. (</a:t>
            </a:r>
            <a:r>
              <a:rPr lang="ru-RU" b="1" dirty="0" smtClean="0"/>
              <a:t>Какая?</a:t>
            </a:r>
            <a:r>
              <a:rPr lang="ru-RU" dirty="0" smtClean="0"/>
              <a:t>) </a:t>
            </a:r>
            <a:r>
              <a:rPr lang="ru-RU" dirty="0" smtClean="0">
                <a:solidFill>
                  <a:srgbClr val="FF0000"/>
                </a:solidFill>
              </a:rPr>
              <a:t>Маленькая рыжая </a:t>
            </a:r>
            <a:r>
              <a:rPr lang="ru-RU" dirty="0" smtClean="0"/>
              <a:t>собака лает.</a:t>
            </a:r>
          </a:p>
          <a:p>
            <a:pPr marL="514350" indent="-514350">
              <a:buNone/>
            </a:pPr>
            <a:r>
              <a:rPr lang="ru-RU" dirty="0" smtClean="0"/>
              <a:t>      2. (</a:t>
            </a:r>
            <a:r>
              <a:rPr lang="ru-RU" b="1" dirty="0" smtClean="0"/>
              <a:t>Какая?</a:t>
            </a:r>
            <a:r>
              <a:rPr lang="ru-RU" dirty="0" smtClean="0"/>
              <a:t>) </a:t>
            </a:r>
            <a:r>
              <a:rPr lang="ru-RU" dirty="0" smtClean="0">
                <a:solidFill>
                  <a:srgbClr val="FF0000"/>
                </a:solidFill>
              </a:rPr>
              <a:t>Большая чёрная</a:t>
            </a:r>
            <a:r>
              <a:rPr lang="ru-RU" dirty="0" smtClean="0"/>
              <a:t> собака лает.</a:t>
            </a:r>
          </a:p>
          <a:p>
            <a:pPr marL="514350" indent="-514350">
              <a:buNone/>
            </a:pPr>
            <a:r>
              <a:rPr lang="ru-RU" sz="2400" dirty="0" smtClean="0"/>
              <a:t>Можно ли сказать, что эти предложения состоят только из основы?</a:t>
            </a:r>
          </a:p>
          <a:p>
            <a:pPr marL="514350" indent="-514350">
              <a:buNone/>
            </a:pPr>
            <a:r>
              <a:rPr lang="ru-RU" sz="2400" dirty="0" smtClean="0"/>
              <a:t>Какие слова сделали их разными? </a:t>
            </a:r>
          </a:p>
          <a:p>
            <a:pPr marL="514350" indent="-514350">
              <a:buNone/>
            </a:pPr>
            <a:r>
              <a:rPr lang="ru-RU" sz="2400" dirty="0" smtClean="0"/>
              <a:t>Что помогли уточнить эти слова?  (признак каждой собаки)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929618" cy="331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Представляешь ли ты, </a:t>
            </a:r>
            <a:r>
              <a:rPr lang="ru-RU" sz="2400" b="1" dirty="0" smtClean="0">
                <a:solidFill>
                  <a:srgbClr val="0070C0"/>
                </a:solidFill>
              </a:rPr>
              <a:t>как именно </a:t>
            </a:r>
            <a:r>
              <a:rPr lang="ru-RU" sz="2400" dirty="0" smtClean="0">
                <a:solidFill>
                  <a:srgbClr val="0070C0"/>
                </a:solidFill>
              </a:rPr>
              <a:t>лает каждая собака?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1. Маленькая рыжая собака (</a:t>
            </a:r>
            <a:r>
              <a:rPr lang="ru-RU" b="1" dirty="0" smtClean="0"/>
              <a:t>как?</a:t>
            </a:r>
            <a:r>
              <a:rPr lang="ru-RU" dirty="0" smtClean="0"/>
              <a:t>) </a:t>
            </a:r>
            <a:r>
              <a:rPr lang="ru-RU" dirty="0" smtClean="0">
                <a:solidFill>
                  <a:srgbClr val="FF0000"/>
                </a:solidFill>
              </a:rPr>
              <a:t>весело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0000"/>
                </a:solidFill>
              </a:rPr>
              <a:t>звонко</a:t>
            </a:r>
            <a:r>
              <a:rPr lang="ru-RU" dirty="0" smtClean="0"/>
              <a:t> лает.</a:t>
            </a:r>
          </a:p>
          <a:p>
            <a:pPr marL="514350" indent="-514350">
              <a:buNone/>
            </a:pPr>
            <a:r>
              <a:rPr lang="ru-RU" dirty="0" smtClean="0"/>
              <a:t>2. Большая чёрная собака (</a:t>
            </a:r>
            <a:r>
              <a:rPr lang="ru-RU" b="1" dirty="0" smtClean="0"/>
              <a:t>как?</a:t>
            </a:r>
            <a:r>
              <a:rPr lang="ru-RU" dirty="0" smtClean="0"/>
              <a:t>) </a:t>
            </a:r>
            <a:r>
              <a:rPr lang="ru-RU" dirty="0" smtClean="0">
                <a:solidFill>
                  <a:srgbClr val="FF0000"/>
                </a:solidFill>
              </a:rPr>
              <a:t>громко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0000"/>
                </a:solidFill>
              </a:rPr>
              <a:t>хрипло</a:t>
            </a:r>
            <a:r>
              <a:rPr lang="ru-RU" dirty="0" smtClean="0"/>
              <a:t> лает.</a:t>
            </a:r>
          </a:p>
          <a:p>
            <a:pPr marL="514350" indent="-514350">
              <a:buNone/>
            </a:pPr>
            <a:r>
              <a:rPr lang="ru-RU" sz="2000" dirty="0" smtClean="0"/>
              <a:t>Изобразите, как лает каждая собака. </a:t>
            </a:r>
          </a:p>
          <a:p>
            <a:pPr marL="514350" indent="-514350">
              <a:buNone/>
            </a:pPr>
            <a:r>
              <a:rPr lang="ru-RU" sz="2000" dirty="0" smtClean="0"/>
              <a:t>Для чего в предложении нужны слова отвечающие на вопрос </a:t>
            </a:r>
            <a:r>
              <a:rPr lang="ru-RU" sz="2000" b="1" dirty="0" smtClean="0"/>
              <a:t>как? </a:t>
            </a:r>
          </a:p>
          <a:p>
            <a:pPr marL="514350" indent="-514350">
              <a:buNone/>
            </a:pPr>
            <a:r>
              <a:rPr lang="ru-RU" sz="2000" dirty="0" smtClean="0"/>
              <a:t>(чтобы узнать каким образом лает каждая собака)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072494" cy="205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А догадываешься, </a:t>
            </a:r>
            <a:r>
              <a:rPr lang="ru-RU" sz="2800" b="1" dirty="0" smtClean="0">
                <a:solidFill>
                  <a:srgbClr val="0070C0"/>
                </a:solidFill>
              </a:rPr>
              <a:t>на кого </a:t>
            </a:r>
            <a:r>
              <a:rPr lang="ru-RU" sz="2800" dirty="0" smtClean="0">
                <a:solidFill>
                  <a:srgbClr val="0070C0"/>
                </a:solidFill>
              </a:rPr>
              <a:t>лает каждая собака?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1. Маленькая рыжая собака весело и звонко лает (</a:t>
            </a:r>
            <a:r>
              <a:rPr lang="ru-RU" b="1" dirty="0" smtClean="0"/>
              <a:t>на кого?) </a:t>
            </a:r>
            <a:r>
              <a:rPr lang="ru-RU" dirty="0" smtClean="0">
                <a:solidFill>
                  <a:srgbClr val="FF0000"/>
                </a:solidFill>
              </a:rPr>
              <a:t>на кошек</a:t>
            </a:r>
            <a:r>
              <a:rPr lang="ru-RU" dirty="0" smtClean="0"/>
              <a:t>.</a:t>
            </a:r>
          </a:p>
          <a:p>
            <a:pPr marL="514350" indent="-514350">
              <a:buNone/>
            </a:pPr>
            <a:r>
              <a:rPr lang="ru-RU" dirty="0" smtClean="0"/>
              <a:t>2. Большая чёрная собака громко и хрипло лает (</a:t>
            </a:r>
            <a:r>
              <a:rPr lang="ru-RU" b="1" dirty="0" smtClean="0"/>
              <a:t>на кого?) </a:t>
            </a:r>
            <a:r>
              <a:rPr lang="ru-RU" dirty="0" smtClean="0">
                <a:solidFill>
                  <a:srgbClr val="FF0000"/>
                </a:solidFill>
              </a:rPr>
              <a:t>на ворону</a:t>
            </a:r>
            <a:r>
              <a:rPr lang="ru-RU" dirty="0" smtClean="0"/>
              <a:t>. </a:t>
            </a:r>
          </a:p>
          <a:p>
            <a:pPr marL="514350" indent="-514350">
              <a:buNone/>
            </a:pPr>
            <a:r>
              <a:rPr lang="ru-RU" sz="2000" dirty="0" smtClean="0"/>
              <a:t>Какую работу выполняют слова, отвечающие на вопрос </a:t>
            </a:r>
            <a:r>
              <a:rPr lang="ru-RU" sz="2000" b="1" dirty="0" smtClean="0"/>
              <a:t>НА КОГО? </a:t>
            </a:r>
            <a:endParaRPr lang="ru-RU" sz="2000" dirty="0" smtClean="0"/>
          </a:p>
          <a:p>
            <a:pPr marL="514350" indent="-514350">
              <a:buNone/>
            </a:pPr>
            <a:r>
              <a:rPr lang="ru-RU" sz="2000" dirty="0" smtClean="0"/>
              <a:t>(дополняют, поясняют на кого лает каждая собака)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86808" cy="245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 </a:t>
            </a:r>
            <a:r>
              <a:rPr lang="ru-RU" b="1" dirty="0" smtClean="0">
                <a:solidFill>
                  <a:srgbClr val="0070C0"/>
                </a:solidFill>
              </a:rPr>
              <a:t>когда</a:t>
            </a:r>
            <a:r>
              <a:rPr lang="ru-RU" dirty="0" smtClean="0">
                <a:solidFill>
                  <a:srgbClr val="0070C0"/>
                </a:solidFill>
              </a:rPr>
              <a:t> же именно лает каждая собака?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500726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dirty="0" smtClean="0"/>
              <a:t>1. Маленькая рыжая собака (</a:t>
            </a:r>
            <a:r>
              <a:rPr lang="ru-RU" b="1" dirty="0" smtClean="0"/>
              <a:t>когда?</a:t>
            </a:r>
            <a:r>
              <a:rPr lang="ru-RU" dirty="0" smtClean="0"/>
              <a:t>) </a:t>
            </a:r>
            <a:r>
              <a:rPr lang="ru-RU" dirty="0" smtClean="0">
                <a:solidFill>
                  <a:srgbClr val="FF0000"/>
                </a:solidFill>
              </a:rPr>
              <a:t>по утрам </a:t>
            </a:r>
            <a:r>
              <a:rPr lang="ru-RU" dirty="0" smtClean="0"/>
              <a:t>весело и звонко лает на кошек.</a:t>
            </a:r>
          </a:p>
          <a:p>
            <a:pPr marL="514350" indent="-514350">
              <a:buNone/>
            </a:pPr>
            <a:r>
              <a:rPr lang="ru-RU" dirty="0" smtClean="0"/>
              <a:t>2. Большая чёрная собака (</a:t>
            </a:r>
            <a:r>
              <a:rPr lang="ru-RU" b="1" dirty="0" smtClean="0"/>
              <a:t>когда?</a:t>
            </a:r>
            <a:r>
              <a:rPr lang="ru-RU" dirty="0" smtClean="0"/>
              <a:t>) </a:t>
            </a:r>
            <a:r>
              <a:rPr lang="ru-RU" dirty="0" smtClean="0">
                <a:solidFill>
                  <a:srgbClr val="FF0000"/>
                </a:solidFill>
              </a:rPr>
              <a:t>сейчас</a:t>
            </a:r>
            <a:r>
              <a:rPr lang="ru-RU" dirty="0" smtClean="0"/>
              <a:t> громко и хрипло лает на ворону.</a:t>
            </a:r>
          </a:p>
          <a:p>
            <a:pPr marL="514350" indent="-514350">
              <a:buNone/>
            </a:pPr>
            <a:r>
              <a:rPr lang="ru-RU" sz="2800" dirty="0" smtClean="0"/>
              <a:t>Что помогли уточнить слова, отвечающие на </a:t>
            </a:r>
          </a:p>
          <a:p>
            <a:pPr marL="514350" indent="-514350">
              <a:buNone/>
            </a:pPr>
            <a:r>
              <a:rPr lang="ru-RU" sz="2800" dirty="0" smtClean="0"/>
              <a:t>вопрос </a:t>
            </a:r>
            <a:r>
              <a:rPr lang="ru-RU" sz="2800" b="1" dirty="0" smtClean="0"/>
              <a:t>КОГДА?</a:t>
            </a:r>
          </a:p>
          <a:p>
            <a:pPr marL="514350" indent="-514350">
              <a:buNone/>
            </a:pPr>
            <a:r>
              <a:rPr lang="ru-RU" sz="2800" dirty="0" smtClean="0"/>
              <a:t>Запишите два последних предложения </a:t>
            </a:r>
          </a:p>
          <a:p>
            <a:pPr marL="514350" indent="-514350">
              <a:buNone/>
            </a:pPr>
            <a:r>
              <a:rPr lang="ru-RU" sz="2800" dirty="0" smtClean="0"/>
              <a:t>(по вариантам) разобрав их по членам </a:t>
            </a:r>
          </a:p>
          <a:p>
            <a:pPr marL="514350" indent="-514350">
              <a:buNone/>
            </a:pPr>
            <a:r>
              <a:rPr lang="ru-RU" sz="2800" dirty="0" smtClean="0"/>
              <a:t>предложения.</a:t>
            </a:r>
          </a:p>
          <a:p>
            <a:pPr marL="514350" indent="-514350">
              <a:buNone/>
            </a:pPr>
            <a:r>
              <a:rPr lang="ru-RU" sz="3600" dirty="0" smtClean="0"/>
              <a:t>Так зачем же в предложении нужны </a:t>
            </a:r>
          </a:p>
          <a:p>
            <a:pPr marL="514350" indent="-514350">
              <a:buNone/>
            </a:pPr>
            <a:r>
              <a:rPr lang="ru-RU" sz="3600" dirty="0" smtClean="0"/>
              <a:t>неглавные слова?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287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Устно дополни первые два предложения неглавными словами. Третье предложение должно подтверждать то, о чём говорит второе.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786058"/>
            <a:ext cx="8686800" cy="3294067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1. Подул (</a:t>
            </a:r>
            <a:r>
              <a:rPr lang="ru-RU" b="1" dirty="0" smtClean="0"/>
              <a:t>какой?</a:t>
            </a:r>
            <a:r>
              <a:rPr lang="ru-RU" dirty="0" smtClean="0"/>
              <a:t>) ветер.</a:t>
            </a:r>
          </a:p>
          <a:p>
            <a:pPr marL="514350" indent="-514350">
              <a:buNone/>
            </a:pPr>
            <a:r>
              <a:rPr lang="ru-RU" dirty="0" smtClean="0"/>
              <a:t>2. (</a:t>
            </a:r>
            <a:r>
              <a:rPr lang="ru-RU" b="1" dirty="0" smtClean="0"/>
              <a:t>Какие?</a:t>
            </a:r>
            <a:r>
              <a:rPr lang="ru-RU" dirty="0" smtClean="0"/>
              <a:t>) листья слетали (</a:t>
            </a:r>
            <a:r>
              <a:rPr lang="ru-RU" b="1" dirty="0" smtClean="0"/>
              <a:t>откуда?</a:t>
            </a:r>
            <a:r>
              <a:rPr lang="ru-RU" dirty="0" smtClean="0"/>
              <a:t>) и падали (</a:t>
            </a:r>
            <a:r>
              <a:rPr lang="ru-RU" b="1" dirty="0" smtClean="0"/>
              <a:t>куда?</a:t>
            </a:r>
            <a:r>
              <a:rPr lang="ru-RU" dirty="0" smtClean="0"/>
              <a:t>).</a:t>
            </a:r>
          </a:p>
          <a:p>
            <a:pPr marL="514350" indent="-514350">
              <a:buNone/>
            </a:pPr>
            <a:r>
              <a:rPr lang="ru-RU" dirty="0" smtClean="0"/>
              <a:t>3. Красивое время года – осень!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0070C0"/>
                </a:solidFill>
              </a:rPr>
              <a:t>Подведение итогов урока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686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Благодарю за прекрасную работу.</a:t>
            </a:r>
          </a:p>
          <a:p>
            <a:pPr>
              <a:buNone/>
            </a:pPr>
            <a:r>
              <a:rPr lang="ru-RU" dirty="0" smtClean="0"/>
              <a:t>Вы были очень наблюдательными и узнали</a:t>
            </a:r>
          </a:p>
          <a:p>
            <a:pPr>
              <a:buNone/>
            </a:pPr>
            <a:r>
              <a:rPr lang="ru-RU" dirty="0" smtClean="0"/>
              <a:t> что неглавные слова помогают дополнить и</a:t>
            </a:r>
          </a:p>
          <a:p>
            <a:pPr>
              <a:buNone/>
            </a:pPr>
            <a:r>
              <a:rPr lang="ru-RU" dirty="0" smtClean="0"/>
              <a:t> уточнить то, о чём говорят главные слова.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u="sng" dirty="0" smtClean="0"/>
              <a:t>ДОМАШНЕЕ ЗАДАНИЕ</a:t>
            </a:r>
          </a:p>
          <a:p>
            <a:pPr>
              <a:buNone/>
            </a:pPr>
            <a:r>
              <a:rPr lang="ru-RU" dirty="0" smtClean="0"/>
              <a:t>с. 19 упр. 2 </a:t>
            </a:r>
          </a:p>
          <a:p>
            <a:pPr>
              <a:buNone/>
            </a:pPr>
            <a:r>
              <a:rPr lang="ru-RU" dirty="0" smtClean="0"/>
              <a:t>Записать второе предложение. </a:t>
            </a:r>
          </a:p>
          <a:p>
            <a:pPr>
              <a:buNone/>
            </a:pPr>
            <a:r>
              <a:rPr lang="ru-RU" dirty="0" smtClean="0"/>
              <a:t>Подчеркнуть в нём основу.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rgbClr val="0070C0"/>
                </a:solidFill>
              </a:rPr>
              <a:t>Цели и задачи: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Выяснить способность неглавных слов пояснять </a:t>
            </a:r>
          </a:p>
          <a:p>
            <a:pPr>
              <a:buNone/>
            </a:pPr>
            <a:r>
              <a:rPr lang="ru-RU" dirty="0" smtClean="0"/>
              <a:t>     признаки действующих лиц (быть определениями),  </a:t>
            </a:r>
          </a:p>
          <a:p>
            <a:pPr>
              <a:buNone/>
            </a:pPr>
            <a:r>
              <a:rPr lang="ru-RU" dirty="0" smtClean="0"/>
              <a:t>     способ действия (быть обстоятельствами образа</a:t>
            </a:r>
          </a:p>
          <a:p>
            <a:pPr>
              <a:buNone/>
            </a:pPr>
            <a:r>
              <a:rPr lang="ru-RU" dirty="0" smtClean="0"/>
              <a:t>     действия), и время действия (быть обстоятельствами</a:t>
            </a:r>
          </a:p>
          <a:p>
            <a:pPr>
              <a:buNone/>
            </a:pPr>
            <a:r>
              <a:rPr lang="ru-RU" dirty="0" smtClean="0"/>
              <a:t>     времени)</a:t>
            </a:r>
          </a:p>
          <a:p>
            <a:pPr>
              <a:buNone/>
            </a:pPr>
            <a:r>
              <a:rPr lang="ru-RU" dirty="0" smtClean="0"/>
              <a:t>2. Учить детей наращивать предложения, подбирая</a:t>
            </a:r>
          </a:p>
          <a:p>
            <a:pPr>
              <a:buNone/>
            </a:pPr>
            <a:r>
              <a:rPr lang="ru-RU" dirty="0" smtClean="0"/>
              <a:t>     слова, нужные по смыслу.</a:t>
            </a:r>
          </a:p>
          <a:p>
            <a:pPr>
              <a:buNone/>
            </a:pPr>
            <a:r>
              <a:rPr lang="ru-RU" dirty="0" smtClean="0"/>
              <a:t>3. Закреплять умение определять основу предложения.</a:t>
            </a:r>
          </a:p>
          <a:p>
            <a:pPr>
              <a:buNone/>
            </a:pPr>
            <a:r>
              <a:rPr lang="ru-RU" dirty="0" smtClean="0"/>
              <a:t>4. Учить ставить вопрос от главного слова к </a:t>
            </a:r>
          </a:p>
          <a:p>
            <a:pPr>
              <a:buNone/>
            </a:pPr>
            <a:r>
              <a:rPr lang="ru-RU" dirty="0" smtClean="0"/>
              <a:t>     зависимому.</a:t>
            </a:r>
          </a:p>
          <a:p>
            <a:pPr>
              <a:buNone/>
            </a:pPr>
            <a:r>
              <a:rPr lang="ru-RU" dirty="0" smtClean="0"/>
              <a:t>5. Развивать фонематический слух и правильное </a:t>
            </a:r>
          </a:p>
          <a:p>
            <a:pPr>
              <a:buNone/>
            </a:pPr>
            <a:r>
              <a:rPr lang="ru-RU" dirty="0" smtClean="0"/>
              <a:t>    произношение слов.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0070C0"/>
                </a:solidFill>
              </a:rPr>
              <a:t>Организационный момент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Подарив улыбку другу</a:t>
            </a:r>
          </a:p>
          <a:p>
            <a:pPr>
              <a:buNone/>
            </a:pPr>
            <a:r>
              <a:rPr lang="ru-RU" sz="4800" dirty="0" smtClean="0"/>
              <a:t>Радость сам ты ощущаешь,</a:t>
            </a:r>
          </a:p>
          <a:p>
            <a:pPr>
              <a:buNone/>
            </a:pPr>
            <a:r>
              <a:rPr lang="ru-RU" sz="4800" dirty="0" smtClean="0"/>
              <a:t>И с хорошим настроеньем</a:t>
            </a:r>
          </a:p>
          <a:p>
            <a:pPr>
              <a:buNone/>
            </a:pPr>
            <a:r>
              <a:rPr lang="ru-RU" sz="4800" dirty="0" smtClean="0"/>
              <a:t>Наш урок ты начинаешь!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14488"/>
            <a:ext cx="8458200" cy="4857784"/>
          </a:xfrm>
        </p:spPr>
        <p:txBody>
          <a:bodyPr/>
          <a:lstStyle/>
          <a:p>
            <a:r>
              <a:rPr lang="ru-RU" sz="4000" dirty="0" smtClean="0"/>
              <a:t>В</a:t>
            </a:r>
            <a:r>
              <a:rPr lang="ru-RU" sz="3200" dirty="0" smtClean="0"/>
              <a:t>друг наступила тишина и мгла: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Н</a:t>
            </a:r>
            <a:r>
              <a:rPr lang="ru-RU" dirty="0" smtClean="0"/>
              <a:t>а землю </a:t>
            </a:r>
            <a:r>
              <a:rPr lang="ru-RU" sz="5400" b="1" dirty="0" smtClean="0"/>
              <a:t>туша</a:t>
            </a:r>
            <a:r>
              <a:rPr lang="ru-RU" dirty="0" smtClean="0"/>
              <a:t> чёрная легла.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57166"/>
            <a:ext cx="6286544" cy="1285884"/>
          </a:xfrm>
        </p:spPr>
        <p:txBody>
          <a:bodyPr>
            <a:noAutofit/>
          </a:bodyPr>
          <a:lstStyle/>
          <a:p>
            <a:endParaRPr lang="ru-RU" sz="3600" dirty="0" smtClean="0">
              <a:solidFill>
                <a:srgbClr val="0070C0"/>
              </a:solidFill>
            </a:endParaRPr>
          </a:p>
          <a:p>
            <a:endParaRPr lang="ru-RU" sz="3600" dirty="0" smtClean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0070C0"/>
                </a:solidFill>
              </a:rPr>
              <a:t>  Звукобуквенная зарядка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«Если буква заблудилась»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таня\Мои документы\Мои рисунки\мои рисунки\ЖИВОТНЫЕ\коро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500438"/>
            <a:ext cx="2587625" cy="23542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027" name="Picture 3" descr="C:\Documents and Settings\таня\Мои документы\Мои рисунки\мои рисунки\ОКР. МИР\дождевая туча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00438"/>
            <a:ext cx="3003542" cy="251253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457200"/>
            <a:ext cx="3571900" cy="6857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Объясни разницу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ту</a:t>
            </a:r>
            <a:r>
              <a:rPr lang="ru-RU" sz="6600" u="sng" dirty="0" smtClean="0"/>
              <a:t>ш</a:t>
            </a:r>
            <a:r>
              <a:rPr lang="ru-RU" sz="6600" dirty="0" smtClean="0"/>
              <a:t>а </a:t>
            </a:r>
            <a:r>
              <a:rPr lang="en-US" sz="6600" dirty="0" smtClean="0"/>
              <a:t>[</a:t>
            </a:r>
            <a:r>
              <a:rPr lang="ru-RU" sz="6600" dirty="0" smtClean="0"/>
              <a:t>ту</a:t>
            </a:r>
            <a:r>
              <a:rPr lang="ru-RU" sz="6600" b="1" u="sng" dirty="0" smtClean="0"/>
              <a:t>ш</a:t>
            </a:r>
            <a:r>
              <a:rPr lang="ru-RU" sz="6600" dirty="0" smtClean="0"/>
              <a:t>а</a:t>
            </a:r>
            <a:r>
              <a:rPr lang="en-US" sz="6600" dirty="0" smtClean="0"/>
              <a:t>]</a:t>
            </a:r>
            <a:endParaRPr lang="ru-RU" sz="6600" dirty="0" smtClean="0"/>
          </a:p>
          <a:p>
            <a:pPr>
              <a:buNone/>
            </a:pPr>
            <a:endParaRPr lang="ru-RU" sz="6600" dirty="0" smtClean="0"/>
          </a:p>
          <a:p>
            <a:pPr>
              <a:buNone/>
            </a:pPr>
            <a:r>
              <a:rPr lang="ru-RU" sz="6600" dirty="0" smtClean="0"/>
              <a:t>ту</a:t>
            </a:r>
            <a:r>
              <a:rPr lang="ru-RU" sz="6600" u="sng" dirty="0" smtClean="0"/>
              <a:t>ч</a:t>
            </a:r>
            <a:r>
              <a:rPr lang="ru-RU" sz="6600" dirty="0" smtClean="0"/>
              <a:t>а  </a:t>
            </a:r>
            <a:r>
              <a:rPr lang="en-US" sz="6600" dirty="0" smtClean="0"/>
              <a:t>[</a:t>
            </a:r>
            <a:r>
              <a:rPr lang="ru-RU" sz="6600" dirty="0" smtClean="0"/>
              <a:t>ту</a:t>
            </a:r>
            <a:r>
              <a:rPr lang="ru-RU" sz="6600" b="1" u="sng" dirty="0" smtClean="0"/>
              <a:t>ч</a:t>
            </a:r>
            <a:r>
              <a:rPr lang="en-US" sz="6600" dirty="0" smtClean="0"/>
              <a:t>’</a:t>
            </a:r>
            <a:r>
              <a:rPr lang="ru-RU" sz="6600" dirty="0" smtClean="0"/>
              <a:t>а</a:t>
            </a:r>
            <a:r>
              <a:rPr lang="en-US" sz="6600" dirty="0" smtClean="0"/>
              <a:t>]</a:t>
            </a:r>
            <a:endParaRPr lang="ru-RU" sz="6600" dirty="0"/>
          </a:p>
        </p:txBody>
      </p:sp>
      <p:pic>
        <p:nvPicPr>
          <p:cNvPr id="4" name="Picture 2" descr="C:\Documents and Settings\таня\Мои документы\Мои рисунки\мои рисунки\ЖИВОТНЫЕ\коро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1357298"/>
            <a:ext cx="2087559" cy="18992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5" name="Picture 3" descr="C:\Documents and Settings\таня\Мои документы\Мои рисунки\мои рисунки\ОКР. МИР\дождевая туча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429000"/>
            <a:ext cx="2428892" cy="185254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57200"/>
            <a:ext cx="5000660" cy="6143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Произноси правильно!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3575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0034" y="1500174"/>
            <a:ext cx="464347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Georgia" pitchFamily="18" charset="0"/>
                <a:ea typeface="Georgia" pitchFamily="18" charset="0"/>
                <a:cs typeface="Times New Roman" pitchFamily="18" charset="0"/>
              </a:rPr>
              <a:t>Хоть я сахарной зовусь,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Georgia" pitchFamily="18" charset="0"/>
                <a:ea typeface="Georgia" pitchFamily="18" charset="0"/>
                <a:cs typeface="Times New Roman" pitchFamily="18" charset="0"/>
              </a:rPr>
              <a:t>Но от дождя я не размокла,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Georgia" pitchFamily="18" charset="0"/>
                <a:ea typeface="Georgia" pitchFamily="18" charset="0"/>
                <a:cs typeface="Times New Roman" pitchFamily="18" charset="0"/>
              </a:rPr>
              <a:t>Крупна, кругла,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Georgia" pitchFamily="18" charset="0"/>
                <a:ea typeface="Georgia" pitchFamily="18" charset="0"/>
                <a:cs typeface="Times New Roman" pitchFamily="18" charset="0"/>
              </a:rPr>
              <a:t>Сладка на вкус.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Georgia" pitchFamily="18" charset="0"/>
                <a:ea typeface="Georgia" pitchFamily="18" charset="0"/>
                <a:cs typeface="Times New Roman" pitchFamily="18" charset="0"/>
              </a:rPr>
              <a:t>Узнали вы?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Georgia" pitchFamily="18" charset="0"/>
                <a:cs typeface="Times New Roman" pitchFamily="18" charset="0"/>
              </a:rPr>
              <a:t>Я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Georgia" pitchFamily="18" charset="0"/>
                <a:cs typeface="Times New Roman" pitchFamily="18" charset="0"/>
              </a:rPr>
              <a:t>-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Georgia" pitchFamily="18" charset="0"/>
                <a:cs typeface="Times New Roman" pitchFamily="18" charset="0"/>
              </a:rPr>
              <a:t>СВ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Georgia" pitchFamily="18" charset="0"/>
                <a:cs typeface="Times New Roman" pitchFamily="18" charset="0"/>
              </a:rPr>
              <a:t>Ё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Georgia" pitchFamily="18" charset="0"/>
                <a:cs typeface="Times New Roman" pitchFamily="18" charset="0"/>
              </a:rPr>
              <a:t>КЛА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>
                <a:solidFill>
                  <a:srgbClr val="0070C0"/>
                </a:solidFill>
              </a:rPr>
              <a:t>Минута чистописания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07988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Запишите стихотворение с правильным словом: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Вдруг наступила тишина и мгла:</a:t>
            </a:r>
          </a:p>
          <a:p>
            <a:pPr>
              <a:buNone/>
            </a:pPr>
            <a:r>
              <a:rPr lang="ru-RU" sz="4000" dirty="0" smtClean="0"/>
              <a:t>   На землю туча чёрная легла.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0070C0"/>
                </a:solidFill>
              </a:rPr>
              <a:t>Постановка темы и целей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На предыдущем уроке мы узнали что </a:t>
            </a:r>
          </a:p>
          <a:p>
            <a:pPr>
              <a:buNone/>
            </a:pPr>
            <a:r>
              <a:rPr lang="ru-RU" dirty="0" smtClean="0"/>
              <a:t>пара главных слов, командующих друг </a:t>
            </a:r>
          </a:p>
          <a:p>
            <a:pPr>
              <a:buNone/>
            </a:pPr>
            <a:r>
              <a:rPr lang="ru-RU" dirty="0" smtClean="0"/>
              <a:t>другом, составляют основу предложения. </a:t>
            </a:r>
          </a:p>
          <a:p>
            <a:pPr>
              <a:buNone/>
            </a:pPr>
            <a:r>
              <a:rPr lang="ru-RU" dirty="0" smtClean="0"/>
              <a:t>- Нужны ли предложению кроме главных</a:t>
            </a:r>
          </a:p>
          <a:p>
            <a:pPr>
              <a:buNone/>
            </a:pPr>
            <a:r>
              <a:rPr lang="ru-RU" dirty="0" smtClean="0"/>
              <a:t>   слов ещё и другие слова?</a:t>
            </a:r>
          </a:p>
          <a:p>
            <a:pPr>
              <a:buNone/>
            </a:pPr>
            <a:r>
              <a:rPr lang="ru-RU" dirty="0" smtClean="0"/>
              <a:t>- Какую работу они выполняют?</a:t>
            </a:r>
          </a:p>
          <a:p>
            <a:pPr>
              <a:buNone/>
            </a:pPr>
            <a:r>
              <a:rPr lang="ru-RU" dirty="0" smtClean="0"/>
              <a:t>- Сегодня мы проведём наблюдение и</a:t>
            </a:r>
          </a:p>
          <a:p>
            <a:pPr>
              <a:buNone/>
            </a:pPr>
            <a:r>
              <a:rPr lang="ru-RU" dirty="0" smtClean="0"/>
              <a:t>   попробуем это выяснить.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            Рассмотри картинки и сравни предложения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1. Собака лает.                    2. Собака лает.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- Это одинаковые предложения?  Они состоят из одной основы?</a:t>
            </a:r>
            <a:endParaRPr lang="ru-RU" sz="2000" dirty="0"/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072494" cy="359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285852" y="5643578"/>
            <a:ext cx="12144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43174" y="5643578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43174" y="5786454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15008" y="5572140"/>
            <a:ext cx="114300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072330" y="5572140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072330" y="5715016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206</TotalTime>
  <Words>639</Words>
  <Application>Microsoft Office PowerPoint</Application>
  <PresentationFormat>Экран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Учитель начальных классов МОУ ТЭЛ Литвиненко Татьяна Анатольевна</vt:lpstr>
      <vt:lpstr>                   Цели и задачи:</vt:lpstr>
      <vt:lpstr>      Организационный момент</vt:lpstr>
      <vt:lpstr>Вдруг наступила тишина и мгла: На землю туша чёрная легла.   </vt:lpstr>
      <vt:lpstr>Объясни разницу</vt:lpstr>
      <vt:lpstr>Произноси правильно!</vt:lpstr>
      <vt:lpstr>           Минута чистописания</vt:lpstr>
      <vt:lpstr>       Постановка темы и целей</vt:lpstr>
      <vt:lpstr>             Рассмотри картинки и сравни предложения</vt:lpstr>
      <vt:lpstr>   Прочитай два других предложения</vt:lpstr>
      <vt:lpstr>Представляешь ли ты, как именно лает каждая собака?</vt:lpstr>
      <vt:lpstr>А догадываешься, на кого лает каждая собака?</vt:lpstr>
      <vt:lpstr>А когда же именно лает каждая собака?</vt:lpstr>
      <vt:lpstr>Устно дополни первые два предложения неглавными словами. Третье предложение должно подтверждать то, о чём говорит второе.</vt:lpstr>
      <vt:lpstr>       Подведение итогов урока</vt:lpstr>
    </vt:vector>
  </TitlesOfParts>
  <Company>ооо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Вдруг наступила тишина и мгла: На землю туша чёрная легла.</dc:title>
  <dc:creator>таня</dc:creator>
  <cp:lastModifiedBy>User</cp:lastModifiedBy>
  <cp:revision>23</cp:revision>
  <dcterms:created xsi:type="dcterms:W3CDTF">2009-08-12T12:03:57Z</dcterms:created>
  <dcterms:modified xsi:type="dcterms:W3CDTF">2011-07-10T18:41:42Z</dcterms:modified>
</cp:coreProperties>
</file>