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4F21AA-BD38-4202-ACF2-2B35BFFDCC32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591EFA-C4FD-4C5A-9355-505236C38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572428" cy="857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Односоставные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предложения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3429024" cy="64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   </a:t>
            </a:r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сказуемое</a:t>
            </a:r>
            <a:endParaRPr lang="ru-RU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072066" y="2143116"/>
            <a:ext cx="3286148" cy="64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подлежащее</a:t>
            </a:r>
            <a:endParaRPr lang="ru-RU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429132"/>
            <a:ext cx="4040188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пределенно-личные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Неопределенно-личные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Обобщенно-личные</a:t>
            </a:r>
          </a:p>
          <a:p>
            <a:pPr marL="457200" indent="-457200">
              <a:buAutoNum type="arabicPeriod"/>
            </a:pP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Безличны 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2132" y="4929198"/>
            <a:ext cx="3114668" cy="12144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Назывные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357422" y="1285860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58016" y="1285860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214546" y="2786058"/>
            <a:ext cx="571504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786578" y="2857496"/>
            <a:ext cx="428628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4" grpId="0" build="p" animBg="1"/>
      <p:bldP spid="6" grpId="0" build="p" animBg="1"/>
      <p:bldP spid="11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92869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Обобщенно-личные предложения типичны для пословиц, афоризмов, для повествования с обобщенным смыслом.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281518" cy="50387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1.По платью </a:t>
            </a:r>
            <a:r>
              <a:rPr lang="ru-RU" dirty="0" err="1" smtClean="0"/>
              <a:t>встр</a:t>
            </a:r>
            <a:r>
              <a:rPr lang="ru-RU" dirty="0" smtClean="0"/>
              <a:t>..чают по уму пр..в..</a:t>
            </a:r>
            <a:r>
              <a:rPr lang="ru-RU" dirty="0" err="1" smtClean="0"/>
              <a:t>жают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2. В дверь тихо п..стучали.</a:t>
            </a:r>
          </a:p>
          <a:p>
            <a:pPr marL="514350" indent="-514350">
              <a:buNone/>
            </a:pPr>
            <a:r>
              <a:rPr lang="ru-RU" dirty="0" smtClean="0"/>
              <a:t>3. Сколько волка (н..)к..</a:t>
            </a:r>
            <a:r>
              <a:rPr lang="ru-RU" dirty="0" err="1" smtClean="0"/>
              <a:t>рми</a:t>
            </a:r>
            <a:r>
              <a:rPr lang="ru-RU" dirty="0" smtClean="0"/>
              <a:t> он все в лес смотрит.</a:t>
            </a:r>
          </a:p>
          <a:p>
            <a:pPr marL="514350" indent="-514350">
              <a:buNone/>
            </a:pPr>
            <a:r>
              <a:rPr lang="ru-RU" dirty="0" smtClean="0"/>
              <a:t>4. Не х..</a:t>
            </a:r>
            <a:r>
              <a:rPr lang="ru-RU" dirty="0" err="1" smtClean="0"/>
              <a:t>телось</a:t>
            </a:r>
            <a:r>
              <a:rPr lang="ru-RU" dirty="0" smtClean="0"/>
              <a:t> (н..)куда идти.</a:t>
            </a:r>
          </a:p>
          <a:p>
            <a:pPr marL="514350" indent="-514350">
              <a:buNone/>
            </a:pPr>
            <a:r>
              <a:rPr lang="ru-RU" dirty="0" smtClean="0"/>
              <a:t>5. Без труда не вылов..</a:t>
            </a:r>
            <a:r>
              <a:rPr lang="ru-RU" dirty="0" err="1" smtClean="0"/>
              <a:t>ш</a:t>
            </a:r>
            <a:r>
              <a:rPr lang="ru-RU" dirty="0" smtClean="0"/>
              <a:t>(?) и </a:t>
            </a:r>
            <a:r>
              <a:rPr lang="ru-RU" dirty="0" err="1" smtClean="0"/>
              <a:t>ры</a:t>
            </a:r>
            <a:r>
              <a:rPr lang="ru-RU" dirty="0" smtClean="0"/>
              <a:t>..</a:t>
            </a:r>
            <a:r>
              <a:rPr lang="ru-RU" dirty="0" err="1" smtClean="0"/>
              <a:t>ку</a:t>
            </a:r>
            <a:r>
              <a:rPr lang="ru-RU" dirty="0" smtClean="0"/>
              <a:t> из пруда.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343400" cy="50387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 По платью встреча</a:t>
            </a:r>
            <a:r>
              <a:rPr lang="ru-RU" dirty="0" smtClean="0">
                <a:solidFill>
                  <a:srgbClr val="FF0000"/>
                </a:solidFill>
              </a:rPr>
              <a:t>ют</a:t>
            </a:r>
            <a:r>
              <a:rPr lang="ru-RU" dirty="0" smtClean="0"/>
              <a:t> (3л., мн. </a:t>
            </a:r>
            <a:r>
              <a:rPr lang="ru-RU" dirty="0" smtClean="0"/>
              <a:t>ч</a:t>
            </a:r>
            <a:r>
              <a:rPr lang="ru-RU" dirty="0" smtClean="0"/>
              <a:t>.), по уму провожа</a:t>
            </a:r>
            <a:r>
              <a:rPr lang="ru-RU" dirty="0" smtClean="0">
                <a:solidFill>
                  <a:srgbClr val="FF0000"/>
                </a:solidFill>
              </a:rPr>
              <a:t>ют</a:t>
            </a:r>
            <a:r>
              <a:rPr lang="ru-RU" dirty="0" smtClean="0"/>
              <a:t> (3л., мн.ч.).</a:t>
            </a:r>
          </a:p>
          <a:p>
            <a:pPr marL="514350" indent="-514350">
              <a:buNone/>
            </a:pPr>
            <a:r>
              <a:rPr lang="ru-RU" dirty="0" smtClean="0"/>
              <a:t>3</a:t>
            </a:r>
            <a:r>
              <a:rPr lang="ru-RU" dirty="0" smtClean="0"/>
              <a:t>. Сколько волка не корм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(2л., ед.ч.), он все в лес смотрит.</a:t>
            </a:r>
          </a:p>
          <a:p>
            <a:pPr marL="514350" indent="-514350">
              <a:buNone/>
            </a:pPr>
            <a:r>
              <a:rPr lang="ru-RU" dirty="0" smtClean="0"/>
              <a:t>5</a:t>
            </a:r>
            <a:r>
              <a:rPr lang="ru-RU" dirty="0" smtClean="0"/>
              <a:t>. Без труда не вылов</a:t>
            </a:r>
            <a:r>
              <a:rPr lang="ru-RU" dirty="0" smtClean="0">
                <a:solidFill>
                  <a:srgbClr val="FF0000"/>
                </a:solidFill>
              </a:rPr>
              <a:t>ишь </a:t>
            </a:r>
            <a:r>
              <a:rPr lang="ru-RU" dirty="0" smtClean="0"/>
              <a:t>(2л., ед.ч.) и рыбку из пруда.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5572164" cy="64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   Безличные предложения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05286"/>
          <a:ext cx="8215370" cy="5395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804"/>
                <a:gridCol w="4884566"/>
              </a:tblGrid>
              <a:tr h="63884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</a:p>
                    <a:p>
                      <a:endParaRPr lang="ru-RU" u="none" dirty="0">
                        <a:ln cmpd="dbl">
                          <a:solidFill>
                            <a:sysClr val="windowText" lastClr="000000"/>
                          </a:solidFill>
                          <a:miter lim="800000"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выражения главного члена - сказуемого</a:t>
                      </a:r>
                      <a:endParaRPr lang="ru-RU" dirty="0"/>
                    </a:p>
                  </a:txBody>
                  <a:tcPr/>
                </a:tc>
              </a:tr>
              <a:tr h="370126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 </a:t>
                      </a:r>
                      <a:r>
                        <a:rPr lang="ru-RU" b="1" u="sng" dirty="0" smtClean="0"/>
                        <a:t>идти </a:t>
                      </a:r>
                      <a:r>
                        <a:rPr lang="ru-RU" dirty="0" smtClean="0"/>
                        <a:t>на улицу.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Инфинитив.</a:t>
                      </a:r>
                      <a:endParaRPr lang="ru-RU" dirty="0"/>
                    </a:p>
                  </a:txBody>
                  <a:tcPr/>
                </a:tc>
              </a:tr>
              <a:tr h="1186430"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Нельзя пренебрегать </a:t>
                      </a:r>
                      <a:r>
                        <a:rPr lang="ru-RU" dirty="0" smtClean="0"/>
                        <a:t>советами врача.</a:t>
                      </a:r>
                    </a:p>
                    <a:p>
                      <a:r>
                        <a:rPr lang="ru-RU" b="1" u="sng" dirty="0" smtClean="0"/>
                        <a:t>Хотелось поехать </a:t>
                      </a:r>
                      <a:r>
                        <a:rPr lang="ru-RU" dirty="0" smtClean="0"/>
                        <a:t>на экскурсию.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Инфинитив + </a:t>
                      </a:r>
                      <a:r>
                        <a:rPr lang="ru-RU" b="1" i="1" dirty="0" smtClean="0"/>
                        <a:t>можно, нельзя, нужно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Инфинитив + безличная форма вспомогательного глагола</a:t>
                      </a:r>
                      <a:endParaRPr lang="ru-RU" dirty="0"/>
                    </a:p>
                  </a:txBody>
                  <a:tcPr/>
                </a:tc>
              </a:tr>
              <a:tr h="730032"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Хорошо</a:t>
                      </a:r>
                      <a:r>
                        <a:rPr lang="ru-RU" dirty="0" smtClean="0"/>
                        <a:t> в зимнем лесу.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Наречие или краткое страдательное</a:t>
                      </a:r>
                      <a:r>
                        <a:rPr lang="ru-RU" baseline="0" dirty="0" smtClean="0"/>
                        <a:t> причастие в форме среднего рода</a:t>
                      </a:r>
                      <a:endParaRPr lang="ru-RU" dirty="0"/>
                    </a:p>
                  </a:txBody>
                  <a:tcPr/>
                </a:tc>
              </a:tr>
              <a:tr h="638847"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Нет</a:t>
                      </a:r>
                      <a:r>
                        <a:rPr lang="ru-RU" dirty="0" smtClean="0"/>
                        <a:t> никого вокруг.</a:t>
                      </a:r>
                    </a:p>
                    <a:p>
                      <a:r>
                        <a:rPr lang="ru-RU" dirty="0" smtClean="0"/>
                        <a:t>Грибов в лесу </a:t>
                      </a:r>
                      <a:r>
                        <a:rPr lang="ru-RU" b="1" u="sng" dirty="0" smtClean="0"/>
                        <a:t>не оказалось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 член выражен отрицательными словами</a:t>
                      </a:r>
                      <a:endParaRPr lang="ru-RU" dirty="0"/>
                    </a:p>
                  </a:txBody>
                  <a:tcPr/>
                </a:tc>
              </a:tr>
              <a:tr h="1186430">
                <a:tc>
                  <a:txBody>
                    <a:bodyPr/>
                    <a:lstStyle/>
                    <a:p>
                      <a:r>
                        <a:rPr lang="ru-RU" dirty="0" smtClean="0"/>
                        <a:t>На улице темнело.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Уже смеркается.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Безличный глагол</a:t>
                      </a:r>
                      <a:r>
                        <a:rPr lang="ru-RU" baseline="0" dirty="0" smtClean="0"/>
                        <a:t> в прошедшем времени, ед. ч., ср. рода</a:t>
                      </a:r>
                    </a:p>
                    <a:p>
                      <a:r>
                        <a:rPr lang="ru-RU" baseline="0" dirty="0" smtClean="0"/>
                        <a:t>3 л. ед. числа настоящего и будущего времени  </a:t>
                      </a:r>
                      <a:endParaRPr lang="ru-RU" dirty="0"/>
                    </a:p>
                  </a:txBody>
                  <a:tcPr/>
                </a:tc>
              </a:tr>
              <a:tr h="557762"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взгрустнулось.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Личный глагол 3 л. ед. число, настоящее, будущее, прошедшее время ср. род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143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Безличные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14422"/>
            <a:ext cx="4352956" cy="5110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Вот сыростью х..</a:t>
            </a:r>
            <a:r>
              <a:rPr lang="ru-RU" dirty="0" err="1" smtClean="0"/>
              <a:t>лодною</a:t>
            </a:r>
            <a:r>
              <a:rPr lang="ru-RU" dirty="0" smtClean="0"/>
              <a:t> с в..стока п..несло.</a:t>
            </a:r>
          </a:p>
          <a:p>
            <a:pPr marL="514350" indent="-514350">
              <a:buNone/>
            </a:pPr>
            <a:r>
              <a:rPr lang="ru-RU" dirty="0" smtClean="0"/>
              <a:t>2. Поезд не(</a:t>
            </a:r>
            <a:r>
              <a:rPr lang="ru-RU" dirty="0" err="1" smtClean="0"/>
              <a:t>с,сс</a:t>
            </a:r>
            <a:r>
              <a:rPr lang="ru-RU" dirty="0" smtClean="0"/>
              <a:t>)я по насыпи </a:t>
            </a:r>
            <a:r>
              <a:rPr lang="ru-RU" dirty="0" err="1" smtClean="0"/>
              <a:t>скво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 обл..</a:t>
            </a:r>
            <a:r>
              <a:rPr lang="ru-RU" dirty="0" err="1" smtClean="0"/>
              <a:t>тевшие</a:t>
            </a:r>
            <a:r>
              <a:rPr lang="ru-RU" dirty="0" smtClean="0"/>
              <a:t> леса.</a:t>
            </a:r>
          </a:p>
          <a:p>
            <a:pPr marL="514350" indent="-514350">
              <a:buNone/>
            </a:pPr>
            <a:r>
              <a:rPr lang="ru-RU" dirty="0" smtClean="0"/>
              <a:t>3. Чу, за туч..</a:t>
            </a:r>
            <a:r>
              <a:rPr lang="ru-RU" dirty="0" err="1" smtClean="0"/>
              <a:t>й</a:t>
            </a:r>
            <a:r>
              <a:rPr lang="ru-RU" dirty="0" smtClean="0"/>
              <a:t> пр..гремело пр..нахмурилась земля.</a:t>
            </a:r>
          </a:p>
          <a:p>
            <a:pPr marL="514350" indent="-514350">
              <a:buNone/>
            </a:pPr>
            <a:r>
              <a:rPr lang="ru-RU" dirty="0" smtClean="0"/>
              <a:t>4. Жизнь прожить – не поле прейти.</a:t>
            </a:r>
          </a:p>
          <a:p>
            <a:pPr marL="514350" indent="-514350">
              <a:buNone/>
            </a:pPr>
            <a:r>
              <a:rPr lang="ru-RU" dirty="0" smtClean="0"/>
              <a:t>5. Уже св..тало.</a:t>
            </a:r>
          </a:p>
          <a:p>
            <a:pPr marL="514350" indent="-514350">
              <a:buAutoNum type="arabicPeriod" startAt="4"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343400" cy="51101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Вот </a:t>
            </a:r>
            <a:r>
              <a:rPr lang="ru-RU" dirty="0" smtClean="0"/>
              <a:t>сыростью </a:t>
            </a:r>
            <a:r>
              <a:rPr lang="ru-RU" dirty="0" smtClean="0"/>
              <a:t>холодною </a:t>
            </a:r>
            <a:r>
              <a:rPr lang="ru-RU" dirty="0" smtClean="0"/>
              <a:t>с </a:t>
            </a:r>
            <a:r>
              <a:rPr lang="ru-RU" dirty="0" smtClean="0"/>
              <a:t>востока понесл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(3 л., ед. ч., ср. р.).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Чу, за тучей прогремел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(3 л., ед. ч., ср. р.).</a:t>
            </a:r>
            <a:r>
              <a:rPr lang="ru-RU" dirty="0" smtClean="0"/>
              <a:t> , принахмурилась земля.</a:t>
            </a:r>
          </a:p>
          <a:p>
            <a:pPr marL="514350" indent="-514350">
              <a:buNone/>
            </a:pPr>
            <a:r>
              <a:rPr lang="ru-RU" dirty="0" smtClean="0"/>
              <a:t>5</a:t>
            </a:r>
            <a:r>
              <a:rPr lang="ru-RU" dirty="0" smtClean="0"/>
              <a:t>. Уже </a:t>
            </a:r>
            <a:r>
              <a:rPr lang="ru-RU" dirty="0" smtClean="0"/>
              <a:t>светал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(3 л., ед. ч., ср. р.).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643313"/>
            <a:ext cx="8458200" cy="243247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200" b="1" u="sng" dirty="0" smtClean="0"/>
              <a:t/>
            </a:r>
            <a:br>
              <a:rPr lang="ru-RU" sz="2200" b="1" u="sng" dirty="0" smtClean="0"/>
            </a:br>
            <a:r>
              <a:rPr lang="ru-RU" sz="2200" b="1" u="sng" dirty="0" smtClean="0"/>
              <a:t/>
            </a:r>
            <a:br>
              <a:rPr lang="ru-RU" sz="2200" b="1" u="sng" dirty="0" smtClean="0"/>
            </a:br>
            <a:r>
              <a:rPr lang="ru-RU" sz="2200" b="1" u="sng" dirty="0" smtClean="0"/>
              <a:t>Было </a:t>
            </a:r>
            <a:r>
              <a:rPr lang="ru-RU" sz="2200" b="1" u="sng" dirty="0" smtClean="0"/>
              <a:t>странно </a:t>
            </a:r>
            <a:r>
              <a:rPr lang="ru-RU" sz="2200" dirty="0" smtClean="0"/>
              <a:t>и </a:t>
            </a:r>
            <a:r>
              <a:rPr lang="ru-RU" sz="2200" b="1" u="sng" dirty="0" smtClean="0"/>
              <a:t>жутковато нестись </a:t>
            </a:r>
            <a:r>
              <a:rPr lang="ru-RU" sz="2200" dirty="0" smtClean="0"/>
              <a:t>в этом пустом тряском </a:t>
            </a:r>
            <a:r>
              <a:rPr lang="ru-RU" sz="2200" dirty="0" smtClean="0"/>
              <a:t>вагоне </a:t>
            </a:r>
            <a:r>
              <a:rPr lang="ru-RU" sz="2200" dirty="0" smtClean="0"/>
              <a:t>между серых потоков дыма.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29289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Задание</a:t>
            </a:r>
            <a:r>
              <a:rPr lang="ru-RU" sz="2000" b="1" dirty="0" smtClean="0"/>
              <a:t>:</a:t>
            </a:r>
            <a:r>
              <a:rPr lang="ru-RU" sz="2000" b="1" i="1" dirty="0" smtClean="0"/>
              <a:t> </a:t>
            </a:r>
            <a:r>
              <a:rPr lang="ru-RU" sz="2000" i="1" dirty="0" err="1" smtClean="0"/>
              <a:t>прочитайие</a:t>
            </a:r>
            <a:r>
              <a:rPr lang="ru-RU" sz="2000" i="1" dirty="0" smtClean="0"/>
              <a:t> текст</a:t>
            </a:r>
            <a:r>
              <a:rPr lang="ru-RU" sz="2000" i="1" dirty="0" smtClean="0"/>
              <a:t>. </a:t>
            </a:r>
            <a:r>
              <a:rPr lang="ru-RU" sz="2000" i="1" dirty="0" smtClean="0"/>
              <a:t>Выпишите из него безличные </a:t>
            </a:r>
            <a:r>
              <a:rPr lang="ru-RU" sz="2000" i="1" dirty="0" smtClean="0"/>
              <a:t>предложения. Подчеркните в них грамматические основы.</a:t>
            </a:r>
          </a:p>
          <a:p>
            <a:endParaRPr lang="ru-RU" sz="2000" dirty="0" smtClean="0"/>
          </a:p>
          <a:p>
            <a:r>
              <a:rPr lang="ru-RU" dirty="0" smtClean="0"/>
              <a:t>Было </a:t>
            </a:r>
            <a:r>
              <a:rPr lang="ru-RU" dirty="0" err="1" smtClean="0"/>
              <a:t>стра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 и жутковато нестись в этом пустом тр..</a:t>
            </a:r>
            <a:r>
              <a:rPr lang="ru-RU" dirty="0" err="1" smtClean="0"/>
              <a:t>ском</a:t>
            </a:r>
            <a:r>
              <a:rPr lang="ru-RU" dirty="0" smtClean="0"/>
              <a:t> выгоне между серых п..токов дыма. </a:t>
            </a:r>
            <a:r>
              <a:rPr lang="ru-RU" dirty="0" err="1" smtClean="0"/>
              <a:t>Стра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мысли пр..ходили в голову, словно все это уже было когда(то). Я все так(же) лежал </a:t>
            </a:r>
            <a:r>
              <a:rPr lang="ru-RU" dirty="0" err="1" smtClean="0"/>
              <a:t>подп</a:t>
            </a:r>
            <a:r>
              <a:rPr lang="ru-RU" dirty="0" smtClean="0"/>
              <a:t>..рев руками затылок в </a:t>
            </a:r>
            <a:r>
              <a:rPr lang="ru-RU" dirty="0" err="1" smtClean="0"/>
              <a:t>скво</a:t>
            </a:r>
            <a:r>
              <a:rPr lang="ru-RU" dirty="0" smtClean="0"/>
              <a:t>..ной гр..</a:t>
            </a:r>
            <a:r>
              <a:rPr lang="ru-RU" dirty="0" err="1" smtClean="0"/>
              <a:t>хочущей</a:t>
            </a:r>
            <a:r>
              <a:rPr lang="ru-RU" dirty="0" smtClean="0"/>
              <a:t> тьме и там же мимо окон шумно и </a:t>
            </a:r>
            <a:r>
              <a:rPr lang="ru-RU" dirty="0" err="1" smtClean="0"/>
              <a:t>ш</a:t>
            </a:r>
            <a:r>
              <a:rPr lang="ru-RU" dirty="0" smtClean="0"/>
              <a:t>..</a:t>
            </a:r>
            <a:r>
              <a:rPr lang="ru-RU" dirty="0" err="1" smtClean="0"/>
              <a:t>роко</a:t>
            </a:r>
            <a:r>
              <a:rPr lang="ru-RU" dirty="0" smtClean="0"/>
              <a:t> пр..</a:t>
            </a:r>
            <a:r>
              <a:rPr lang="ru-RU" dirty="0" err="1" smtClean="0"/>
              <a:t>плывал</a:t>
            </a:r>
            <a:r>
              <a:rPr lang="ru-RU" dirty="0" smtClean="0"/>
              <a:t> дымный закат.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Спишите предложения. Определите способы выражения сказуемого в безличном предложении. Сказуемое подчеркнуть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Говорить о детстве и легко и трудно. Благодаря его статичности его очень легко описывать. Но в это описание слишком часто проникает и слащавость, которая совершенно чужда такому важному и глубокому периоду жизни, как детство. Одним хочется казаться слишком несчастными в детстве, другим – слишком счастливыми. И то и другое обычно вздор. Детям не с чем сравнивать. И они просто не знают, счастливы они или несчастны. Как только появляется сознание, человек попадает в совершенно готовый и неподвижный мир. Самое естественное - не верить, что этот мир был иным. Эта первоначальная картина всегда остается в душе человека.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Определенно-личные предложения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Форма выражения главного члена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Наклонение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Чита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sz="2800" dirty="0" smtClean="0"/>
                        <a:t> книгу</a:t>
                      </a:r>
                    </a:p>
                    <a:p>
                      <a:r>
                        <a:rPr lang="ru-RU" sz="2800" dirty="0" smtClean="0"/>
                        <a:t>Чита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ем</a:t>
                      </a:r>
                      <a:r>
                        <a:rPr lang="ru-RU" sz="2800" dirty="0" smtClean="0"/>
                        <a:t> книгу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 лицо, ед. число</a:t>
                      </a:r>
                    </a:p>
                    <a:p>
                      <a:r>
                        <a:rPr lang="ru-RU" sz="2800" dirty="0" smtClean="0"/>
                        <a:t>1 лицо,</a:t>
                      </a:r>
                      <a:r>
                        <a:rPr lang="ru-RU" sz="2800" baseline="0" dirty="0" smtClean="0"/>
                        <a:t> мн. число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Изъявительное наклонение</a:t>
                      </a:r>
                      <a:endParaRPr lang="ru-RU" sz="2800" dirty="0"/>
                    </a:p>
                  </a:txBody>
                  <a:tcPr/>
                </a:tc>
              </a:tr>
              <a:tr h="66611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Ид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ешь</a:t>
                      </a:r>
                      <a:r>
                        <a:rPr lang="ru-RU" sz="2800" dirty="0" smtClean="0"/>
                        <a:t> на улицу</a:t>
                      </a:r>
                    </a:p>
                    <a:p>
                      <a:r>
                        <a:rPr lang="ru-RU" sz="2800" dirty="0" smtClean="0"/>
                        <a:t>Ид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ете</a:t>
                      </a:r>
                      <a:r>
                        <a:rPr lang="ru-RU" sz="2800" dirty="0" smtClean="0"/>
                        <a:t> на улицу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лицо, ед. число</a:t>
                      </a:r>
                    </a:p>
                    <a:p>
                      <a:r>
                        <a:rPr lang="ru-RU" sz="2800" dirty="0" smtClean="0"/>
                        <a:t>2 лицо, мн. Число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Изъявительное наклонение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Ид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 на улицу</a:t>
                      </a:r>
                    </a:p>
                    <a:p>
                      <a:r>
                        <a:rPr lang="ru-RU" sz="2800" dirty="0" smtClean="0"/>
                        <a:t>Ид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ите</a:t>
                      </a:r>
                      <a:r>
                        <a:rPr lang="ru-RU" sz="2800" dirty="0" smtClean="0"/>
                        <a:t> на улицу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 лицо, ед. число</a:t>
                      </a:r>
                    </a:p>
                    <a:p>
                      <a:r>
                        <a:rPr lang="ru-RU" sz="2800" dirty="0" smtClean="0"/>
                        <a:t>2 лицо, мн. число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Повелительное</a:t>
                      </a:r>
                      <a:r>
                        <a:rPr lang="ru-RU" sz="2800" baseline="0" dirty="0" smtClean="0"/>
                        <a:t> наклонение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643866" cy="14287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Определенно-личные предложения: сказуемое выражается 1 или 2 лицом ед. и мн. Числа изъявительного и повелительного наклонения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000240"/>
            <a:ext cx="4191000" cy="4643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. Н… отдавай </a:t>
            </a:r>
            <a:r>
              <a:rPr lang="ru-RU" sz="3100" b="1" dirty="0" err="1" smtClean="0">
                <a:solidFill>
                  <a:schemeClr val="accent5">
                    <a:lumMod val="50000"/>
                  </a:schemeClr>
                </a:solidFill>
              </a:rPr>
              <a:t>кенора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 японец а то мне станет тоскливо.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2. Ведь об этом н.. В каких газетах, уж наверно, н..чего н..сказано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3. Котам (н..)</a:t>
            </a:r>
            <a:r>
              <a:rPr lang="ru-RU" sz="3100" b="1" dirty="0" err="1" smtClean="0">
                <a:solidFill>
                  <a:schemeClr val="accent5">
                    <a:lumMod val="50000"/>
                  </a:schemeClr>
                </a:solidFill>
              </a:rPr>
              <a:t>льзя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! Брысь! Слезай а то милицию позову.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4. Н..когда н..чему (н..)поверите, прежде чем н..сочтете, н..смерите, н..когда н..куда (н..)пойдете, коль на карте путей (н..) найдете.</a:t>
            </a:r>
            <a:endParaRPr lang="ru-RU" sz="3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343400" cy="46434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отдавай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кенора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, японец, а то мне станет тоскливо.</a:t>
            </a:r>
          </a:p>
          <a:p>
            <a:pPr marL="514350" indent="-514350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2. Котам 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льзя! Брысь! Слезай, а то милицию позову.</a:t>
            </a:r>
          </a:p>
          <a:p>
            <a:pPr marL="514350" indent="-514350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ru-RU" sz="3600" b="1" dirty="0" smtClean="0">
                <a:solidFill>
                  <a:srgbClr val="FF0000"/>
                </a:solidFill>
              </a:rPr>
              <a:t>Ни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когда ничему не поверите, прежде чем </a:t>
            </a:r>
            <a:r>
              <a:rPr lang="ru-RU" sz="3600" b="1" dirty="0" smtClean="0">
                <a:solidFill>
                  <a:srgbClr val="FF0000"/>
                </a:solidFill>
              </a:rPr>
              <a:t>не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сочтете, 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смерите, </a:t>
            </a:r>
            <a:r>
              <a:rPr lang="ru-RU" sz="3600" b="1" dirty="0" smtClean="0">
                <a:solidFill>
                  <a:srgbClr val="FF0000"/>
                </a:solidFill>
              </a:rPr>
              <a:t>ни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когда </a:t>
            </a:r>
            <a:r>
              <a:rPr lang="ru-RU" sz="3600" b="1" dirty="0" smtClean="0">
                <a:solidFill>
                  <a:srgbClr val="FF0000"/>
                </a:solidFill>
              </a:rPr>
              <a:t>ни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куда </a:t>
            </a:r>
            <a:r>
              <a:rPr lang="ru-RU" sz="3600" b="1" dirty="0" smtClean="0">
                <a:solidFill>
                  <a:srgbClr val="FF0000"/>
                </a:solidFill>
              </a:rPr>
              <a:t>не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пойдете, коль на карте путей 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найдете.</a:t>
            </a:r>
          </a:p>
          <a:p>
            <a:pPr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Определенно-личные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предложения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143404" cy="52149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5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5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Я люблю зиму. Особенно я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люблю снегопад. В зимний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воскресный день я иду по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дорожке парка и любуюсь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огромными елями, покрытыми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удивительными белыми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снежными шапками. Снежинки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мягко падают на лицо и плечи. Я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не могу оторвать глаз от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роскошно украшенных деревьев.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Я хочу нарисовать все это, но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боюсь, что не сумею точно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1">
                    <a:lumMod val="50000"/>
                  </a:schemeClr>
                </a:solidFill>
              </a:rPr>
              <a:t>подобрать краски.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214422"/>
            <a:ext cx="4429156" cy="52864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Люблю</a:t>
            </a: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 зиму. Особенно 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снегопад. В зимний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воскресный день </a:t>
            </a:r>
            <a:r>
              <a:rPr lang="ru-RU" sz="5100" b="1" dirty="0" smtClean="0">
                <a:solidFill>
                  <a:srgbClr val="FF0000"/>
                </a:solidFill>
              </a:rPr>
              <a:t> идешь </a:t>
            </a: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по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дорожке парка и </a:t>
            </a:r>
            <a:r>
              <a:rPr lang="ru-RU" sz="5100" b="1" dirty="0" smtClean="0">
                <a:solidFill>
                  <a:srgbClr val="FF0000"/>
                </a:solidFill>
              </a:rPr>
              <a:t>любуешься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огромными елями, покрытыми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удивительными белыми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снежными шапками. Снежинки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мягко падают на лицо и плечи. 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Не можешь </a:t>
            </a: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оторвать глаз от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роскошно украшенных деревьев.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Хочется</a:t>
            </a: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 нарисовать все это, но</a:t>
            </a:r>
          </a:p>
          <a:p>
            <a:pPr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боишься, </a:t>
            </a: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что </a:t>
            </a:r>
            <a:r>
              <a:rPr lang="ru-RU" sz="5100" b="1" dirty="0" smtClean="0">
                <a:solidFill>
                  <a:srgbClr val="FF0000"/>
                </a:solidFill>
              </a:rPr>
              <a:t>не сумеешь </a:t>
            </a: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точно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2">
                    <a:lumMod val="50000"/>
                  </a:schemeClr>
                </a:solidFill>
              </a:rPr>
              <a:t>подобрать краски.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9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900" decel="100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9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decel="100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9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Неопределенно-личные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предложения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214422"/>
          <a:ext cx="7786743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157163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Примеры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Форма выражения главного члена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время</a:t>
                      </a:r>
                      <a:endParaRPr lang="ru-RU" sz="2800" dirty="0"/>
                    </a:p>
                  </a:txBody>
                  <a:tcPr/>
                </a:tc>
              </a:tr>
              <a:tr h="93149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Чита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ют</a:t>
                      </a:r>
                      <a:r>
                        <a:rPr lang="ru-RU" sz="2800" dirty="0" smtClean="0"/>
                        <a:t> книгу.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 лицо, мн. </a:t>
                      </a:r>
                      <a:r>
                        <a:rPr lang="ru-RU" sz="2800" dirty="0" err="1" smtClean="0"/>
                        <a:t>чило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Настоящее время</a:t>
                      </a:r>
                      <a:endParaRPr lang="ru-RU" sz="2800" dirty="0"/>
                    </a:p>
                  </a:txBody>
                  <a:tcPr/>
                </a:tc>
              </a:tr>
              <a:tr h="98394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Пусть чита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ют</a:t>
                      </a:r>
                      <a:r>
                        <a:rPr lang="ru-RU" sz="2800" dirty="0" smtClean="0"/>
                        <a:t> книгу.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 лицо, мн. числа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Будущее время</a:t>
                      </a:r>
                      <a:endParaRPr lang="ru-RU" sz="2800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Читал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 вчера книгу.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 лицо, мн. числа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Прошедшего времени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15370" cy="12858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Неопределенно-личные предложения:  сказуемое выражается 3 лицом множественного числа </a:t>
            </a:r>
            <a:r>
              <a:rPr lang="ru-RU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начтоящего</a:t>
            </a:r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, прошедшего и будущего времени.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785926"/>
            <a:ext cx="4191000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/>
              <a:t>1.    Дни поз..ней осени </a:t>
            </a:r>
            <a:r>
              <a:rPr lang="ru-RU" sz="2400" b="1" dirty="0" err="1" smtClean="0"/>
              <a:t>бр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нят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обыкнове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н,нн</a:t>
            </a:r>
            <a:r>
              <a:rPr lang="ru-RU" sz="2400" b="1" dirty="0" smtClean="0"/>
              <a:t>).</a:t>
            </a:r>
          </a:p>
          <a:p>
            <a:pPr marL="457200" indent="-457200">
              <a:buNone/>
            </a:pPr>
            <a:r>
              <a:rPr lang="ru-RU" sz="2400" b="1" dirty="0" smtClean="0"/>
              <a:t>2.    Красив был вишневый </a:t>
            </a:r>
            <a:r>
              <a:rPr lang="ru-RU" sz="2400" b="1" dirty="0" err="1" smtClean="0"/>
              <a:t>са</a:t>
            </a:r>
            <a:r>
              <a:rPr lang="ru-RU" sz="2400" b="1" dirty="0" smtClean="0"/>
              <a:t>.. .</a:t>
            </a:r>
          </a:p>
          <a:p>
            <a:pPr marL="457200" indent="-457200">
              <a:buNone/>
            </a:pPr>
            <a:r>
              <a:rPr lang="ru-RU" sz="2400" b="1" dirty="0" smtClean="0"/>
              <a:t>3.    Вот </a:t>
            </a:r>
            <a:r>
              <a:rPr lang="ru-RU" sz="2400" b="1" dirty="0" err="1" smtClean="0"/>
              <a:t>кл</a:t>
            </a:r>
            <a:r>
              <a:rPr lang="ru-RU" sz="2400" b="1" dirty="0" smtClean="0"/>
              <a:t>..дут к..вер в телегу ставят в ноги ящик с сам..варом.</a:t>
            </a:r>
          </a:p>
          <a:p>
            <a:pPr marL="457200" indent="-457200">
              <a:buNone/>
            </a:pPr>
            <a:r>
              <a:rPr lang="ru-RU" sz="2400" b="1" dirty="0" smtClean="0"/>
              <a:t>4.    Чему смеётесь? Над собой смеётесь!</a:t>
            </a:r>
          </a:p>
          <a:p>
            <a:pPr marL="457200" indent="-457200">
              <a:buNone/>
            </a:pPr>
            <a:r>
              <a:rPr lang="ru-RU" sz="2400" b="1" dirty="0" smtClean="0"/>
              <a:t>5.     Л..</a:t>
            </a:r>
            <a:r>
              <a:rPr lang="ru-RU" sz="2400" b="1" dirty="0" err="1" smtClean="0"/>
              <a:t>мали</a:t>
            </a:r>
            <a:r>
              <a:rPr lang="ru-RU" sz="2400" b="1" dirty="0" smtClean="0"/>
              <a:t> старый </a:t>
            </a:r>
            <a:r>
              <a:rPr lang="ru-RU" sz="2400" b="1" dirty="0" err="1" smtClean="0"/>
              <a:t>деревя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н,нн</a:t>
            </a:r>
            <a:r>
              <a:rPr lang="ru-RU" sz="2400" b="1" dirty="0" smtClean="0"/>
              <a:t>)</a:t>
            </a:r>
            <a:r>
              <a:rPr lang="ru-RU" sz="2400" b="1" dirty="0" err="1" smtClean="0"/>
              <a:t>ый</a:t>
            </a:r>
            <a:r>
              <a:rPr lang="ru-RU" sz="2400" b="1" dirty="0" smtClean="0"/>
              <a:t> дом.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343400" cy="4857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ru-RU" b="1" dirty="0" smtClean="0"/>
              <a:t>1.  Дни поздней осени бран</a:t>
            </a:r>
            <a:r>
              <a:rPr lang="ru-RU" b="1" dirty="0" smtClean="0">
                <a:solidFill>
                  <a:srgbClr val="FF0000"/>
                </a:solidFill>
              </a:rPr>
              <a:t>ят </a:t>
            </a:r>
            <a:r>
              <a:rPr lang="ru-RU" b="1" dirty="0" smtClean="0">
                <a:solidFill>
                  <a:schemeClr val="tx1"/>
                </a:solidFill>
              </a:rPr>
              <a:t>(3 л., мн. ч., н.в.)</a:t>
            </a:r>
            <a:r>
              <a:rPr lang="ru-RU" b="1" dirty="0" smtClean="0"/>
              <a:t> обыкновенно.</a:t>
            </a:r>
          </a:p>
          <a:p>
            <a:pPr marL="514350" indent="-514350">
              <a:buNone/>
            </a:pPr>
            <a:r>
              <a:rPr lang="ru-RU" b="1" dirty="0" smtClean="0"/>
              <a:t>3.  Вот клад</a:t>
            </a:r>
            <a:r>
              <a:rPr lang="ru-RU" b="1" dirty="0" smtClean="0">
                <a:solidFill>
                  <a:srgbClr val="FF0000"/>
                </a:solidFill>
              </a:rPr>
              <a:t>ут</a:t>
            </a:r>
            <a:r>
              <a:rPr lang="ru-RU" b="1" dirty="0" smtClean="0"/>
              <a:t> (3л., мн.ч., н.в) ковер в телегу, став</a:t>
            </a:r>
            <a:r>
              <a:rPr lang="ru-RU" b="1" dirty="0" smtClean="0">
                <a:solidFill>
                  <a:srgbClr val="FF0000"/>
                </a:solidFill>
              </a:rPr>
              <a:t>ят</a:t>
            </a:r>
            <a:r>
              <a:rPr lang="ru-RU" b="1" dirty="0" smtClean="0"/>
              <a:t> (3 л., мн.ч., н.в.) в ноги ящик с самоваром.</a:t>
            </a:r>
          </a:p>
          <a:p>
            <a:pPr marL="514350" indent="-514350">
              <a:buNone/>
            </a:pPr>
            <a:r>
              <a:rPr lang="ru-RU" b="1" dirty="0" smtClean="0"/>
              <a:t>5.   Ломал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 (3 л., мн.ч., пр.в.) деревянный дом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Неопределенно-личные предложения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 smtClean="0"/>
              <a:t> Был конец ноября. До самого Гибралтара пришлось плыть среди бури с мокрым снегом. Па(</a:t>
            </a:r>
            <a:r>
              <a:rPr lang="ru-RU" b="1" dirty="0" err="1" smtClean="0"/>
              <a:t>с,сс</a:t>
            </a:r>
            <a:r>
              <a:rPr lang="ru-RU" b="1" dirty="0" smtClean="0"/>
              <a:t>)</a:t>
            </a:r>
            <a:r>
              <a:rPr lang="ru-RU" b="1" dirty="0" err="1" smtClean="0"/>
              <a:t>ажиров</a:t>
            </a:r>
            <a:r>
              <a:rPr lang="ru-RU" b="1" dirty="0" smtClean="0"/>
              <a:t> было много пар..ход был </a:t>
            </a:r>
            <a:r>
              <a:rPr lang="ru-RU" b="1" dirty="0" err="1" smtClean="0"/>
              <a:t>похо</a:t>
            </a:r>
            <a:r>
              <a:rPr lang="ru-RU" b="1" dirty="0" smtClean="0"/>
              <a:t>.. на гр..</a:t>
            </a:r>
            <a:r>
              <a:rPr lang="ru-RU" b="1" dirty="0" err="1" smtClean="0"/>
              <a:t>мадный</a:t>
            </a:r>
            <a:r>
              <a:rPr lang="ru-RU" b="1" dirty="0" smtClean="0"/>
              <a:t> о(</a:t>
            </a:r>
            <a:r>
              <a:rPr lang="ru-RU" b="1" dirty="0" err="1" smtClean="0"/>
              <a:t>т,тт</a:t>
            </a:r>
            <a:r>
              <a:rPr lang="ru-RU" b="1" dirty="0" smtClean="0"/>
              <a:t>)ель со всеми удобствами. Жизнь пр..</a:t>
            </a:r>
            <a:r>
              <a:rPr lang="ru-RU" b="1" dirty="0" err="1" smtClean="0"/>
              <a:t>текала</a:t>
            </a:r>
            <a:r>
              <a:rPr lang="ru-RU" b="1" dirty="0" smtClean="0"/>
              <a:t> на нем размере(</a:t>
            </a:r>
            <a:r>
              <a:rPr lang="ru-RU" b="1" dirty="0" err="1" smtClean="0"/>
              <a:t>н,нн</a:t>
            </a:r>
            <a:r>
              <a:rPr lang="ru-RU" b="1" dirty="0" smtClean="0"/>
              <a:t>)о. Вставали в тот </a:t>
            </a:r>
            <a:r>
              <a:rPr lang="ru-RU" b="1" dirty="0" err="1" smtClean="0"/>
              <a:t>ра</a:t>
            </a:r>
            <a:r>
              <a:rPr lang="ru-RU" b="1" dirty="0" smtClean="0"/>
              <a:t>(</a:t>
            </a:r>
            <a:r>
              <a:rPr lang="ru-RU" b="1" dirty="0" err="1" smtClean="0"/>
              <a:t>н,нн</a:t>
            </a:r>
            <a:r>
              <a:rPr lang="ru-RU" b="1" dirty="0" smtClean="0"/>
              <a:t>)</a:t>
            </a:r>
            <a:r>
              <a:rPr lang="ru-RU" b="1" dirty="0" err="1" smtClean="0"/>
              <a:t>ий</a:t>
            </a:r>
            <a:r>
              <a:rPr lang="ru-RU" b="1" dirty="0" smtClean="0"/>
              <a:t> час когда так </a:t>
            </a:r>
            <a:r>
              <a:rPr lang="ru-RU" b="1" dirty="0" err="1" smtClean="0"/>
              <a:t>медле</a:t>
            </a:r>
            <a:r>
              <a:rPr lang="ru-RU" b="1" dirty="0" smtClean="0"/>
              <a:t>(</a:t>
            </a:r>
            <a:r>
              <a:rPr lang="ru-RU" b="1" dirty="0" err="1" smtClean="0"/>
              <a:t>н,нн</a:t>
            </a:r>
            <a:r>
              <a:rPr lang="ru-RU" b="1" dirty="0" smtClean="0"/>
              <a:t>) и (не)пр..</a:t>
            </a:r>
            <a:r>
              <a:rPr lang="ru-RU" b="1" dirty="0" err="1" smtClean="0"/>
              <a:t>ветливо</a:t>
            </a:r>
            <a:r>
              <a:rPr lang="ru-RU" b="1" dirty="0" smtClean="0"/>
              <a:t> светало над (серо)зеленой водяной пустыней, т..</a:t>
            </a:r>
            <a:r>
              <a:rPr lang="ru-RU" b="1" dirty="0" err="1" smtClean="0"/>
              <a:t>жело</a:t>
            </a:r>
            <a:r>
              <a:rPr lang="ru-RU" b="1" dirty="0" smtClean="0"/>
              <a:t> </a:t>
            </a:r>
            <a:r>
              <a:rPr lang="ru-RU" b="1" dirty="0" err="1" smtClean="0"/>
              <a:t>волновавш</a:t>
            </a:r>
            <a:r>
              <a:rPr lang="ru-RU" b="1" dirty="0" smtClean="0"/>
              <a:t>..</a:t>
            </a:r>
            <a:r>
              <a:rPr lang="ru-RU" b="1" dirty="0" err="1" smtClean="0"/>
              <a:t>йся</a:t>
            </a:r>
            <a:r>
              <a:rPr lang="ru-RU" b="1" dirty="0" smtClean="0"/>
              <a:t> в тумане. Накину.. </a:t>
            </a:r>
            <a:r>
              <a:rPr lang="ru-RU" b="1" dirty="0" err="1" smtClean="0"/>
              <a:t>фл</a:t>
            </a:r>
            <a:r>
              <a:rPr lang="ru-RU" b="1" dirty="0" smtClean="0"/>
              <a:t>..</a:t>
            </a:r>
            <a:r>
              <a:rPr lang="ru-RU" b="1" dirty="0" err="1" smtClean="0"/>
              <a:t>нел</a:t>
            </a:r>
            <a:r>
              <a:rPr lang="ru-RU" b="1" dirty="0" smtClean="0"/>
              <a:t>..вые пижамы пили кофе </a:t>
            </a:r>
            <a:r>
              <a:rPr lang="ru-RU" b="1" dirty="0" err="1" smtClean="0"/>
              <a:t>ш</a:t>
            </a:r>
            <a:r>
              <a:rPr lang="ru-RU" b="1" dirty="0" smtClean="0"/>
              <a:t>..</a:t>
            </a:r>
            <a:r>
              <a:rPr lang="ru-RU" b="1" dirty="0" err="1" smtClean="0"/>
              <a:t>колад</a:t>
            </a:r>
            <a:r>
              <a:rPr lang="ru-RU" b="1" dirty="0" smtClean="0"/>
              <a:t> а затем садились в </a:t>
            </a:r>
            <a:r>
              <a:rPr lang="ru-RU" b="1" dirty="0" err="1" smtClean="0"/>
              <a:t>ва</a:t>
            </a:r>
            <a:r>
              <a:rPr lang="ru-RU" b="1" dirty="0" smtClean="0"/>
              <a:t>(</a:t>
            </a:r>
            <a:r>
              <a:rPr lang="ru-RU" b="1" dirty="0" err="1" smtClean="0"/>
              <a:t>н,нн</a:t>
            </a:r>
            <a:r>
              <a:rPr lang="ru-RU" b="1" dirty="0" smtClean="0"/>
              <a:t>)</a:t>
            </a:r>
            <a:r>
              <a:rPr lang="ru-RU" b="1" dirty="0" err="1" smtClean="0"/>
              <a:t>ы</a:t>
            </a:r>
            <a:r>
              <a:rPr lang="ru-RU" b="1" dirty="0" smtClean="0"/>
              <a:t> делали гимнастику возбуждая а(</a:t>
            </a:r>
            <a:r>
              <a:rPr lang="ru-RU" b="1" dirty="0" err="1" smtClean="0"/>
              <a:t>п,пп</a:t>
            </a:r>
            <a:r>
              <a:rPr lang="ru-RU" b="1" dirty="0" smtClean="0"/>
              <a:t>)</a:t>
            </a:r>
            <a:r>
              <a:rPr lang="ru-RU" b="1" dirty="0" err="1" smtClean="0"/>
              <a:t>етит</a:t>
            </a:r>
            <a:r>
              <a:rPr lang="ru-RU" b="1" dirty="0" smtClean="0"/>
              <a:t> и хорошее сам..чу..</a:t>
            </a:r>
            <a:r>
              <a:rPr lang="ru-RU" b="1" dirty="0" err="1" smtClean="0"/>
              <a:t>ствие</a:t>
            </a:r>
            <a:r>
              <a:rPr lang="ru-RU" b="1" dirty="0" smtClean="0"/>
              <a:t>. До </a:t>
            </a:r>
            <a:r>
              <a:rPr lang="ru-RU" b="1" dirty="0" err="1" smtClean="0"/>
              <a:t>оди</a:t>
            </a:r>
            <a:r>
              <a:rPr lang="ru-RU" b="1" dirty="0" smtClean="0"/>
              <a:t>(</a:t>
            </a:r>
            <a:r>
              <a:rPr lang="ru-RU" b="1" dirty="0" err="1" smtClean="0"/>
              <a:t>н,нн</a:t>
            </a:r>
            <a:r>
              <a:rPr lang="ru-RU" b="1" dirty="0" smtClean="0"/>
              <a:t>)</a:t>
            </a:r>
            <a:r>
              <a:rPr lang="ru-RU" b="1" dirty="0" err="1" smtClean="0"/>
              <a:t>адцати</a:t>
            </a:r>
            <a:r>
              <a:rPr lang="ru-RU" b="1" dirty="0" smtClean="0"/>
              <a:t> часов пол..</a:t>
            </a:r>
            <a:r>
              <a:rPr lang="ru-RU" b="1" dirty="0" err="1" smtClean="0"/>
              <a:t>галось</a:t>
            </a:r>
            <a:r>
              <a:rPr lang="ru-RU" b="1" dirty="0" smtClean="0"/>
              <a:t> бодро гулять по палубам дыша х..</a:t>
            </a:r>
            <a:r>
              <a:rPr lang="ru-RU" b="1" dirty="0" err="1" smtClean="0"/>
              <a:t>лодной</a:t>
            </a:r>
            <a:r>
              <a:rPr lang="ru-RU" b="1" dirty="0" smtClean="0"/>
              <a:t> </a:t>
            </a:r>
            <a:r>
              <a:rPr lang="ru-RU" b="1" dirty="0" err="1" smtClean="0"/>
              <a:t>свежест</a:t>
            </a:r>
            <a:r>
              <a:rPr lang="ru-RU" b="1" dirty="0" smtClean="0"/>
              <a:t>(?)</a:t>
            </a:r>
            <a:r>
              <a:rPr lang="ru-RU" b="1" dirty="0" err="1" smtClean="0"/>
              <a:t>ю</a:t>
            </a:r>
            <a:r>
              <a:rPr lang="ru-RU" b="1" dirty="0" smtClean="0"/>
              <a:t> океана.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Неопределенно-личные предложения.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143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 Был конец ноября.</a:t>
            </a:r>
            <a:r>
              <a:rPr lang="ru-RU" b="1" u="sng" dirty="0" smtClean="0"/>
              <a:t> До самого Гибралтара </a:t>
            </a:r>
            <a:r>
              <a:rPr lang="ru-RU" b="1" u="sng" dirty="0" smtClean="0">
                <a:solidFill>
                  <a:srgbClr val="FF0000"/>
                </a:solidFill>
              </a:rPr>
              <a:t>пришлось плыть </a:t>
            </a:r>
            <a:r>
              <a:rPr lang="ru-RU" b="1" u="sng" dirty="0" smtClean="0"/>
              <a:t>среди бури с мокрым снегом. </a:t>
            </a:r>
            <a:r>
              <a:rPr lang="ru-RU" b="1" dirty="0" smtClean="0"/>
              <a:t>Пассажиров было много, пароход был похож на громадный отель со всеми удобствами. Жизнь протекала на нем размеренно. </a:t>
            </a:r>
            <a:r>
              <a:rPr lang="ru-RU" b="1" u="sng" dirty="0" smtClean="0">
                <a:solidFill>
                  <a:srgbClr val="FF0000"/>
                </a:solidFill>
              </a:rPr>
              <a:t>Вставали</a:t>
            </a:r>
            <a:r>
              <a:rPr lang="ru-RU" b="1" u="sng" dirty="0" smtClean="0"/>
              <a:t> в тот ранний час, </a:t>
            </a:r>
            <a:r>
              <a:rPr lang="ru-RU" b="1" dirty="0" smtClean="0"/>
              <a:t>когда так медленно и неприветливо </a:t>
            </a:r>
            <a:r>
              <a:rPr lang="ru-RU" b="1" dirty="0" smtClean="0">
                <a:solidFill>
                  <a:schemeClr val="tx1"/>
                </a:solidFill>
              </a:rPr>
              <a:t>светало</a:t>
            </a:r>
            <a:r>
              <a:rPr lang="ru-RU" b="1" dirty="0" smtClean="0"/>
              <a:t> над серо-зеленой водяной пустыней, тяжело волновавшейся в тумане. </a:t>
            </a:r>
            <a:r>
              <a:rPr lang="ru-RU" b="1" u="sng" dirty="0" smtClean="0"/>
              <a:t>Накинув фланелевые пижамы, </a:t>
            </a:r>
            <a:r>
              <a:rPr lang="ru-RU" b="1" u="sng" dirty="0" smtClean="0">
                <a:solidFill>
                  <a:srgbClr val="FF0000"/>
                </a:solidFill>
              </a:rPr>
              <a:t>пили</a:t>
            </a:r>
            <a:r>
              <a:rPr lang="ru-RU" b="1" u="sng" dirty="0" smtClean="0"/>
              <a:t> кофе, шоколад, а затем </a:t>
            </a:r>
            <a:r>
              <a:rPr lang="ru-RU" b="1" u="sng" dirty="0" smtClean="0">
                <a:solidFill>
                  <a:srgbClr val="FF0000"/>
                </a:solidFill>
              </a:rPr>
              <a:t>садились</a:t>
            </a:r>
            <a:r>
              <a:rPr lang="ru-RU" b="1" u="sng" dirty="0" smtClean="0"/>
              <a:t> в ванны, </a:t>
            </a:r>
            <a:r>
              <a:rPr lang="ru-RU" b="1" u="sng" dirty="0" smtClean="0">
                <a:solidFill>
                  <a:srgbClr val="FF0000"/>
                </a:solidFill>
              </a:rPr>
              <a:t>делали</a:t>
            </a:r>
            <a:r>
              <a:rPr lang="ru-RU" b="1" u="sng" dirty="0" smtClean="0"/>
              <a:t> гимнастику, возбуждая аппетит и хорошее самочувствие. До одиннадцати часов </a:t>
            </a:r>
            <a:r>
              <a:rPr lang="ru-RU" b="1" u="sng" dirty="0" smtClean="0">
                <a:solidFill>
                  <a:srgbClr val="FF0000"/>
                </a:solidFill>
              </a:rPr>
              <a:t>полагалось</a:t>
            </a:r>
            <a:r>
              <a:rPr lang="ru-RU" b="1" u="sng" dirty="0" smtClean="0"/>
              <a:t> бодро </a:t>
            </a:r>
            <a:r>
              <a:rPr lang="ru-RU" b="1" u="sng" dirty="0" smtClean="0">
                <a:solidFill>
                  <a:srgbClr val="FF0000"/>
                </a:solidFill>
              </a:rPr>
              <a:t>гулять</a:t>
            </a:r>
            <a:r>
              <a:rPr lang="ru-RU" b="1" u="sng" dirty="0" smtClean="0"/>
              <a:t> по палубам, дыша холодной свежестью океана.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Обобщенно-личные предложения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501121" cy="271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выражения главного члена</a:t>
                      </a:r>
                      <a:r>
                        <a:rPr lang="ru-RU" baseline="0" dirty="0" smtClean="0"/>
                        <a:t> - сказуемого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Наклонение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02178">
                <a:tc>
                  <a:txBody>
                    <a:bodyPr/>
                    <a:lstStyle/>
                    <a:p>
                      <a:r>
                        <a:rPr lang="ru-RU" dirty="0" smtClean="0"/>
                        <a:t>Из песни слов не выкинешь.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лицо, кд.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Изъявительное</a:t>
                      </a:r>
                      <a:endParaRPr lang="ru-RU" dirty="0"/>
                    </a:p>
                  </a:txBody>
                  <a:tcPr/>
                </a:tc>
              </a:tr>
              <a:tr h="566534">
                <a:tc>
                  <a:txBody>
                    <a:bodyPr/>
                    <a:lstStyle/>
                    <a:p>
                      <a:r>
                        <a:rPr lang="ru-RU" dirty="0" smtClean="0"/>
                        <a:t>Цыплят по осени считают.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лицо мн.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Изъявительное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292</TotalTime>
  <Words>1389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 Односоставные предложения</vt:lpstr>
      <vt:lpstr>Определенно-личные предложения</vt:lpstr>
      <vt:lpstr>Определенно-личные предложения: сказуемое выражается 1 или 2 лицом ед. и мн. Числа изъявительного и повелительного наклонения</vt:lpstr>
      <vt:lpstr>Определенно-личные предложения</vt:lpstr>
      <vt:lpstr>Неопределенно-личные предложения</vt:lpstr>
      <vt:lpstr>Неопределенно-личные предложения:  сказуемое выражается 3 лицом множественного числа начтоящего, прошедшего и будущего времени.</vt:lpstr>
      <vt:lpstr>Неопределенно-личные предложения</vt:lpstr>
      <vt:lpstr>Неопределенно-личные предложения.</vt:lpstr>
      <vt:lpstr>Обобщенно-личные предложения</vt:lpstr>
      <vt:lpstr>Обобщенно-личные предложения типичны для пословиц, афоризмов, для повествования с обобщенным смыслом. </vt:lpstr>
      <vt:lpstr>     Безличные предложения</vt:lpstr>
      <vt:lpstr>          Безличные предложения</vt:lpstr>
      <vt:lpstr>  Было странно и жутковато нестись в этом пустом тряском вагоне между серых потоков дыма.  </vt:lpstr>
      <vt:lpstr>Спишите предложения. Определите способы выражения сказуемого в безличном предложении. Сказуемое подчеркнуть.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Кавайная Няка</dc:creator>
  <cp:lastModifiedBy>Кавайная Няка</cp:lastModifiedBy>
  <cp:revision>30</cp:revision>
  <dcterms:created xsi:type="dcterms:W3CDTF">2010-12-05T18:34:00Z</dcterms:created>
  <dcterms:modified xsi:type="dcterms:W3CDTF">2010-12-13T19:59:11Z</dcterms:modified>
</cp:coreProperties>
</file>