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838F9-29CE-494E-A807-D3CE7C340D39}" type="datetimeFigureOut">
              <a:rPr lang="ru-RU" smtClean="0"/>
              <a:t>17.01.2010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A4E890-1968-4F37-B20B-682FBC5BD08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2914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Сложноподчиненные предложения с несколькими придаточными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300832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Урок-практикум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dirty="0" smtClean="0"/>
              <a:t>5. </a:t>
            </a:r>
            <a:r>
              <a:rPr lang="ru-RU" b="1" dirty="0" smtClean="0"/>
              <a:t>Комплексный </a:t>
            </a:r>
            <a:r>
              <a:rPr lang="ru-RU" b="1" dirty="0" smtClean="0"/>
              <a:t>анализ </a:t>
            </a:r>
            <a:r>
              <a:rPr lang="ru-RU" b="1" dirty="0" smtClean="0"/>
              <a:t>текста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Почему </a:t>
            </a:r>
            <a:r>
              <a:rPr lang="ru-RU" dirty="0" smtClean="0"/>
              <a:t>телевизор </a:t>
            </a:r>
            <a:r>
              <a:rPr lang="ru-RU" dirty="0" err="1" smtClean="0"/>
              <a:t>частич</a:t>
            </a:r>
            <a:r>
              <a:rPr lang="ru-RU" dirty="0" smtClean="0"/>
              <a:t>(?)но выт…</a:t>
            </a:r>
            <a:r>
              <a:rPr lang="ru-RU" dirty="0" err="1" smtClean="0"/>
              <a:t>сняет</a:t>
            </a:r>
            <a:r>
              <a:rPr lang="ru-RU" dirty="0" smtClean="0"/>
              <a:t> книгу?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/>
              <a:t>Да </a:t>
            </a:r>
            <a:r>
              <a:rPr lang="ru-RU" dirty="0" smtClean="0"/>
              <a:t>потому(?)  что телевизор </a:t>
            </a:r>
            <a:r>
              <a:rPr lang="ru-RU" dirty="0" err="1" smtClean="0"/>
              <a:t>заст</a:t>
            </a:r>
            <a:r>
              <a:rPr lang="ru-RU" dirty="0" smtClean="0"/>
              <a:t>…</a:t>
            </a:r>
            <a:r>
              <a:rPr lang="ru-RU" dirty="0" err="1" smtClean="0"/>
              <a:t>вляет</a:t>
            </a:r>
            <a:r>
              <a:rPr lang="ru-RU" dirty="0" smtClean="0"/>
              <a:t> вас (не)торопясь </a:t>
            </a:r>
            <a:r>
              <a:rPr lang="ru-RU" dirty="0" err="1" smtClean="0"/>
              <a:t>просм</a:t>
            </a:r>
            <a:r>
              <a:rPr lang="ru-RU" dirty="0" smtClean="0"/>
              <a:t>…треть какую(то) передачу, сесть поудобнее(?)  чтобы вам (н…)чего не мешало(?)  чтобы вы </a:t>
            </a:r>
            <a:r>
              <a:rPr lang="ru-RU" dirty="0" err="1" smtClean="0"/>
              <a:t>отвл</a:t>
            </a:r>
            <a:r>
              <a:rPr lang="ru-RU" dirty="0" smtClean="0"/>
              <a:t>…</a:t>
            </a:r>
            <a:r>
              <a:rPr lang="ru-RU" dirty="0" err="1" smtClean="0"/>
              <a:t>клись</a:t>
            </a:r>
            <a:r>
              <a:rPr lang="ru-RU" dirty="0" smtClean="0"/>
              <a:t> от забот и </a:t>
            </a:r>
            <a:r>
              <a:rPr lang="ru-RU" dirty="0" err="1" smtClean="0"/>
              <a:t>повс</a:t>
            </a:r>
            <a:r>
              <a:rPr lang="ru-RU" dirty="0" smtClean="0"/>
              <a:t>…дневных хлопот.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/>
              <a:t>Но </a:t>
            </a:r>
            <a:r>
              <a:rPr lang="ru-RU" dirty="0" smtClean="0"/>
              <a:t>пост…</a:t>
            </a:r>
            <a:r>
              <a:rPr lang="ru-RU" dirty="0" err="1" smtClean="0"/>
              <a:t>райтесь</a:t>
            </a:r>
            <a:r>
              <a:rPr lang="ru-RU" dirty="0" smtClean="0"/>
              <a:t> </a:t>
            </a:r>
            <a:r>
              <a:rPr lang="ru-RU" dirty="0" err="1" smtClean="0"/>
              <a:t>выб</a:t>
            </a:r>
            <a:r>
              <a:rPr lang="ru-RU" dirty="0" smtClean="0"/>
              <a:t>…рать книгу (по)своему вкусу, сядьте с ней поудобнее(?)  и вы поймете(?) что есть много книг(?)  без которых нельзя жить(?)  которые  важнее и интереснее(?)  чем многие передачи.</a:t>
            </a:r>
          </a:p>
          <a:p>
            <a:pPr>
              <a:buNone/>
            </a:pPr>
            <a:r>
              <a:rPr lang="ru-RU" dirty="0" smtClean="0"/>
              <a:t>4.Определите </a:t>
            </a:r>
            <a:r>
              <a:rPr lang="ru-RU" dirty="0" smtClean="0"/>
              <a:t>сами свой выбор(?)  сообразуясь с тем(?)  какую роль пр…обрела </a:t>
            </a:r>
            <a:r>
              <a:rPr lang="ru-RU" dirty="0" err="1" smtClean="0"/>
              <a:t>выбра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ая</a:t>
            </a:r>
            <a:r>
              <a:rPr lang="ru-RU" dirty="0" smtClean="0"/>
              <a:t> вами книга в истории человеческой культуры(?) чтобы стать классикой.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 smtClean="0"/>
              <a:t>. Это </a:t>
            </a:r>
            <a:r>
              <a:rPr lang="ru-RU" dirty="0" smtClean="0"/>
              <a:t>значит(?)  что в ней что(то) существенное есть.</a:t>
            </a:r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 smtClean="0"/>
              <a:t>. А </a:t>
            </a:r>
            <a:r>
              <a:rPr lang="ru-RU" dirty="0" smtClean="0"/>
              <a:t>может быть(?)  это существенное для культуры человечества окажется существенным и для вас?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Комплексный </a:t>
            </a:r>
            <a:r>
              <a:rPr lang="ru-RU" b="1" dirty="0" smtClean="0"/>
              <a:t>анализ </a:t>
            </a:r>
            <a:r>
              <a:rPr lang="ru-RU" b="1" dirty="0" smtClean="0"/>
              <a:t>текста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Почему </a:t>
            </a:r>
            <a:r>
              <a:rPr lang="ru-RU" dirty="0" smtClean="0"/>
              <a:t>телевизор </a:t>
            </a:r>
            <a:r>
              <a:rPr lang="ru-RU" dirty="0" smtClean="0"/>
              <a:t>части</a:t>
            </a:r>
            <a:r>
              <a:rPr lang="ru-RU" dirty="0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о выт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сняет </a:t>
            </a:r>
            <a:r>
              <a:rPr lang="ru-RU" dirty="0" smtClean="0"/>
              <a:t>книгу?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/>
              <a:t>Да потому  </a:t>
            </a:r>
            <a:r>
              <a:rPr lang="ru-RU" dirty="0" smtClean="0"/>
              <a:t>что телевизор </a:t>
            </a:r>
            <a:r>
              <a:rPr lang="ru-RU" dirty="0" smtClean="0"/>
              <a:t>заст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вляет </a:t>
            </a:r>
            <a:r>
              <a:rPr lang="ru-RU" dirty="0" smtClean="0"/>
              <a:t>вас 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u="sng" dirty="0" smtClean="0">
                <a:solidFill>
                  <a:srgbClr val="FF0000"/>
                </a:solidFill>
              </a:rPr>
              <a:t>е т</a:t>
            </a:r>
            <a:r>
              <a:rPr lang="ru-RU" dirty="0" smtClean="0"/>
              <a:t>оропясь просм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треть какую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то </a:t>
            </a:r>
            <a:r>
              <a:rPr lang="ru-RU" dirty="0" smtClean="0"/>
              <a:t>передачу, сесть </a:t>
            </a:r>
            <a:r>
              <a:rPr lang="ru-RU" dirty="0" smtClean="0"/>
              <a:t>поудобнее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чтобы </a:t>
            </a:r>
            <a:r>
              <a:rPr lang="ru-RU" dirty="0" smtClean="0"/>
              <a:t>вам </a:t>
            </a:r>
            <a:r>
              <a:rPr lang="ru-RU" dirty="0" smtClean="0"/>
              <a:t>н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чего </a:t>
            </a:r>
            <a:r>
              <a:rPr lang="ru-RU" dirty="0" smtClean="0"/>
              <a:t>не </a:t>
            </a:r>
            <a:r>
              <a:rPr lang="ru-RU" dirty="0" smtClean="0"/>
              <a:t>мешало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/>
              <a:t>чтобы вы </a:t>
            </a:r>
            <a:r>
              <a:rPr lang="ru-RU" dirty="0" smtClean="0"/>
              <a:t>отвл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клись </a:t>
            </a:r>
            <a:r>
              <a:rPr lang="ru-RU" dirty="0" smtClean="0"/>
              <a:t>от забот и </a:t>
            </a:r>
            <a:r>
              <a:rPr lang="ru-RU" dirty="0" smtClean="0"/>
              <a:t>повс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дневных </a:t>
            </a:r>
            <a:r>
              <a:rPr lang="ru-RU" dirty="0" smtClean="0"/>
              <a:t>хлопот.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/>
              <a:t>Но пост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райтесь выб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рать </a:t>
            </a:r>
            <a:r>
              <a:rPr lang="ru-RU" dirty="0" smtClean="0"/>
              <a:t>книгу </a:t>
            </a:r>
            <a:r>
              <a:rPr lang="ru-RU" dirty="0" smtClean="0"/>
              <a:t>п</a:t>
            </a:r>
            <a:r>
              <a:rPr lang="ru-RU" u="sng" dirty="0" smtClean="0">
                <a:solidFill>
                  <a:srgbClr val="FF0000"/>
                </a:solidFill>
              </a:rPr>
              <a:t>о с</a:t>
            </a:r>
            <a:r>
              <a:rPr lang="ru-RU" dirty="0" smtClean="0"/>
              <a:t>воему </a:t>
            </a:r>
            <a:r>
              <a:rPr lang="ru-RU" dirty="0" smtClean="0"/>
              <a:t>вкусу, сядьте с ней </a:t>
            </a:r>
            <a:r>
              <a:rPr lang="ru-RU" dirty="0" smtClean="0"/>
              <a:t>поудобнее</a:t>
            </a:r>
            <a:r>
              <a:rPr lang="ru-RU" u="sng" dirty="0" smtClean="0">
                <a:solidFill>
                  <a:srgbClr val="FF0000"/>
                </a:solidFill>
              </a:rPr>
              <a:t>   </a:t>
            </a:r>
            <a:r>
              <a:rPr lang="ru-RU" dirty="0" smtClean="0"/>
              <a:t> </a:t>
            </a:r>
            <a:r>
              <a:rPr lang="ru-RU" dirty="0" smtClean="0"/>
              <a:t>и вы </a:t>
            </a:r>
            <a:r>
              <a:rPr lang="ru-RU" dirty="0" smtClean="0"/>
              <a:t>поймете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smtClean="0"/>
              <a:t>что есть много </a:t>
            </a:r>
            <a:r>
              <a:rPr lang="ru-RU" dirty="0" smtClean="0"/>
              <a:t>книг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/>
              <a:t>без которых нельзя </a:t>
            </a:r>
            <a:r>
              <a:rPr lang="ru-RU" dirty="0" smtClean="0"/>
              <a:t>жить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/>
              <a:t>которые  важнее и </a:t>
            </a:r>
            <a:r>
              <a:rPr lang="ru-RU" dirty="0" smtClean="0"/>
              <a:t>интереснее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/>
              <a:t>чем многие передачи.</a:t>
            </a:r>
          </a:p>
          <a:p>
            <a:pPr>
              <a:buNone/>
            </a:pPr>
            <a:r>
              <a:rPr lang="ru-RU" dirty="0" smtClean="0"/>
              <a:t>4.Определите </a:t>
            </a:r>
            <a:r>
              <a:rPr lang="ru-RU" dirty="0" smtClean="0"/>
              <a:t>сами свой </a:t>
            </a:r>
            <a:r>
              <a:rPr lang="ru-RU" dirty="0" smtClean="0"/>
              <a:t>выбор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/>
              <a:t>сообразуясь с </a:t>
            </a:r>
            <a:r>
              <a:rPr lang="ru-RU" dirty="0" smtClean="0"/>
              <a:t>тем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/>
              <a:t>какую роль </a:t>
            </a:r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обрела выбра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ая </a:t>
            </a:r>
            <a:r>
              <a:rPr lang="ru-RU" dirty="0" smtClean="0"/>
              <a:t>вами книга в истории человеческой </a:t>
            </a:r>
            <a:r>
              <a:rPr lang="ru-RU" dirty="0" smtClean="0"/>
              <a:t>культуры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smtClean="0"/>
              <a:t>чтобы стать классикой.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 smtClean="0"/>
              <a:t>. Это значит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/>
              <a:t>что в ней </a:t>
            </a:r>
            <a:r>
              <a:rPr lang="ru-RU" dirty="0" smtClean="0"/>
              <a:t>что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то </a:t>
            </a:r>
            <a:r>
              <a:rPr lang="ru-RU" dirty="0" smtClean="0"/>
              <a:t>существенное есть.</a:t>
            </a:r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 smtClean="0"/>
              <a:t>. А </a:t>
            </a:r>
            <a:r>
              <a:rPr lang="ru-RU" dirty="0" smtClean="0"/>
              <a:t>может </a:t>
            </a:r>
            <a:r>
              <a:rPr lang="ru-RU" dirty="0" smtClean="0"/>
              <a:t>быть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 </a:t>
            </a:r>
            <a:r>
              <a:rPr lang="ru-RU" dirty="0" smtClean="0"/>
              <a:t>это существенное для культуры человечества окажется существенным и для вас?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7256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6. Задания </a:t>
            </a:r>
            <a:r>
              <a:rPr lang="ru-RU" sz="3600" dirty="0" smtClean="0"/>
              <a:t>для комплексного анализа </a:t>
            </a:r>
            <a:r>
              <a:rPr lang="ru-RU" sz="3600" dirty="0" smtClean="0"/>
              <a:t>текста</a:t>
            </a:r>
            <a:endParaRPr lang="ru-RU" sz="36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8578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3500" dirty="0" smtClean="0"/>
              <a:t>.  Озаглавьте данный текст. Сформулируйте тему и главную мысль. Обозначьте проблему, которую автор ставит перед читателями.</a:t>
            </a:r>
          </a:p>
          <a:p>
            <a:pPr>
              <a:buNone/>
            </a:pPr>
            <a:r>
              <a:rPr lang="ru-RU" sz="3500" dirty="0" smtClean="0"/>
              <a:t>2. Ответьте на вопрос: «Какую роль в вашей жизни играет книга?». Определите позицию автора, а какова ваша позиция по данному вопросу?</a:t>
            </a:r>
          </a:p>
          <a:p>
            <a:pPr>
              <a:buNone/>
            </a:pPr>
            <a:r>
              <a:rPr lang="ru-RU" sz="3500" dirty="0" smtClean="0"/>
              <a:t>3. Определите стиль речи.</a:t>
            </a:r>
          </a:p>
          <a:p>
            <a:pPr>
              <a:buNone/>
            </a:pPr>
            <a:r>
              <a:rPr lang="ru-RU" sz="3500" dirty="0" smtClean="0"/>
              <a:t>4.  Выпишите из текста слова с безударными гласными в корне, проверяемыми ударением. Расскажите о безударных гласных, непроверяемых ударением.</a:t>
            </a:r>
          </a:p>
          <a:p>
            <a:pPr>
              <a:buNone/>
            </a:pPr>
            <a:r>
              <a:rPr lang="ru-RU" sz="3500" dirty="0" smtClean="0"/>
              <a:t>5. Укажите в тексте 2 имени прилагательных, стоящих в сравнительной степени. Образуйте от них возможные степени сравнения.</a:t>
            </a:r>
          </a:p>
          <a:p>
            <a:pPr>
              <a:buNone/>
            </a:pPr>
            <a:r>
              <a:rPr lang="ru-RU" sz="3500" dirty="0" smtClean="0"/>
              <a:t>6. Из предложения № 6 выпишите вводное слово и объясните знаки препинания при вводных словах. Составьте предложение таким образом, чтобы это вводное слово являлось членом предложения.</a:t>
            </a:r>
          </a:p>
          <a:p>
            <a:pPr>
              <a:buNone/>
            </a:pPr>
            <a:r>
              <a:rPr lang="ru-RU" sz="3500" dirty="0" smtClean="0"/>
              <a:t>7. Укажите вид придаточных в предложениях № 2, 3. Составьте схемы этих предложений.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 </a:t>
            </a:r>
            <a:r>
              <a:rPr lang="ru-RU" b="1" dirty="0" smtClean="0"/>
              <a:t>Конструирование предложений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</a:t>
            </a:r>
            <a:r>
              <a:rPr lang="ru-RU" dirty="0" smtClean="0"/>
              <a:t>: из данных предложений, используя союзы и союзные слова, образуйте  сложноподчинённые предложения с несколькими придаточными. Запишите их, расставьте знаки препинания.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i="1" dirty="0" smtClean="0"/>
              <a:t>Уже </a:t>
            </a:r>
            <a:r>
              <a:rPr lang="ru-RU" i="1" dirty="0" smtClean="0"/>
              <a:t>совсем стемнело. Мы, наконец, пришли на берег озера. Вблизи стояло несколько копен</a:t>
            </a:r>
            <a:r>
              <a:rPr lang="ru-RU" b="1" dirty="0" smtClean="0"/>
              <a:t>  </a:t>
            </a:r>
            <a:r>
              <a:rPr lang="ru-RU" i="1" dirty="0" smtClean="0"/>
              <a:t>недавно скошенного сена. </a:t>
            </a:r>
            <a:endParaRPr lang="ru-RU" i="1" dirty="0" smtClean="0"/>
          </a:p>
          <a:p>
            <a:pPr marL="514350" indent="-514350">
              <a:buAutoNum type="arabicPeriod"/>
            </a:pPr>
            <a:r>
              <a:rPr lang="ru-RU" i="1" dirty="0" smtClean="0"/>
              <a:t>Наступил </a:t>
            </a:r>
            <a:r>
              <a:rPr lang="ru-RU" i="1" dirty="0" smtClean="0"/>
              <a:t>октябрь. Установились тёплые дни. Такие </a:t>
            </a:r>
            <a:r>
              <a:rPr lang="ru-RU" i="1" dirty="0" smtClean="0"/>
              <a:t>дни бывают </a:t>
            </a:r>
            <a:r>
              <a:rPr lang="ru-RU" i="1" dirty="0" smtClean="0"/>
              <a:t>только летом.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 группа: контрольная работа №1</a:t>
            </a:r>
          </a:p>
          <a:p>
            <a:r>
              <a:rPr lang="ru-RU" sz="3600" dirty="0" smtClean="0"/>
              <a:t>2 группа: контрольная работа №2</a:t>
            </a:r>
          </a:p>
          <a:p>
            <a:r>
              <a:rPr lang="ru-RU" sz="3600" dirty="0" smtClean="0"/>
              <a:t>3 группа: осложненное списывание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8388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 Расставьте ударение в словах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64305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</a:t>
            </a:r>
            <a:r>
              <a:rPr lang="ru-RU" sz="4400" dirty="0" smtClean="0"/>
              <a:t>Баловать</a:t>
            </a:r>
            <a:r>
              <a:rPr lang="ru-RU" sz="4400" dirty="0" smtClean="0"/>
              <a:t>, документ, задолго,  звонишь, звонящий, каталог, красивее, мастерски, облегчит, премировать, </a:t>
            </a:r>
            <a:r>
              <a:rPr lang="ru-RU" sz="4400" dirty="0" smtClean="0"/>
              <a:t>усугубить.</a:t>
            </a:r>
            <a:endParaRPr lang="ru-RU" sz="4400" dirty="0" smtClean="0"/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143504" y="1785926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500298" y="1785926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929322" y="314324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214546" y="314324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714876" y="242886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214546" y="242886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072330" y="1785926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786710" y="2500306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714612" y="4429132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072198" y="3786190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786050" y="3786190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</a:t>
            </a:r>
            <a:r>
              <a:rPr lang="ru-RU" b="1" dirty="0" smtClean="0"/>
              <a:t>Верно </a:t>
            </a:r>
            <a:r>
              <a:rPr lang="ru-RU" b="1" dirty="0" smtClean="0"/>
              <a:t>ли утверждение, что: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1</a:t>
            </a:r>
            <a:r>
              <a:rPr lang="ru-RU" dirty="0" smtClean="0"/>
              <a:t>. Союзы </a:t>
            </a:r>
            <a:r>
              <a:rPr lang="ru-RU" b="1" i="1" dirty="0" smtClean="0"/>
              <a:t>что, если, где</a:t>
            </a:r>
            <a:r>
              <a:rPr lang="ru-RU" b="1" dirty="0" smtClean="0"/>
              <a:t> </a:t>
            </a:r>
            <a:r>
              <a:rPr lang="ru-RU" dirty="0" smtClean="0"/>
              <a:t>–</a:t>
            </a:r>
            <a:r>
              <a:rPr lang="ru-RU" b="1" dirty="0" smtClean="0"/>
              <a:t> </a:t>
            </a:r>
            <a:r>
              <a:rPr lang="ru-RU" dirty="0" smtClean="0"/>
              <a:t>подчинительные?</a:t>
            </a:r>
            <a:br>
              <a:rPr lang="ru-RU" dirty="0" smtClean="0"/>
            </a:br>
            <a:r>
              <a:rPr lang="ru-RU" dirty="0" smtClean="0"/>
              <a:t>2. Определение не отвечает на вопрос </a:t>
            </a:r>
            <a:r>
              <a:rPr lang="ru-RU" b="1" i="1" dirty="0" smtClean="0"/>
              <a:t>чей?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Предложение – это синтаксическая единица?</a:t>
            </a:r>
            <a:br>
              <a:rPr lang="ru-RU" dirty="0" smtClean="0"/>
            </a:br>
            <a:r>
              <a:rPr lang="ru-RU" dirty="0" smtClean="0"/>
              <a:t>4. Местоимение </a:t>
            </a:r>
            <a:r>
              <a:rPr lang="ru-RU" b="1" i="1" dirty="0" smtClean="0"/>
              <a:t>себя</a:t>
            </a:r>
            <a:r>
              <a:rPr lang="ru-RU" dirty="0" smtClean="0"/>
              <a:t> не имеет именительного падежа?</a:t>
            </a:r>
            <a:br>
              <a:rPr lang="ru-RU" dirty="0" smtClean="0"/>
            </a:br>
            <a:r>
              <a:rPr lang="ru-RU" dirty="0" smtClean="0"/>
              <a:t>5. Союз </a:t>
            </a:r>
            <a:r>
              <a:rPr lang="ru-RU" b="1" i="1" dirty="0" smtClean="0"/>
              <a:t>однако</a:t>
            </a:r>
            <a:r>
              <a:rPr lang="ru-RU" dirty="0" smtClean="0"/>
              <a:t> – подчинительный?</a:t>
            </a:r>
            <a:br>
              <a:rPr lang="ru-RU" dirty="0" smtClean="0"/>
            </a:br>
            <a:r>
              <a:rPr lang="ru-RU" dirty="0" smtClean="0"/>
              <a:t>6. Двусоставное предложение может быть неопределенно-личным?</a:t>
            </a:r>
            <a:br>
              <a:rPr lang="ru-RU" dirty="0" smtClean="0"/>
            </a:br>
            <a:r>
              <a:rPr lang="ru-RU" dirty="0" smtClean="0"/>
              <a:t>7. Придаточные изъяснительные предложения отвечают на вопросы косвенных падежей?</a:t>
            </a:r>
            <a:br>
              <a:rPr lang="ru-RU" dirty="0" smtClean="0"/>
            </a:br>
            <a:r>
              <a:rPr lang="ru-RU" dirty="0" smtClean="0"/>
              <a:t>8. В предложении </a:t>
            </a:r>
            <a:r>
              <a:rPr lang="ru-RU" i="1" dirty="0" smtClean="0"/>
              <a:t>Сделано все, чтобы я мог жить спокойно</a:t>
            </a:r>
            <a:r>
              <a:rPr lang="ru-RU" dirty="0" smtClean="0"/>
              <a:t> первая часть – придаточное предложение?</a:t>
            </a:r>
            <a:br>
              <a:rPr lang="ru-RU" dirty="0" smtClean="0"/>
            </a:br>
            <a:r>
              <a:rPr lang="ru-RU" dirty="0" smtClean="0"/>
              <a:t>9. [ ], (который...). – схема сложноподчиненного предложения.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Program Files\Microsoft Office\MEDIA\CAGCAT10\j0234687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457" y="5929330"/>
            <a:ext cx="1104090" cy="785794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3929058" y="6215082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101 100 101</a:t>
            </a:r>
            <a:endParaRPr lang="ru-RU" sz="7200" dirty="0"/>
          </a:p>
        </p:txBody>
      </p:sp>
      <p:pic>
        <p:nvPicPr>
          <p:cNvPr id="1027" name="Picture 3" descr="C:\Program Files\Microsoft Office\MEDIA\CAGCAT10\j0299125.wmf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012321"/>
            <a:ext cx="1928826" cy="3165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357166"/>
            <a:ext cx="771530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Сложноподчиненные предложения с несколькими придаточными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857364"/>
            <a:ext cx="17859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Однородное подчинение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1857364"/>
            <a:ext cx="207170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Последователь-ное</a:t>
            </a:r>
            <a:r>
              <a:rPr lang="ru-RU" sz="2000" dirty="0" smtClean="0"/>
              <a:t> подчинение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1857364"/>
            <a:ext cx="192882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Параллельное подчинение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1857364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Комбинирован-ное</a:t>
            </a:r>
            <a:r>
              <a:rPr lang="ru-RU" dirty="0" smtClean="0"/>
              <a:t> подчинение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000504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4000504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3929066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3929066"/>
            <a:ext cx="12858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57158" y="4929198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285852" y="4929198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714612" y="5000636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072066" y="5000636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00760" y="5000636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500958" y="4857760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572396" y="5643578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072198" y="5786454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786182" y="5000636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>
            <a:stCxn id="10" idx="2"/>
            <a:endCxn id="14" idx="0"/>
          </p:cNvCxnSpPr>
          <p:nvPr/>
        </p:nvCxnSpPr>
        <p:spPr>
          <a:xfrm rot="5400000">
            <a:off x="803646" y="4589868"/>
            <a:ext cx="285752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0" idx="2"/>
          </p:cNvCxnSpPr>
          <p:nvPr/>
        </p:nvCxnSpPr>
        <p:spPr>
          <a:xfrm rot="16200000" flipH="1">
            <a:off x="1214414" y="4572008"/>
            <a:ext cx="28575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3107521" y="4750603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2" idx="0"/>
          </p:cNvCxnSpPr>
          <p:nvPr/>
        </p:nvCxnSpPr>
        <p:spPr>
          <a:xfrm>
            <a:off x="3786182" y="4643446"/>
            <a:ext cx="392909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21" idx="0"/>
          </p:cNvCxnSpPr>
          <p:nvPr/>
        </p:nvCxnSpPr>
        <p:spPr>
          <a:xfrm rot="5400000">
            <a:off x="6340092" y="5625720"/>
            <a:ext cx="28575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5357819" y="4643447"/>
            <a:ext cx="428627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8" idx="0"/>
          </p:cNvCxnSpPr>
          <p:nvPr/>
        </p:nvCxnSpPr>
        <p:spPr>
          <a:xfrm rot="16200000" flipH="1">
            <a:off x="6018621" y="4625588"/>
            <a:ext cx="428626" cy="32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3" idx="2"/>
          </p:cNvCxnSpPr>
          <p:nvPr/>
        </p:nvCxnSpPr>
        <p:spPr>
          <a:xfrm rot="5400000">
            <a:off x="7715272" y="471488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9" idx="4"/>
            <a:endCxn id="20" idx="0"/>
          </p:cNvCxnSpPr>
          <p:nvPr/>
        </p:nvCxnSpPr>
        <p:spPr>
          <a:xfrm rot="16200000" flipH="1">
            <a:off x="7822429" y="5500702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" idx="2"/>
          </p:cNvCxnSpPr>
          <p:nvPr/>
        </p:nvCxnSpPr>
        <p:spPr>
          <a:xfrm rot="5400000">
            <a:off x="732208" y="3411141"/>
            <a:ext cx="114300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7" idx="2"/>
            <a:endCxn id="13" idx="0"/>
          </p:cNvCxnSpPr>
          <p:nvPr/>
        </p:nvCxnSpPr>
        <p:spPr>
          <a:xfrm rot="16200000" flipH="1">
            <a:off x="5125644" y="1196562"/>
            <a:ext cx="1071570" cy="4393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8" idx="2"/>
          </p:cNvCxnSpPr>
          <p:nvPr/>
        </p:nvCxnSpPr>
        <p:spPr>
          <a:xfrm rot="5400000">
            <a:off x="3946918" y="2268133"/>
            <a:ext cx="1143008" cy="2321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9" idx="2"/>
            <a:endCxn id="12" idx="0"/>
          </p:cNvCxnSpPr>
          <p:nvPr/>
        </p:nvCxnSpPr>
        <p:spPr>
          <a:xfrm rot="5400000">
            <a:off x="6286512" y="2428868"/>
            <a:ext cx="1071570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</a:t>
            </a:r>
            <a:r>
              <a:rPr lang="ru-RU" b="1" u="sng" dirty="0" smtClean="0"/>
              <a:t>Эксперимент </a:t>
            </a:r>
            <a:r>
              <a:rPr lang="ru-RU" b="1" u="sng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Однородное подчинение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0006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І. Докажите, что при однородном подчинении придаточные относятся к главной части, что они являются придаточными одного вида. Для этого от главной части к придаточной поставьте вопрос, укажите вид каждой части.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err="1" smtClean="0"/>
              <a:t>ІІ.Запишите</a:t>
            </a:r>
            <a:r>
              <a:rPr lang="ru-RU" dirty="0" smtClean="0"/>
              <a:t> предложения, добавляя союз </a:t>
            </a:r>
            <a:r>
              <a:rPr lang="ru-RU" i="1" dirty="0" smtClean="0"/>
              <a:t>и</a:t>
            </a:r>
            <a:r>
              <a:rPr lang="ru-RU" dirty="0" smtClean="0"/>
              <a:t>, соединяющий однородные придаточные. Как при этом изменится пунктуация предложений?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 б </a:t>
            </a:r>
            <a:r>
              <a:rPr lang="ru-RU" dirty="0" err="1" smtClean="0"/>
              <a:t>р</a:t>
            </a:r>
            <a:r>
              <a:rPr lang="ru-RU" dirty="0" smtClean="0"/>
              <a:t> а </a:t>
            </a:r>
            <a:r>
              <a:rPr lang="ru-RU" dirty="0" err="1" smtClean="0"/>
              <a:t>з</a:t>
            </a:r>
            <a:r>
              <a:rPr lang="ru-RU" dirty="0" smtClean="0"/>
              <a:t> е </a:t>
            </a:r>
            <a:r>
              <a:rPr lang="ru-RU" dirty="0" err="1" smtClean="0"/>
              <a:t>ц</a:t>
            </a:r>
            <a:r>
              <a:rPr lang="ru-RU" dirty="0" smtClean="0"/>
              <a:t>. Я понял, что задание сложное, что надо будет подобрать дополнительный материал. — </a:t>
            </a:r>
            <a:r>
              <a:rPr lang="ru-RU" i="1" dirty="0" smtClean="0"/>
              <a:t>Я понял, что задание сложное и что надо будет подобрать дополнительный материал.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</a:t>
            </a:r>
            <a:r>
              <a:rPr lang="ru-RU" b="1" u="sng" dirty="0" smtClean="0"/>
              <a:t>Эксперимент  </a:t>
            </a:r>
            <a:r>
              <a:rPr lang="ru-RU" b="1" u="sng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Последовательное подчинение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85860"/>
            <a:ext cx="8401080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900" dirty="0" smtClean="0"/>
              <a:t>І. Докажите, что при последовательном подчинении первая придаточная часть (первой степени) относился к главной части, вторая придаточная (второй степени) относится к придаточной первой степени и т.д. Для этого от главной части к придаточной первой степени поставьте вопрос, затем от него поставьте вопрос к придаточной второй степени и т. д.</a:t>
            </a:r>
          </a:p>
          <a:p>
            <a:pPr>
              <a:buNone/>
            </a:pPr>
            <a:r>
              <a:rPr lang="ru-RU" sz="2900" dirty="0" smtClean="0"/>
              <a:t> </a:t>
            </a:r>
          </a:p>
          <a:p>
            <a:pPr>
              <a:buNone/>
            </a:pPr>
            <a:r>
              <a:rPr lang="ru-RU" sz="2900" dirty="0" smtClean="0"/>
              <a:t>ІІ. Запишите предложения, ставя придаточную часть второй степени внутри придаточной части первой степени, располагая её после союза. Повторно запишите преобразованные предложения, вводя после придаточной части слово </a:t>
            </a:r>
            <a:r>
              <a:rPr lang="ru-RU" sz="2900" i="1" dirty="0" smtClean="0"/>
              <a:t>то</a:t>
            </a:r>
            <a:r>
              <a:rPr lang="ru-RU" sz="2900" dirty="0" smtClean="0"/>
              <a:t>. Как при этом изменится пунктуация при сочетании союзов?</a:t>
            </a:r>
          </a:p>
          <a:p>
            <a:pPr>
              <a:buNone/>
            </a:pPr>
            <a:r>
              <a:rPr lang="ru-RU" sz="2900" dirty="0" smtClean="0"/>
              <a:t> </a:t>
            </a:r>
          </a:p>
          <a:p>
            <a:pPr>
              <a:buNone/>
            </a:pPr>
            <a:r>
              <a:rPr lang="ru-RU" sz="2900" dirty="0" smtClean="0"/>
              <a:t>О б </a:t>
            </a:r>
            <a:r>
              <a:rPr lang="ru-RU" sz="2900" dirty="0" err="1" smtClean="0"/>
              <a:t>р</a:t>
            </a:r>
            <a:r>
              <a:rPr lang="ru-RU" sz="2900" dirty="0" smtClean="0"/>
              <a:t> а </a:t>
            </a:r>
            <a:r>
              <a:rPr lang="ru-RU" sz="2900" dirty="0" err="1" smtClean="0"/>
              <a:t>з</a:t>
            </a:r>
            <a:r>
              <a:rPr lang="ru-RU" sz="2900" dirty="0" smtClean="0"/>
              <a:t> е </a:t>
            </a:r>
            <a:r>
              <a:rPr lang="ru-RU" sz="2900" dirty="0" err="1" smtClean="0"/>
              <a:t>ц</a:t>
            </a:r>
            <a:r>
              <a:rPr lang="ru-RU" sz="2900" dirty="0" smtClean="0"/>
              <a:t>. Я подумал, что будет не так уж плохо, если Мишка сейчас прочитает мои мысли. — </a:t>
            </a:r>
            <a:r>
              <a:rPr lang="ru-RU" sz="2900" i="1" dirty="0" smtClean="0"/>
              <a:t>Я подумал, что, если Мишка сейчас прочитает мои мысли, будет не так уж плохо. Я подумал, что если Мишка сейчас прочитает мои мысли, то будет не так уж плохо (В. Медведев</a:t>
            </a:r>
            <a:r>
              <a:rPr lang="ru-RU" sz="2900" i="1" dirty="0" smtClean="0"/>
              <a:t>).</a:t>
            </a:r>
            <a:endParaRPr lang="ru-RU" sz="2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</a:t>
            </a:r>
            <a:r>
              <a:rPr lang="ru-RU" b="1" u="sng" dirty="0" smtClean="0"/>
              <a:t>Эксперимент </a:t>
            </a:r>
            <a:r>
              <a:rPr lang="ru-RU" b="1" u="sng" dirty="0" smtClean="0"/>
              <a:t>3.</a:t>
            </a:r>
            <a:r>
              <a:rPr lang="ru-RU" dirty="0" smtClean="0"/>
              <a:t>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Параллельное подчинение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І. Докажите, что при параллельном подчинении придаточные относятся к одной главной части, но являются разными по значению или поясняют разные слова в главной части. Для этого от главной части к придаточной поставьте вопрос, определите вид придаточных, отметьте, что они поясняют в главной части.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Инструктаж по проведению исследовательской работы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определить </a:t>
            </a:r>
            <a:r>
              <a:rPr lang="ru-RU" sz="3200" dirty="0" smtClean="0"/>
              <a:t>тип и стиль </a:t>
            </a:r>
            <a:r>
              <a:rPr lang="ru-RU" sz="3200" dirty="0" smtClean="0"/>
              <a:t>речи; </a:t>
            </a:r>
          </a:p>
          <a:p>
            <a:r>
              <a:rPr lang="ru-RU" sz="3200" dirty="0" smtClean="0"/>
              <a:t>определить </a:t>
            </a:r>
            <a:r>
              <a:rPr lang="ru-RU" sz="3200" dirty="0" smtClean="0"/>
              <a:t>вид </a:t>
            </a:r>
            <a:r>
              <a:rPr lang="ru-RU" sz="3200" dirty="0" smtClean="0"/>
              <a:t>предложений;</a:t>
            </a:r>
          </a:p>
          <a:p>
            <a:r>
              <a:rPr lang="ru-RU" sz="3200" dirty="0" smtClean="0"/>
              <a:t>найти </a:t>
            </a:r>
            <a:r>
              <a:rPr lang="ru-RU" sz="3200" dirty="0" smtClean="0"/>
              <a:t>СПП, определить их </a:t>
            </a:r>
            <a:r>
              <a:rPr lang="ru-RU" sz="3200" dirty="0" smtClean="0"/>
              <a:t>вид; </a:t>
            </a:r>
          </a:p>
          <a:p>
            <a:r>
              <a:rPr lang="ru-RU" sz="3200" dirty="0" smtClean="0"/>
              <a:t>сделать </a:t>
            </a:r>
            <a:r>
              <a:rPr lang="ru-RU" sz="3200" dirty="0" smtClean="0"/>
              <a:t>вывод о том, </a:t>
            </a:r>
            <a:r>
              <a:rPr lang="ru-RU" sz="3200" dirty="0" smtClean="0"/>
              <a:t>как часто в </a:t>
            </a:r>
            <a:r>
              <a:rPr lang="ru-RU" sz="3200" dirty="0" smtClean="0"/>
              <a:t>текстах </a:t>
            </a:r>
            <a:r>
              <a:rPr lang="ru-RU" sz="3200" dirty="0" smtClean="0"/>
              <a:t>вашего стиля </a:t>
            </a:r>
            <a:r>
              <a:rPr lang="ru-RU" sz="3200" dirty="0" smtClean="0"/>
              <a:t>речи </a:t>
            </a:r>
            <a:r>
              <a:rPr lang="ru-RU" sz="3200" dirty="0" smtClean="0"/>
              <a:t>используются </a:t>
            </a:r>
            <a:r>
              <a:rPr lang="ru-RU" sz="3200" dirty="0" smtClean="0"/>
              <a:t>СПП с несколькими придаточными, каких видов </a:t>
            </a:r>
            <a:r>
              <a:rPr lang="ru-RU" sz="3200" dirty="0" smtClean="0"/>
              <a:t>предложений </a:t>
            </a:r>
            <a:r>
              <a:rPr lang="ru-RU" sz="3200" dirty="0" smtClean="0"/>
              <a:t>больше и </a:t>
            </a:r>
            <a:r>
              <a:rPr lang="ru-RU" sz="3200" dirty="0" smtClean="0"/>
              <a:t>почему.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650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Сложноподчиненные предложения с несколькими придаточными</vt:lpstr>
      <vt:lpstr>1. Расставьте ударение в словах</vt:lpstr>
      <vt:lpstr>2. Верно ли утверждение, что: </vt:lpstr>
      <vt:lpstr>Ответ:</vt:lpstr>
      <vt:lpstr>Слайд 5</vt:lpstr>
      <vt:lpstr>3. Эксперимент 1.  Однородное подчинение</vt:lpstr>
      <vt:lpstr>3. Эксперимент  2.  Последовательное подчинение</vt:lpstr>
      <vt:lpstr>3. Эксперимент 3.   Параллельное подчинение</vt:lpstr>
      <vt:lpstr>Инструктаж по проведению исследовательской работы</vt:lpstr>
      <vt:lpstr> 5. Комплексный анализ текста</vt:lpstr>
      <vt:lpstr> Комплексный анализ текста</vt:lpstr>
      <vt:lpstr>6. Задания для комплексного анализа текста</vt:lpstr>
      <vt:lpstr>7. Конструирование предложений</vt:lpstr>
      <vt:lpstr>Задание на дом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2010-01-17T19:58:07Z</dcterms:created>
  <dcterms:modified xsi:type="dcterms:W3CDTF">2010-01-17T22:00:33Z</dcterms:modified>
</cp:coreProperties>
</file>