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4"/>
  </p:notesMasterIdLst>
  <p:sldIdLst>
    <p:sldId id="256" r:id="rId3"/>
    <p:sldId id="258" r:id="rId4"/>
    <p:sldId id="265" r:id="rId5"/>
    <p:sldId id="266" r:id="rId6"/>
    <p:sldId id="259" r:id="rId7"/>
    <p:sldId id="260" r:id="rId8"/>
    <p:sldId id="261" r:id="rId9"/>
    <p:sldId id="262" r:id="rId10"/>
    <p:sldId id="263" r:id="rId11"/>
    <p:sldId id="264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7030A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2F0B71-F2D2-4B06-960D-E04BA0E86C22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3C1236-62B5-4690-9F04-05CA92F7D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92500" y="1052513"/>
            <a:ext cx="5183188" cy="1470025"/>
          </a:xfrm>
        </p:spPr>
        <p:txBody>
          <a:bodyPr/>
          <a:lstStyle>
            <a:lvl1pPr algn="r">
              <a:defRPr sz="2800">
                <a:solidFill>
                  <a:srgbClr val="E271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72313" y="115888"/>
            <a:ext cx="2071687" cy="57610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52488" y="115888"/>
            <a:ext cx="6067425" cy="57610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43213" y="2295525"/>
            <a:ext cx="6202362" cy="1470025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3D1D42A-2C92-4610-9B35-6AA6C3BDBF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D49FE37-D2AF-4DE2-A331-71851A5DC64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52488" y="1949450"/>
            <a:ext cx="3846512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1400" y="1949450"/>
            <a:ext cx="3846513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089DF84-D427-4C67-A6A2-9847ED2EFA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7505B65-437D-43BB-88BE-97FB310EBF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811B215-40BA-47E0-B920-E15193C318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FF75AB0-64EE-44C6-8B55-E40C170B5B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B465118-D978-4C63-94C3-FB6C9A4C566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D12917-A209-4C95-B930-6132CB8C51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9A634C9-0A89-42ED-A460-66FE7DD923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72313" y="115888"/>
            <a:ext cx="2071687" cy="57610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52488" y="115888"/>
            <a:ext cx="6067425" cy="57610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44E131B-6CDA-432F-8C2C-4E9D0122EB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52488" y="1949450"/>
            <a:ext cx="3846512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1400" y="1949450"/>
            <a:ext cx="3846513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158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  <a:br>
              <a:rPr lang="ru-RU" smtClean="0"/>
            </a:br>
            <a:r>
              <a:rPr lang="ru-RU" smtClean="0"/>
              <a:t>Можно в две строки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52488" y="1949450"/>
            <a:ext cx="7845425" cy="392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16013" y="6365875"/>
            <a:ext cx="5492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2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9pPr>
    </p:titleStyle>
    <p:bodyStyle>
      <a:lvl1pPr marL="266700" indent="-2667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200">
          <a:solidFill>
            <a:srgbClr val="2C2C84"/>
          </a:solidFill>
          <a:latin typeface="+mn-lt"/>
          <a:ea typeface="+mn-ea"/>
          <a:cs typeface="+mn-cs"/>
        </a:defRPr>
      </a:lvl1pPr>
      <a:lvl2pPr marL="712788" indent="-180975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2pPr>
      <a:lvl3pPr marL="1235075" indent="-228600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rgbClr val="2C2C84"/>
          </a:solidFill>
          <a:latin typeface="+mn-lt"/>
        </a:defRPr>
      </a:lvl3pPr>
      <a:lvl4pPr marL="1643063" indent="-22860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158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  <a:br>
              <a:rPr lang="ru-RU" smtClean="0"/>
            </a:br>
            <a:r>
              <a:rPr lang="ru-RU" smtClean="0"/>
              <a:t>Можно в две строки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52488" y="1949450"/>
            <a:ext cx="7845425" cy="392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7088" y="6365875"/>
            <a:ext cx="838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200">
                <a:solidFill>
                  <a:schemeClr val="bg1"/>
                </a:solidFill>
              </a:defRPr>
            </a:lvl1pPr>
          </a:lstStyle>
          <a:p>
            <a:fld id="{CE7C3B94-A665-463A-B18C-6300A80FAE4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9pPr>
    </p:titleStyle>
    <p:bodyStyle>
      <a:lvl1pPr marL="266700" indent="-2667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200">
          <a:solidFill>
            <a:srgbClr val="2C2C84"/>
          </a:solidFill>
          <a:latin typeface="+mn-lt"/>
          <a:ea typeface="+mn-ea"/>
          <a:cs typeface="+mn-cs"/>
        </a:defRPr>
      </a:lvl1pPr>
      <a:lvl2pPr marL="712788" indent="-180975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2pPr>
      <a:lvl3pPr marL="1235075" indent="-228600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rgbClr val="2C2C84"/>
          </a:solidFill>
          <a:latin typeface="+mn-lt"/>
        </a:defRPr>
      </a:lvl3pPr>
      <a:lvl4pPr marL="1643063" indent="-22860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052513"/>
            <a:ext cx="7889902" cy="1470025"/>
          </a:xfrm>
          <a:ln w="38100">
            <a:solidFill>
              <a:schemeClr val="accent1">
                <a:lumMod val="50000"/>
              </a:schemeClr>
            </a:solidFill>
          </a:ln>
        </p:spPr>
        <p:txBody>
          <a:bodyPr/>
          <a:lstStyle/>
          <a:p>
            <a:pPr algn="l"/>
            <a:r>
              <a:rPr lang="ru-RU" sz="3200" dirty="0" smtClean="0">
                <a:solidFill>
                  <a:srgbClr val="0070C0"/>
                </a:solidFill>
              </a:rPr>
              <a:t>Орфоэпические и акцентологические нормы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15888"/>
            <a:ext cx="8143900" cy="1143000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Проверьте свои ответы: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428868"/>
            <a:ext cx="8229600" cy="2143129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</a:t>
            </a:r>
            <a:r>
              <a:rPr lang="ru-RU" sz="2000" dirty="0" smtClean="0"/>
              <a:t>Ср</a:t>
            </a:r>
            <a:r>
              <a:rPr lang="ru-RU" sz="2000" dirty="0" smtClean="0">
                <a:solidFill>
                  <a:srgbClr val="C00000"/>
                </a:solidFill>
              </a:rPr>
              <a:t>е</a:t>
            </a:r>
            <a:r>
              <a:rPr lang="ru-RU" sz="2000" dirty="0" smtClean="0"/>
              <a:t>дства, св</a:t>
            </a:r>
            <a:r>
              <a:rPr lang="ru-RU" sz="2000" dirty="0" smtClean="0">
                <a:solidFill>
                  <a:srgbClr val="C00000"/>
                </a:solidFill>
              </a:rPr>
              <a:t>е</a:t>
            </a:r>
            <a:r>
              <a:rPr lang="ru-RU" sz="2000" dirty="0" smtClean="0"/>
              <a:t>кла, крас</a:t>
            </a:r>
            <a:r>
              <a:rPr lang="ru-RU" sz="2000" dirty="0" smtClean="0">
                <a:solidFill>
                  <a:srgbClr val="C00000"/>
                </a:solidFill>
              </a:rPr>
              <a:t>и</a:t>
            </a:r>
            <a:r>
              <a:rPr lang="ru-RU" sz="2000" dirty="0" smtClean="0"/>
              <a:t>вее, зав</a:t>
            </a:r>
            <a:r>
              <a:rPr lang="ru-RU" sz="2000" dirty="0" smtClean="0">
                <a:solidFill>
                  <a:srgbClr val="C00000"/>
                </a:solidFill>
              </a:rPr>
              <a:t>и</a:t>
            </a:r>
            <a:r>
              <a:rPr lang="ru-RU" sz="2000" dirty="0" smtClean="0"/>
              <a:t>дно, дос</a:t>
            </a:r>
            <a:r>
              <a:rPr lang="ru-RU" sz="2000" dirty="0" smtClean="0">
                <a:solidFill>
                  <a:srgbClr val="C00000"/>
                </a:solidFill>
              </a:rPr>
              <a:t>у</a:t>
            </a:r>
            <a:r>
              <a:rPr lang="ru-RU" sz="2000" dirty="0" smtClean="0"/>
              <a:t>г, балов</a:t>
            </a:r>
            <a:r>
              <a:rPr lang="ru-RU" sz="2000" dirty="0" smtClean="0">
                <a:solidFill>
                  <a:srgbClr val="C00000"/>
                </a:solidFill>
              </a:rPr>
              <a:t>а</a:t>
            </a:r>
            <a:r>
              <a:rPr lang="ru-RU" sz="2000" dirty="0" smtClean="0"/>
              <a:t>ть, догов</a:t>
            </a:r>
            <a:r>
              <a:rPr lang="ru-RU" sz="2000" dirty="0" smtClean="0">
                <a:solidFill>
                  <a:srgbClr val="C00000"/>
                </a:solidFill>
              </a:rPr>
              <a:t>о</a:t>
            </a:r>
            <a:r>
              <a:rPr lang="ru-RU" sz="2000" dirty="0" smtClean="0"/>
              <a:t>р, позвон</a:t>
            </a:r>
            <a:r>
              <a:rPr lang="ru-RU" sz="2000" dirty="0" smtClean="0">
                <a:solidFill>
                  <a:srgbClr val="C00000"/>
                </a:solidFill>
              </a:rPr>
              <a:t>и</a:t>
            </a:r>
            <a:r>
              <a:rPr lang="ru-RU" sz="2000" dirty="0" smtClean="0"/>
              <a:t>т, опт</a:t>
            </a:r>
            <a:r>
              <a:rPr lang="ru-RU" sz="2000" dirty="0" smtClean="0">
                <a:solidFill>
                  <a:srgbClr val="C00000"/>
                </a:solidFill>
              </a:rPr>
              <a:t>о</a:t>
            </a:r>
            <a:r>
              <a:rPr lang="ru-RU" sz="2000" dirty="0" smtClean="0"/>
              <a:t>вый, пр</a:t>
            </a:r>
            <a:r>
              <a:rPr lang="ru-RU" sz="2000" dirty="0" smtClean="0">
                <a:solidFill>
                  <a:srgbClr val="C00000"/>
                </a:solidFill>
              </a:rPr>
              <a:t>и</a:t>
            </a:r>
            <a:r>
              <a:rPr lang="ru-RU" sz="2000" dirty="0" smtClean="0"/>
              <a:t>няли, доб</a:t>
            </a:r>
            <a:r>
              <a:rPr lang="ru-RU" sz="2000" dirty="0" smtClean="0">
                <a:solidFill>
                  <a:srgbClr val="C00000"/>
                </a:solidFill>
              </a:rPr>
              <a:t>ы</a:t>
            </a:r>
            <a:r>
              <a:rPr lang="ru-RU" sz="2000" dirty="0" smtClean="0"/>
              <a:t>ча, брал</a:t>
            </a:r>
            <a:r>
              <a:rPr lang="ru-RU" sz="2000" dirty="0" smtClean="0">
                <a:solidFill>
                  <a:srgbClr val="C00000"/>
                </a:solidFill>
              </a:rPr>
              <a:t>а</a:t>
            </a:r>
            <a:r>
              <a:rPr lang="ru-RU" sz="2000" dirty="0" smtClean="0"/>
              <a:t>, сл</a:t>
            </a:r>
            <a:r>
              <a:rPr lang="ru-RU" sz="2000" dirty="0" smtClean="0">
                <a:solidFill>
                  <a:srgbClr val="C00000"/>
                </a:solidFill>
              </a:rPr>
              <a:t>и</a:t>
            </a:r>
            <a:r>
              <a:rPr lang="ru-RU" sz="2000" dirty="0" smtClean="0"/>
              <a:t>вовый, кварт</a:t>
            </a:r>
            <a:r>
              <a:rPr lang="ru-RU" sz="2000" dirty="0" smtClean="0">
                <a:solidFill>
                  <a:srgbClr val="C00000"/>
                </a:solidFill>
              </a:rPr>
              <a:t>а</a:t>
            </a:r>
            <a:r>
              <a:rPr lang="ru-RU" sz="2000" dirty="0" smtClean="0"/>
              <a:t>л, нач</a:t>
            </a:r>
            <a:r>
              <a:rPr lang="ru-RU" sz="2000" dirty="0" smtClean="0">
                <a:solidFill>
                  <a:srgbClr val="C00000"/>
                </a:solidFill>
              </a:rPr>
              <a:t>а</a:t>
            </a:r>
            <a:r>
              <a:rPr lang="ru-RU" sz="2000" dirty="0" smtClean="0"/>
              <a:t>ть, н</a:t>
            </a:r>
            <a:r>
              <a:rPr lang="ru-RU" sz="2000" dirty="0" smtClean="0">
                <a:solidFill>
                  <a:srgbClr val="C00000"/>
                </a:solidFill>
              </a:rPr>
              <a:t>а</a:t>
            </a:r>
            <a:r>
              <a:rPr lang="ru-RU" sz="2000" dirty="0" smtClean="0"/>
              <a:t>чал, зак</a:t>
            </a:r>
            <a:r>
              <a:rPr lang="ru-RU" sz="2000" dirty="0" smtClean="0">
                <a:solidFill>
                  <a:srgbClr val="C00000"/>
                </a:solidFill>
              </a:rPr>
              <a:t>у</a:t>
            </a:r>
            <a:r>
              <a:rPr lang="ru-RU" sz="2000" dirty="0" smtClean="0"/>
              <a:t>порить, т</a:t>
            </a:r>
            <a:r>
              <a:rPr lang="ru-RU" sz="2000" dirty="0" smtClean="0">
                <a:solidFill>
                  <a:srgbClr val="C00000"/>
                </a:solidFill>
              </a:rPr>
              <a:t>у</a:t>
            </a:r>
            <a:r>
              <a:rPr lang="ru-RU" sz="2000" dirty="0" smtClean="0"/>
              <a:t>фля, щав</a:t>
            </a:r>
            <a:r>
              <a:rPr lang="ru-RU" sz="2000" dirty="0" smtClean="0">
                <a:solidFill>
                  <a:srgbClr val="C00000"/>
                </a:solidFill>
              </a:rPr>
              <a:t>е</a:t>
            </a:r>
            <a:r>
              <a:rPr lang="ru-RU" sz="2000" dirty="0" smtClean="0"/>
              <a:t>ль, симм</a:t>
            </a:r>
            <a:r>
              <a:rPr lang="ru-RU" sz="2000" dirty="0" smtClean="0">
                <a:solidFill>
                  <a:srgbClr val="C00000"/>
                </a:solidFill>
              </a:rPr>
              <a:t>е</a:t>
            </a:r>
            <a:r>
              <a:rPr lang="ru-RU" sz="2000" dirty="0" smtClean="0"/>
              <a:t>трия, эксп</a:t>
            </a:r>
            <a:r>
              <a:rPr lang="ru-RU" sz="2000" dirty="0" smtClean="0">
                <a:solidFill>
                  <a:srgbClr val="C00000"/>
                </a:solidFill>
              </a:rPr>
              <a:t>е</a:t>
            </a:r>
            <a:r>
              <a:rPr lang="ru-RU" sz="2000" dirty="0" smtClean="0"/>
              <a:t>рт, катал</a:t>
            </a:r>
            <a:r>
              <a:rPr lang="ru-RU" sz="2000" dirty="0" smtClean="0">
                <a:solidFill>
                  <a:srgbClr val="C00000"/>
                </a:solidFill>
              </a:rPr>
              <a:t>о</a:t>
            </a:r>
            <a:r>
              <a:rPr lang="ru-RU" sz="2000" dirty="0" smtClean="0"/>
              <a:t>г, звон</a:t>
            </a:r>
            <a:r>
              <a:rPr lang="ru-RU" sz="2000" dirty="0" smtClean="0">
                <a:solidFill>
                  <a:srgbClr val="C00000"/>
                </a:solidFill>
              </a:rPr>
              <a:t>я</a:t>
            </a:r>
            <a:r>
              <a:rPr lang="ru-RU" sz="2000" dirty="0" smtClean="0"/>
              <a:t>т, бензопров</a:t>
            </a:r>
            <a:r>
              <a:rPr lang="ru-RU" sz="2000" dirty="0" smtClean="0">
                <a:solidFill>
                  <a:srgbClr val="C00000"/>
                </a:solidFill>
              </a:rPr>
              <a:t>о</a:t>
            </a:r>
            <a:r>
              <a:rPr lang="ru-RU" sz="2000" dirty="0" smtClean="0"/>
              <a:t>д, облегч</a:t>
            </a:r>
            <a:r>
              <a:rPr lang="ru-RU" sz="2000" dirty="0" smtClean="0">
                <a:solidFill>
                  <a:srgbClr val="C00000"/>
                </a:solidFill>
              </a:rPr>
              <a:t>и</a:t>
            </a:r>
            <a:r>
              <a:rPr lang="ru-RU" sz="2000" dirty="0" smtClean="0"/>
              <a:t>ть, т</a:t>
            </a:r>
            <a:r>
              <a:rPr lang="ru-RU" sz="2000" dirty="0" smtClean="0">
                <a:solidFill>
                  <a:srgbClr val="C00000"/>
                </a:solidFill>
              </a:rPr>
              <a:t>о</a:t>
            </a:r>
            <a:r>
              <a:rPr lang="ru-RU" sz="2000" dirty="0" smtClean="0"/>
              <a:t>рты, ход</a:t>
            </a:r>
            <a:r>
              <a:rPr lang="ru-RU" sz="2000" dirty="0" smtClean="0">
                <a:solidFill>
                  <a:srgbClr val="C00000"/>
                </a:solidFill>
              </a:rPr>
              <a:t>а</a:t>
            </a:r>
            <a:r>
              <a:rPr lang="ru-RU" sz="2000" dirty="0" smtClean="0"/>
              <a:t>тайство, прин</a:t>
            </a:r>
            <a:r>
              <a:rPr lang="ru-RU" sz="2000" dirty="0" smtClean="0">
                <a:solidFill>
                  <a:srgbClr val="C00000"/>
                </a:solidFill>
              </a:rPr>
              <a:t>у</a:t>
            </a:r>
            <a:r>
              <a:rPr lang="ru-RU" sz="2000" dirty="0" smtClean="0"/>
              <a:t>дить, мышл</a:t>
            </a:r>
            <a:r>
              <a:rPr lang="ru-RU" sz="2000" dirty="0" smtClean="0">
                <a:solidFill>
                  <a:srgbClr val="C00000"/>
                </a:solidFill>
              </a:rPr>
              <a:t>е</a:t>
            </a:r>
            <a:r>
              <a:rPr lang="ru-RU" sz="2000" dirty="0" smtClean="0"/>
              <a:t>ние, б</a:t>
            </a:r>
            <a:r>
              <a:rPr lang="ru-RU" sz="2000" dirty="0" smtClean="0">
                <a:solidFill>
                  <a:srgbClr val="C00000"/>
                </a:solidFill>
              </a:rPr>
              <a:t>а</a:t>
            </a:r>
            <a:r>
              <a:rPr lang="ru-RU" sz="2000" dirty="0" smtClean="0"/>
              <a:t>нты, жалюз</a:t>
            </a:r>
            <a:r>
              <a:rPr lang="ru-RU" sz="2000" dirty="0" smtClean="0">
                <a:solidFill>
                  <a:srgbClr val="C00000"/>
                </a:solidFill>
              </a:rPr>
              <a:t>и</a:t>
            </a:r>
            <a:r>
              <a:rPr lang="ru-RU" sz="2000" dirty="0" smtClean="0"/>
              <a:t>, включ</a:t>
            </a:r>
            <a:r>
              <a:rPr lang="ru-RU" sz="2000" dirty="0" smtClean="0">
                <a:solidFill>
                  <a:srgbClr val="C00000"/>
                </a:solidFill>
              </a:rPr>
              <a:t>и</a:t>
            </a:r>
            <a:r>
              <a:rPr lang="ru-RU" sz="2000" dirty="0" smtClean="0"/>
              <a:t>т, танц</a:t>
            </a:r>
            <a:r>
              <a:rPr lang="ru-RU" sz="2000" dirty="0" smtClean="0">
                <a:solidFill>
                  <a:srgbClr val="C00000"/>
                </a:solidFill>
              </a:rPr>
              <a:t>о</a:t>
            </a:r>
            <a:r>
              <a:rPr lang="ru-RU" sz="2000" dirty="0" smtClean="0"/>
              <a:t>вщица, кр</a:t>
            </a:r>
            <a:r>
              <a:rPr lang="ru-RU" sz="2000" dirty="0" smtClean="0">
                <a:solidFill>
                  <a:srgbClr val="C00000"/>
                </a:solidFill>
              </a:rPr>
              <a:t>е</a:t>
            </a:r>
            <a:r>
              <a:rPr lang="ru-RU" sz="2000" dirty="0" smtClean="0"/>
              <a:t>мы, мастерск</a:t>
            </a:r>
            <a:r>
              <a:rPr lang="ru-RU" sz="2000" dirty="0" smtClean="0">
                <a:solidFill>
                  <a:srgbClr val="C00000"/>
                </a:solidFill>
              </a:rPr>
              <a:t>и</a:t>
            </a:r>
            <a:r>
              <a:rPr lang="ru-RU" sz="2000" dirty="0" smtClean="0"/>
              <a:t>, м</a:t>
            </a:r>
            <a:r>
              <a:rPr lang="ru-RU" sz="2000" dirty="0" smtClean="0">
                <a:solidFill>
                  <a:srgbClr val="C00000"/>
                </a:solidFill>
              </a:rPr>
              <a:t>е</a:t>
            </a:r>
            <a:r>
              <a:rPr lang="ru-RU" sz="2000" dirty="0" smtClean="0"/>
              <a:t>льком, христиан</a:t>
            </a:r>
            <a:r>
              <a:rPr lang="ru-RU" sz="2000" dirty="0" smtClean="0">
                <a:solidFill>
                  <a:srgbClr val="C00000"/>
                </a:solidFill>
              </a:rPr>
              <a:t>и</a:t>
            </a:r>
            <a:r>
              <a:rPr lang="ru-RU" sz="2000" dirty="0" smtClean="0"/>
              <a:t>н.</a:t>
            </a:r>
            <a:endParaRPr lang="ru-RU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115888"/>
            <a:ext cx="8143900" cy="1169972"/>
          </a:xfrm>
          <a:ln w="38100">
            <a:noFill/>
          </a:ln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Орфоэпические словари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2488" y="1949450"/>
            <a:ext cx="7845425" cy="4408508"/>
          </a:xfrm>
        </p:spPr>
        <p:txBody>
          <a:bodyPr/>
          <a:lstStyle/>
          <a:p>
            <a:pPr algn="just">
              <a:lnSpc>
                <a:spcPct val="90000"/>
              </a:lnSpc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  </a:t>
            </a:r>
          </a:p>
          <a:p>
            <a:pPr algn="just">
              <a:lnSpc>
                <a:spcPct val="90000"/>
              </a:lnSpc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1) «</a:t>
            </a:r>
            <a:r>
              <a:rPr lang="ru-RU" sz="2000" dirty="0">
                <a:solidFill>
                  <a:schemeClr val="tx1"/>
                </a:solidFill>
              </a:rPr>
              <a:t>Орфоэпический словарь русского языка: произношение, ударение, грамматические формы» / под ред. Р. И.Аванесова. – М.: Русский язык, 1996.</a:t>
            </a:r>
          </a:p>
          <a:p>
            <a:pPr algn="just">
              <a:lnSpc>
                <a:spcPct val="90000"/>
              </a:lnSpc>
              <a:buNone/>
            </a:pP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  2) Львов </a:t>
            </a:r>
            <a:r>
              <a:rPr lang="ru-RU" sz="2000" dirty="0">
                <a:solidFill>
                  <a:schemeClr val="tx1"/>
                </a:solidFill>
              </a:rPr>
              <a:t>В.В. «Школьный орфоэпический словарь русского языка». – М.: Дрофа, 2004-2007.</a:t>
            </a:r>
          </a:p>
          <a:p>
            <a:pPr algn="just">
              <a:lnSpc>
                <a:spcPct val="90000"/>
              </a:lnSpc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3)  </a:t>
            </a:r>
            <a:r>
              <a:rPr lang="ru-RU" sz="2000" dirty="0" err="1" smtClean="0">
                <a:solidFill>
                  <a:schemeClr val="tx1"/>
                </a:solidFill>
              </a:rPr>
              <a:t>Лекант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П.А., </a:t>
            </a:r>
            <a:r>
              <a:rPr lang="ru-RU" sz="2000" dirty="0" err="1">
                <a:solidFill>
                  <a:schemeClr val="tx1"/>
                </a:solidFill>
              </a:rPr>
              <a:t>Леденева</a:t>
            </a:r>
            <a:r>
              <a:rPr lang="ru-RU" sz="2000" dirty="0">
                <a:solidFill>
                  <a:schemeClr val="tx1"/>
                </a:solidFill>
              </a:rPr>
              <a:t> В.В. Школьный орфоэпический словарь русского языка. М.: Просвещение, 2007.</a:t>
            </a:r>
          </a:p>
          <a:p>
            <a:pPr>
              <a:lnSpc>
                <a:spcPct val="90000"/>
              </a:lnSpc>
            </a:pP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15888"/>
            <a:ext cx="8143900" cy="1143000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Орфоэпические и акцентологические нормы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714620"/>
            <a:ext cx="8229600" cy="1357315"/>
          </a:xfrm>
          <a:solidFill>
            <a:schemeClr val="accent1">
              <a:lumMod val="40000"/>
              <a:lumOff val="60000"/>
            </a:schemeClr>
          </a:solidFill>
          <a:ln w="12700"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   </a:t>
            </a:r>
            <a:r>
              <a:rPr lang="ru-RU" sz="2000" b="1" dirty="0" smtClean="0">
                <a:solidFill>
                  <a:srgbClr val="0070C0"/>
                </a:solidFill>
              </a:rPr>
              <a:t>Орфоэпические нормы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– это правила произношения отдельных звуков, сочетаний звуков, грамматических форм и в широком смысле - нормы ударения (акцентологические нормы)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115888"/>
            <a:ext cx="8143900" cy="1143000"/>
          </a:xfrm>
          <a:ln w="38100">
            <a:noFill/>
          </a:ln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Орфоэпические нормы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   Орфоэпические </a:t>
            </a:r>
            <a:r>
              <a:rPr lang="ru-RU" dirty="0">
                <a:solidFill>
                  <a:schemeClr val="tx1"/>
                </a:solidFill>
              </a:rPr>
              <a:t>задания включают в себя слова, в которых часто нарушаются нормы ударения: </a:t>
            </a:r>
            <a:r>
              <a:rPr lang="ru-RU" dirty="0" err="1">
                <a:solidFill>
                  <a:srgbClr val="0070C0"/>
                </a:solidFill>
              </a:rPr>
              <a:t>оптОвый</a:t>
            </a:r>
            <a:r>
              <a:rPr lang="ru-RU" dirty="0">
                <a:solidFill>
                  <a:srgbClr val="0070C0"/>
                </a:solidFill>
              </a:rPr>
              <a:t>, </a:t>
            </a:r>
            <a:r>
              <a:rPr lang="ru-RU" dirty="0" err="1">
                <a:solidFill>
                  <a:srgbClr val="0070C0"/>
                </a:solidFill>
              </a:rPr>
              <a:t>цемЕнт</a:t>
            </a:r>
            <a:r>
              <a:rPr lang="ru-RU" dirty="0">
                <a:solidFill>
                  <a:srgbClr val="0070C0"/>
                </a:solidFill>
              </a:rPr>
              <a:t>, </a:t>
            </a:r>
            <a:r>
              <a:rPr lang="ru-RU" dirty="0" err="1">
                <a:solidFill>
                  <a:srgbClr val="0070C0"/>
                </a:solidFill>
              </a:rPr>
              <a:t>чЕрпать</a:t>
            </a:r>
            <a:r>
              <a:rPr lang="ru-RU" dirty="0">
                <a:solidFill>
                  <a:srgbClr val="0070C0"/>
                </a:solidFill>
              </a:rPr>
              <a:t>, </a:t>
            </a:r>
            <a:r>
              <a:rPr lang="ru-RU" dirty="0" err="1">
                <a:solidFill>
                  <a:srgbClr val="0070C0"/>
                </a:solidFill>
              </a:rPr>
              <a:t>квартАл</a:t>
            </a:r>
            <a:r>
              <a:rPr lang="ru-RU" dirty="0">
                <a:solidFill>
                  <a:srgbClr val="0070C0"/>
                </a:solidFill>
              </a:rPr>
              <a:t>, </a:t>
            </a:r>
            <a:r>
              <a:rPr lang="ru-RU" dirty="0" err="1">
                <a:solidFill>
                  <a:srgbClr val="0070C0"/>
                </a:solidFill>
              </a:rPr>
              <a:t>каталОг</a:t>
            </a:r>
            <a:r>
              <a:rPr lang="ru-RU" dirty="0">
                <a:solidFill>
                  <a:srgbClr val="0070C0"/>
                </a:solidFill>
              </a:rPr>
              <a:t>, </a:t>
            </a:r>
            <a:r>
              <a:rPr lang="ru-RU" dirty="0" err="1">
                <a:solidFill>
                  <a:srgbClr val="0070C0"/>
                </a:solidFill>
              </a:rPr>
              <a:t>зАсуха</a:t>
            </a:r>
            <a:r>
              <a:rPr lang="ru-RU" dirty="0">
                <a:solidFill>
                  <a:srgbClr val="0070C0"/>
                </a:solidFill>
              </a:rPr>
              <a:t>, </a:t>
            </a:r>
            <a:r>
              <a:rPr lang="ru-RU" dirty="0" err="1">
                <a:solidFill>
                  <a:srgbClr val="0070C0"/>
                </a:solidFill>
              </a:rPr>
              <a:t>христианИн</a:t>
            </a:r>
            <a:r>
              <a:rPr lang="ru-RU" dirty="0">
                <a:solidFill>
                  <a:srgbClr val="0070C0"/>
                </a:solidFill>
              </a:rPr>
              <a:t>, </a:t>
            </a:r>
            <a:r>
              <a:rPr lang="ru-RU" dirty="0" err="1">
                <a:solidFill>
                  <a:srgbClr val="0070C0"/>
                </a:solidFill>
              </a:rPr>
              <a:t>вероисповЕдание</a:t>
            </a:r>
            <a:r>
              <a:rPr lang="ru-RU" dirty="0">
                <a:solidFill>
                  <a:srgbClr val="0070C0"/>
                </a:solidFill>
              </a:rPr>
              <a:t>, </a:t>
            </a:r>
            <a:r>
              <a:rPr lang="ru-RU" dirty="0" err="1">
                <a:solidFill>
                  <a:srgbClr val="0070C0"/>
                </a:solidFill>
              </a:rPr>
              <a:t>простынЯ</a:t>
            </a:r>
            <a:r>
              <a:rPr lang="ru-RU" dirty="0">
                <a:solidFill>
                  <a:srgbClr val="0070C0"/>
                </a:solidFill>
              </a:rPr>
              <a:t>, </a:t>
            </a:r>
            <a:r>
              <a:rPr lang="ru-RU" dirty="0" err="1">
                <a:solidFill>
                  <a:srgbClr val="0070C0"/>
                </a:solidFill>
              </a:rPr>
              <a:t>прядИльный</a:t>
            </a:r>
            <a:r>
              <a:rPr lang="ru-RU" dirty="0">
                <a:solidFill>
                  <a:srgbClr val="0070C0"/>
                </a:solidFill>
              </a:rPr>
              <a:t>, </a:t>
            </a:r>
            <a:r>
              <a:rPr lang="ru-RU" dirty="0" err="1">
                <a:solidFill>
                  <a:srgbClr val="0070C0"/>
                </a:solidFill>
              </a:rPr>
              <a:t>щЁлкать</a:t>
            </a:r>
            <a:r>
              <a:rPr lang="ru-RU" dirty="0">
                <a:solidFill>
                  <a:srgbClr val="0070C0"/>
                </a:solidFill>
              </a:rPr>
              <a:t>, </a:t>
            </a:r>
            <a:r>
              <a:rPr lang="ru-RU" dirty="0" err="1">
                <a:solidFill>
                  <a:srgbClr val="0070C0"/>
                </a:solidFill>
              </a:rPr>
              <a:t>экспЕрт</a:t>
            </a:r>
            <a:r>
              <a:rPr lang="ru-RU" dirty="0">
                <a:solidFill>
                  <a:srgbClr val="0070C0"/>
                </a:solidFill>
              </a:rPr>
              <a:t>, </a:t>
            </a:r>
            <a:r>
              <a:rPr lang="ru-RU" dirty="0" err="1">
                <a:solidFill>
                  <a:srgbClr val="0070C0"/>
                </a:solidFill>
              </a:rPr>
              <a:t>баловАть</a:t>
            </a:r>
            <a:r>
              <a:rPr lang="ru-RU" dirty="0">
                <a:solidFill>
                  <a:srgbClr val="0070C0"/>
                </a:solidFill>
              </a:rPr>
              <a:t>, </a:t>
            </a:r>
            <a:r>
              <a:rPr lang="ru-RU" dirty="0" err="1">
                <a:solidFill>
                  <a:srgbClr val="0070C0"/>
                </a:solidFill>
              </a:rPr>
              <a:t>щавЕль</a:t>
            </a:r>
            <a:r>
              <a:rPr lang="ru-RU" dirty="0">
                <a:solidFill>
                  <a:srgbClr val="0070C0"/>
                </a:solidFill>
              </a:rPr>
              <a:t>, </a:t>
            </a:r>
            <a:r>
              <a:rPr lang="ru-RU" dirty="0" err="1">
                <a:solidFill>
                  <a:srgbClr val="0070C0"/>
                </a:solidFill>
              </a:rPr>
              <a:t>свЁкла</a:t>
            </a:r>
            <a:r>
              <a:rPr lang="ru-RU" dirty="0">
                <a:solidFill>
                  <a:srgbClr val="0070C0"/>
                </a:solidFill>
              </a:rPr>
              <a:t> и т.д.</a:t>
            </a:r>
          </a:p>
          <a:p>
            <a:pPr algn="just">
              <a:buNone/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ln w="38100">
            <a:noFill/>
          </a:ln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Орфоэпические нормы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24" y="1714488"/>
            <a:ext cx="7845425" cy="3927475"/>
          </a:xfrm>
        </p:spPr>
        <p:txBody>
          <a:bodyPr/>
          <a:lstStyle/>
          <a:p>
            <a:pPr algn="just">
              <a:lnSpc>
                <a:spcPct val="9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   </a:t>
            </a:r>
            <a:r>
              <a:rPr lang="ru-RU" sz="2000" dirty="0" smtClean="0">
                <a:solidFill>
                  <a:schemeClr val="tx1"/>
                </a:solidFill>
              </a:rPr>
              <a:t>В </a:t>
            </a:r>
            <a:r>
              <a:rPr lang="ru-RU" sz="2000" dirty="0">
                <a:solidFill>
                  <a:schemeClr val="tx1"/>
                </a:solidFill>
              </a:rPr>
              <a:t>задания включены грамматические формы разных частей речи, в которых часто допускаются неверное ударение. Это существительные в форме мн. числа </a:t>
            </a:r>
            <a:r>
              <a:rPr lang="ru-RU" sz="2000" b="1" dirty="0">
                <a:solidFill>
                  <a:srgbClr val="0070C0"/>
                </a:solidFill>
              </a:rPr>
              <a:t>(</a:t>
            </a:r>
            <a:r>
              <a:rPr lang="ru-RU" sz="2000" b="1" dirty="0" err="1">
                <a:solidFill>
                  <a:srgbClr val="0070C0"/>
                </a:solidFill>
              </a:rPr>
              <a:t>аэропОрты</a:t>
            </a:r>
            <a:r>
              <a:rPr lang="ru-RU" sz="2000" b="1" dirty="0">
                <a:solidFill>
                  <a:srgbClr val="0070C0"/>
                </a:solidFill>
              </a:rPr>
              <a:t>, </a:t>
            </a:r>
            <a:r>
              <a:rPr lang="ru-RU" sz="2000" b="1" dirty="0" err="1">
                <a:solidFill>
                  <a:srgbClr val="0070C0"/>
                </a:solidFill>
              </a:rPr>
              <a:t>бАнты</a:t>
            </a:r>
            <a:r>
              <a:rPr lang="ru-RU" sz="2000" b="1" dirty="0">
                <a:solidFill>
                  <a:srgbClr val="0070C0"/>
                </a:solidFill>
              </a:rPr>
              <a:t>, </a:t>
            </a:r>
            <a:r>
              <a:rPr lang="ru-RU" sz="2000" b="1" dirty="0" err="1">
                <a:solidFill>
                  <a:srgbClr val="0070C0"/>
                </a:solidFill>
              </a:rPr>
              <a:t>тОрты</a:t>
            </a:r>
            <a:r>
              <a:rPr lang="ru-RU" sz="2000" b="1" dirty="0">
                <a:solidFill>
                  <a:srgbClr val="0070C0"/>
                </a:solidFill>
              </a:rPr>
              <a:t>); </a:t>
            </a:r>
            <a:r>
              <a:rPr lang="ru-RU" sz="2000" dirty="0">
                <a:solidFill>
                  <a:schemeClr val="tx1"/>
                </a:solidFill>
              </a:rPr>
              <a:t>глаголы в личных формах настоящего-будущего времени </a:t>
            </a:r>
            <a:r>
              <a:rPr lang="ru-RU" sz="2000" b="1" dirty="0">
                <a:solidFill>
                  <a:srgbClr val="0070C0"/>
                </a:solidFill>
              </a:rPr>
              <a:t>(</a:t>
            </a:r>
            <a:r>
              <a:rPr lang="ru-RU" sz="2000" b="1" dirty="0" err="1">
                <a:solidFill>
                  <a:srgbClr val="0070C0"/>
                </a:solidFill>
              </a:rPr>
              <a:t>сорИт</a:t>
            </a:r>
            <a:r>
              <a:rPr lang="ru-RU" sz="2000" b="1" dirty="0">
                <a:solidFill>
                  <a:srgbClr val="0070C0"/>
                </a:solidFill>
              </a:rPr>
              <a:t>, </a:t>
            </a:r>
            <a:r>
              <a:rPr lang="ru-RU" sz="2000" b="1" dirty="0" err="1">
                <a:solidFill>
                  <a:srgbClr val="0070C0"/>
                </a:solidFill>
              </a:rPr>
              <a:t>балУет</a:t>
            </a:r>
            <a:r>
              <a:rPr lang="ru-RU" sz="2000" b="1" dirty="0">
                <a:solidFill>
                  <a:srgbClr val="0070C0"/>
                </a:solidFill>
              </a:rPr>
              <a:t>, </a:t>
            </a:r>
            <a:r>
              <a:rPr lang="ru-RU" sz="2000" b="1" dirty="0" err="1">
                <a:solidFill>
                  <a:srgbClr val="0070C0"/>
                </a:solidFill>
              </a:rPr>
              <a:t>переключИт</a:t>
            </a:r>
            <a:r>
              <a:rPr lang="ru-RU" sz="2000" b="1" dirty="0">
                <a:solidFill>
                  <a:srgbClr val="0070C0"/>
                </a:solidFill>
              </a:rPr>
              <a:t>, </a:t>
            </a:r>
            <a:r>
              <a:rPr lang="ru-RU" sz="2000" b="1" dirty="0" err="1">
                <a:solidFill>
                  <a:srgbClr val="0070C0"/>
                </a:solidFill>
              </a:rPr>
              <a:t>вручИт</a:t>
            </a:r>
            <a:r>
              <a:rPr lang="ru-RU" sz="2000" b="1" dirty="0">
                <a:solidFill>
                  <a:srgbClr val="0070C0"/>
                </a:solidFill>
              </a:rPr>
              <a:t>, </a:t>
            </a:r>
            <a:r>
              <a:rPr lang="ru-RU" sz="2000" b="1" dirty="0" err="1">
                <a:solidFill>
                  <a:srgbClr val="0070C0"/>
                </a:solidFill>
              </a:rPr>
              <a:t>звонИшь</a:t>
            </a:r>
            <a:r>
              <a:rPr lang="ru-RU" sz="2000" b="1" dirty="0">
                <a:solidFill>
                  <a:srgbClr val="0070C0"/>
                </a:solidFill>
              </a:rPr>
              <a:t>) </a:t>
            </a:r>
            <a:r>
              <a:rPr lang="ru-RU" sz="2000" dirty="0">
                <a:solidFill>
                  <a:schemeClr val="tx1"/>
                </a:solidFill>
              </a:rPr>
              <a:t>и в прошедшем времени </a:t>
            </a:r>
            <a:r>
              <a:rPr lang="ru-RU" sz="2000" b="1" dirty="0">
                <a:solidFill>
                  <a:srgbClr val="0070C0"/>
                </a:solidFill>
              </a:rPr>
              <a:t>(</a:t>
            </a:r>
            <a:r>
              <a:rPr lang="ru-RU" sz="2000" b="1" dirty="0" err="1">
                <a:solidFill>
                  <a:srgbClr val="0070C0"/>
                </a:solidFill>
              </a:rPr>
              <a:t>занялА</a:t>
            </a:r>
            <a:r>
              <a:rPr lang="ru-RU" sz="2000" b="1" dirty="0">
                <a:solidFill>
                  <a:srgbClr val="0070C0"/>
                </a:solidFill>
              </a:rPr>
              <a:t>, </a:t>
            </a:r>
            <a:r>
              <a:rPr lang="ru-RU" sz="2000" b="1" dirty="0" err="1">
                <a:solidFill>
                  <a:srgbClr val="0070C0"/>
                </a:solidFill>
              </a:rPr>
              <a:t>создалА</a:t>
            </a:r>
            <a:r>
              <a:rPr lang="ru-RU" sz="2000" b="1" dirty="0">
                <a:solidFill>
                  <a:srgbClr val="0070C0"/>
                </a:solidFill>
              </a:rPr>
              <a:t>, </a:t>
            </a:r>
            <a:r>
              <a:rPr lang="ru-RU" sz="2000" b="1" dirty="0" err="1">
                <a:solidFill>
                  <a:srgbClr val="0070C0"/>
                </a:solidFill>
              </a:rPr>
              <a:t>лилАсь</a:t>
            </a:r>
            <a:r>
              <a:rPr lang="ru-RU" sz="2000" b="1" dirty="0">
                <a:solidFill>
                  <a:srgbClr val="0070C0"/>
                </a:solidFill>
              </a:rPr>
              <a:t>, </a:t>
            </a:r>
            <a:r>
              <a:rPr lang="ru-RU" sz="2000" b="1" dirty="0" err="1">
                <a:solidFill>
                  <a:srgbClr val="0070C0"/>
                </a:solidFill>
              </a:rPr>
              <a:t>налилА</a:t>
            </a:r>
            <a:r>
              <a:rPr lang="ru-RU" sz="2000" b="1" dirty="0">
                <a:solidFill>
                  <a:srgbClr val="0070C0"/>
                </a:solidFill>
              </a:rPr>
              <a:t>, </a:t>
            </a:r>
            <a:r>
              <a:rPr lang="ru-RU" sz="2000" b="1" dirty="0" err="1">
                <a:solidFill>
                  <a:srgbClr val="0070C0"/>
                </a:solidFill>
              </a:rPr>
              <a:t>отбылА</a:t>
            </a:r>
            <a:r>
              <a:rPr lang="ru-RU" sz="2000" b="1" dirty="0">
                <a:solidFill>
                  <a:srgbClr val="0070C0"/>
                </a:solidFill>
              </a:rPr>
              <a:t>, </a:t>
            </a:r>
            <a:r>
              <a:rPr lang="ru-RU" sz="2000" b="1" dirty="0" err="1">
                <a:solidFill>
                  <a:srgbClr val="0070C0"/>
                </a:solidFill>
              </a:rPr>
              <a:t>продалА</a:t>
            </a:r>
            <a:r>
              <a:rPr lang="ru-RU" sz="2000" b="1" dirty="0">
                <a:solidFill>
                  <a:srgbClr val="0070C0"/>
                </a:solidFill>
              </a:rPr>
              <a:t>, </a:t>
            </a:r>
            <a:r>
              <a:rPr lang="ru-RU" sz="2000" b="1" dirty="0" err="1">
                <a:solidFill>
                  <a:srgbClr val="0070C0"/>
                </a:solidFill>
              </a:rPr>
              <a:t>прИбыло</a:t>
            </a:r>
            <a:r>
              <a:rPr lang="ru-RU" sz="2000" b="1" dirty="0">
                <a:solidFill>
                  <a:srgbClr val="0070C0"/>
                </a:solidFill>
              </a:rPr>
              <a:t>, </a:t>
            </a:r>
            <a:r>
              <a:rPr lang="ru-RU" sz="2000" b="1" dirty="0" err="1">
                <a:solidFill>
                  <a:srgbClr val="0070C0"/>
                </a:solidFill>
              </a:rPr>
              <a:t>нАчали</a:t>
            </a:r>
            <a:r>
              <a:rPr lang="ru-RU" sz="2000" b="1" dirty="0">
                <a:solidFill>
                  <a:srgbClr val="0070C0"/>
                </a:solidFill>
              </a:rPr>
              <a:t>); </a:t>
            </a:r>
            <a:r>
              <a:rPr lang="ru-RU" sz="2000" dirty="0">
                <a:solidFill>
                  <a:schemeClr val="tx1"/>
                </a:solidFill>
              </a:rPr>
              <a:t>действительные и страдательные причастия </a:t>
            </a:r>
            <a:r>
              <a:rPr lang="ru-RU" sz="2000" b="1" dirty="0" smtClean="0">
                <a:solidFill>
                  <a:srgbClr val="0070C0"/>
                </a:solidFill>
              </a:rPr>
              <a:t>(</a:t>
            </a:r>
            <a:r>
              <a:rPr lang="ru-RU" sz="2000" b="1" dirty="0" err="1" smtClean="0">
                <a:solidFill>
                  <a:srgbClr val="0070C0"/>
                </a:solidFill>
              </a:rPr>
              <a:t>налИвший</a:t>
            </a:r>
            <a:r>
              <a:rPr lang="ru-RU" sz="2000" b="1" dirty="0" smtClean="0">
                <a:solidFill>
                  <a:srgbClr val="0070C0"/>
                </a:solidFill>
              </a:rPr>
              <a:t>, </a:t>
            </a:r>
            <a:r>
              <a:rPr lang="ru-RU" sz="2000" b="1" dirty="0" err="1" smtClean="0">
                <a:solidFill>
                  <a:srgbClr val="0070C0"/>
                </a:solidFill>
              </a:rPr>
              <a:t>прибЫвший</a:t>
            </a:r>
            <a:r>
              <a:rPr lang="ru-RU" sz="2000" b="1" dirty="0" smtClean="0">
                <a:solidFill>
                  <a:srgbClr val="0070C0"/>
                </a:solidFill>
              </a:rPr>
              <a:t>, </a:t>
            </a:r>
            <a:r>
              <a:rPr lang="ru-RU" sz="2000" b="1" dirty="0" err="1" smtClean="0">
                <a:solidFill>
                  <a:srgbClr val="0070C0"/>
                </a:solidFill>
              </a:rPr>
              <a:t>отключЁнный</a:t>
            </a:r>
            <a:r>
              <a:rPr lang="ru-RU" sz="2000" b="1" dirty="0" smtClean="0">
                <a:solidFill>
                  <a:srgbClr val="0070C0"/>
                </a:solidFill>
              </a:rPr>
              <a:t>, </a:t>
            </a:r>
            <a:r>
              <a:rPr lang="ru-RU" sz="2000" b="1" dirty="0" err="1" smtClean="0">
                <a:solidFill>
                  <a:srgbClr val="0070C0"/>
                </a:solidFill>
              </a:rPr>
              <a:t>зАгнутый</a:t>
            </a:r>
            <a:r>
              <a:rPr lang="ru-RU" sz="2000" b="1" dirty="0" smtClean="0">
                <a:solidFill>
                  <a:srgbClr val="0070C0"/>
                </a:solidFill>
              </a:rPr>
              <a:t>, </a:t>
            </a:r>
            <a:r>
              <a:rPr lang="ru-RU" sz="2000" b="1" dirty="0" err="1" smtClean="0">
                <a:solidFill>
                  <a:srgbClr val="0070C0"/>
                </a:solidFill>
              </a:rPr>
              <a:t>закУпорив</a:t>
            </a:r>
            <a:r>
              <a:rPr lang="ru-RU" sz="2000" b="1" dirty="0" smtClean="0">
                <a:solidFill>
                  <a:srgbClr val="0070C0"/>
                </a:solidFill>
              </a:rPr>
              <a:t>, </a:t>
            </a:r>
            <a:r>
              <a:rPr lang="ru-RU" sz="2000" b="1" dirty="0" err="1" smtClean="0">
                <a:solidFill>
                  <a:srgbClr val="0070C0"/>
                </a:solidFill>
              </a:rPr>
              <a:t>запертА</a:t>
            </a:r>
            <a:r>
              <a:rPr lang="ru-RU" sz="2000" b="1" dirty="0" smtClean="0">
                <a:solidFill>
                  <a:srgbClr val="0070C0"/>
                </a:solidFill>
              </a:rPr>
              <a:t>); </a:t>
            </a:r>
            <a:r>
              <a:rPr lang="ru-RU" sz="2000" dirty="0" smtClean="0">
                <a:solidFill>
                  <a:schemeClr val="tx1"/>
                </a:solidFill>
              </a:rPr>
              <a:t>наречия </a:t>
            </a:r>
            <a:r>
              <a:rPr lang="ru-RU" sz="2000" b="1" dirty="0">
                <a:solidFill>
                  <a:srgbClr val="0070C0"/>
                </a:solidFill>
              </a:rPr>
              <a:t>(</a:t>
            </a:r>
            <a:r>
              <a:rPr lang="ru-RU" sz="2000" b="1" dirty="0" err="1">
                <a:solidFill>
                  <a:srgbClr val="0070C0"/>
                </a:solidFill>
              </a:rPr>
              <a:t>нАискось</a:t>
            </a:r>
            <a:r>
              <a:rPr lang="ru-RU" sz="2000" b="1" dirty="0">
                <a:solidFill>
                  <a:srgbClr val="0070C0"/>
                </a:solidFill>
              </a:rPr>
              <a:t>, </a:t>
            </a:r>
            <a:r>
              <a:rPr lang="ru-RU" sz="2000" b="1" dirty="0" err="1">
                <a:solidFill>
                  <a:srgbClr val="0070C0"/>
                </a:solidFill>
              </a:rPr>
              <a:t>надОлго</a:t>
            </a:r>
            <a:r>
              <a:rPr lang="ru-RU" sz="2000" b="1" dirty="0">
                <a:solidFill>
                  <a:srgbClr val="0070C0"/>
                </a:solidFill>
              </a:rPr>
              <a:t>, </a:t>
            </a:r>
            <a:r>
              <a:rPr lang="ru-RU" sz="2000" b="1" dirty="0" err="1">
                <a:solidFill>
                  <a:srgbClr val="0070C0"/>
                </a:solidFill>
              </a:rPr>
              <a:t>нАбок</a:t>
            </a:r>
            <a:r>
              <a:rPr lang="ru-RU" sz="2000" b="1" dirty="0" smtClean="0">
                <a:solidFill>
                  <a:srgbClr val="0070C0"/>
                </a:solidFill>
              </a:rPr>
              <a:t>).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15888"/>
            <a:ext cx="8143900" cy="1143000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Орфоэпические нормы, акцентологические нормы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428868"/>
            <a:ext cx="7845425" cy="2193929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000" dirty="0" smtClean="0"/>
              <a:t>    Некоторые закономерности в постановке ударений:</a:t>
            </a:r>
          </a:p>
          <a:p>
            <a:pPr algn="just" eaLnBrk="1" fontAlgn="auto" hangingPunct="1">
              <a:spcAft>
                <a:spcPts val="0"/>
              </a:spcAft>
              <a:buNone/>
              <a:defRPr/>
            </a:pPr>
            <a:r>
              <a:rPr lang="ru-RU" sz="2000" dirty="0" smtClean="0"/>
              <a:t>    Существительные мужского рода на </a:t>
            </a:r>
            <a:r>
              <a:rPr lang="ru-RU" sz="2000" i="1" dirty="0" smtClean="0">
                <a:solidFill>
                  <a:srgbClr val="0070C0"/>
                </a:solidFill>
              </a:rPr>
              <a:t>–лог</a:t>
            </a:r>
            <a:r>
              <a:rPr lang="ru-RU" sz="2000" dirty="0" smtClean="0"/>
              <a:t>,  называющие неодушевленные предметы, имеют ударение на последнем слоге: </a:t>
            </a:r>
            <a:r>
              <a:rPr lang="ru-RU" sz="2000" dirty="0" smtClean="0">
                <a:solidFill>
                  <a:srgbClr val="0070C0"/>
                </a:solidFill>
              </a:rPr>
              <a:t>эпилог, каталог, некролог (но : аналог).</a:t>
            </a:r>
          </a:p>
          <a:p>
            <a:pPr algn="just" eaLnBrk="1" fontAlgn="auto" hangingPunct="1">
              <a:spcAft>
                <a:spcPts val="0"/>
              </a:spcAft>
              <a:buNone/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    Называющие лиц по роду занятий - на среднем слоге, то есть не на части </a:t>
            </a:r>
            <a:r>
              <a:rPr lang="ru-RU" sz="2000" i="1" dirty="0" smtClean="0">
                <a:solidFill>
                  <a:srgbClr val="0070C0"/>
                </a:solidFill>
              </a:rPr>
              <a:t>–лог</a:t>
            </a:r>
            <a:r>
              <a:rPr lang="ru-RU" sz="2000" dirty="0" smtClean="0">
                <a:solidFill>
                  <a:srgbClr val="0070C0"/>
                </a:solidFill>
              </a:rPr>
              <a:t>: антрополог, физиолог.</a:t>
            </a:r>
          </a:p>
          <a:p>
            <a:pPr algn="just" eaLnBrk="1" fontAlgn="auto" hangingPunct="1">
              <a:spcAft>
                <a:spcPts val="0"/>
              </a:spcAft>
              <a:buNone/>
              <a:defRPr/>
            </a:pPr>
            <a:endParaRPr lang="ru-RU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42852"/>
            <a:ext cx="8143900" cy="1143000"/>
          </a:xfrm>
          <a:noFill/>
          <a:ln w="381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Орфоэпические нормы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214554"/>
            <a:ext cx="7845425" cy="300039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dirty="0" smtClean="0"/>
              <a:t>   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sz="2000" dirty="0" smtClean="0"/>
              <a:t>    Сложные существительные с частью </a:t>
            </a:r>
            <a:r>
              <a:rPr lang="ru-RU" sz="2000" dirty="0" smtClean="0">
                <a:solidFill>
                  <a:srgbClr val="0070C0"/>
                </a:solidFill>
              </a:rPr>
              <a:t>–</a:t>
            </a:r>
            <a:r>
              <a:rPr lang="ru-RU" sz="2000" i="1" dirty="0" smtClean="0">
                <a:solidFill>
                  <a:srgbClr val="0070C0"/>
                </a:solidFill>
              </a:rPr>
              <a:t>провод</a:t>
            </a:r>
            <a:r>
              <a:rPr lang="ru-RU" sz="2000" b="1" i="1" dirty="0" smtClean="0">
                <a:solidFill>
                  <a:srgbClr val="0070C0"/>
                </a:solidFill>
              </a:rPr>
              <a:t> </a:t>
            </a:r>
            <a:r>
              <a:rPr lang="ru-RU" sz="2000" dirty="0" smtClean="0"/>
              <a:t>произносятся с ударением на последнем слоге: </a:t>
            </a:r>
            <a:r>
              <a:rPr lang="ru-RU" sz="2000" i="1" dirty="0" smtClean="0">
                <a:solidFill>
                  <a:srgbClr val="0070C0"/>
                </a:solidFill>
              </a:rPr>
              <a:t>водопровод, мусоропровод, нефтепровод, трубопровод. 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sz="2000" dirty="0" smtClean="0"/>
              <a:t>    Ударение у существительных женского рода на </a:t>
            </a:r>
            <a:r>
              <a:rPr lang="ru-RU" sz="2000" dirty="0" smtClean="0">
                <a:solidFill>
                  <a:srgbClr val="0070C0"/>
                </a:solidFill>
              </a:rPr>
              <a:t>–</a:t>
            </a:r>
            <a:r>
              <a:rPr lang="ru-RU" sz="2000" i="1" dirty="0" err="1" smtClean="0">
                <a:solidFill>
                  <a:srgbClr val="0070C0"/>
                </a:solidFill>
              </a:rPr>
              <a:t>ота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smtClean="0"/>
              <a:t>зависит от того, образованы они от прилагательного или от глагола. Если образованы от прилагательных, то имеют ударение на окончании: </a:t>
            </a:r>
            <a:r>
              <a:rPr lang="ru-RU" sz="2000" i="1" dirty="0" smtClean="0">
                <a:solidFill>
                  <a:srgbClr val="0070C0"/>
                </a:solidFill>
              </a:rPr>
              <a:t>глухота, красота, слепота, немота.</a:t>
            </a: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Если о</a:t>
            </a:r>
            <a:r>
              <a:rPr lang="ru-RU" sz="2000" dirty="0" smtClean="0"/>
              <a:t>т глаголов – на  основе: </a:t>
            </a:r>
            <a:r>
              <a:rPr lang="ru-RU" sz="2000" i="1" dirty="0" smtClean="0">
                <a:solidFill>
                  <a:srgbClr val="0070C0"/>
                </a:solidFill>
              </a:rPr>
              <a:t>ломота, дремота, острота, зевота.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15888"/>
            <a:ext cx="8143900" cy="1143000"/>
          </a:xfrm>
          <a:noFill/>
          <a:ln w="38100"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Орфоэпические нормы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357430"/>
            <a:ext cx="8229600" cy="2571759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sz="2800" dirty="0" smtClean="0"/>
              <a:t>   </a:t>
            </a:r>
            <a:r>
              <a:rPr lang="ru-RU" sz="2000" dirty="0" smtClean="0"/>
              <a:t>Существительные мужского рода на </a:t>
            </a:r>
            <a:r>
              <a:rPr lang="ru-RU" sz="2000" dirty="0" smtClean="0">
                <a:solidFill>
                  <a:srgbClr val="0070C0"/>
                </a:solidFill>
              </a:rPr>
              <a:t>–</a:t>
            </a:r>
            <a:r>
              <a:rPr lang="ru-RU" sz="2000" i="1" dirty="0" err="1" smtClean="0">
                <a:solidFill>
                  <a:srgbClr val="0070C0"/>
                </a:solidFill>
              </a:rPr>
              <a:t>анин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smtClean="0"/>
              <a:t>чаще всего имеют ударение на предпоследнем слоге</a:t>
            </a:r>
            <a:r>
              <a:rPr lang="ru-RU" sz="2000" dirty="0" smtClean="0">
                <a:solidFill>
                  <a:srgbClr val="0070C0"/>
                </a:solidFill>
              </a:rPr>
              <a:t>: </a:t>
            </a:r>
            <a:r>
              <a:rPr lang="ru-RU" sz="2000" i="1" dirty="0" smtClean="0">
                <a:solidFill>
                  <a:srgbClr val="0070C0"/>
                </a:solidFill>
              </a:rPr>
              <a:t>марсианин, англичанин, египтянин, мусульманин.</a:t>
            </a:r>
            <a:endParaRPr lang="en-US" sz="2000" i="1" dirty="0" smtClean="0">
              <a:solidFill>
                <a:srgbClr val="0070C0"/>
              </a:solidFill>
            </a:endParaRPr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ru-RU" sz="2000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sz="2000" dirty="0" smtClean="0"/>
              <a:t>   Ударение на последний слог падает в словах старославянского происхождения: </a:t>
            </a:r>
            <a:r>
              <a:rPr lang="ru-RU" sz="2000" i="1" dirty="0" smtClean="0">
                <a:solidFill>
                  <a:srgbClr val="0070C0"/>
                </a:solidFill>
              </a:rPr>
              <a:t>христианин, славянин, мещанин, дворянин.</a:t>
            </a:r>
            <a:endParaRPr lang="ru-RU" sz="20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15888"/>
            <a:ext cx="8215338" cy="1143000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Орфоэпические нормы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2488" y="2214554"/>
            <a:ext cx="7845425" cy="300039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rmAutofit lnSpcReduction="10000"/>
          </a:bodyPr>
          <a:lstStyle/>
          <a:p>
            <a:pPr algn="just" eaLnBrk="1" fontAlgn="auto" hangingPunct="1">
              <a:spcAft>
                <a:spcPts val="0"/>
              </a:spcAft>
              <a:buNone/>
              <a:defRPr/>
            </a:pPr>
            <a:r>
              <a:rPr lang="ru-RU" sz="2000" dirty="0" smtClean="0"/>
              <a:t>  </a:t>
            </a:r>
          </a:p>
          <a:p>
            <a:pPr algn="just" eaLnBrk="1" fontAlgn="auto" hangingPunct="1">
              <a:spcAft>
                <a:spcPts val="0"/>
              </a:spcAft>
              <a:buNone/>
              <a:defRPr/>
            </a:pPr>
            <a:r>
              <a:rPr lang="ru-RU" sz="2000" dirty="0" smtClean="0"/>
              <a:t>    В кратких прилагательных и причастиях женского рода, а также в глаголах прошедшего времени женского рода принято ставить ударение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последнем слоге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0070C0"/>
                </a:solidFill>
              </a:rPr>
              <a:t>: </a:t>
            </a:r>
            <a:r>
              <a:rPr lang="ru-RU" sz="2000" i="1" dirty="0" smtClean="0">
                <a:solidFill>
                  <a:srgbClr val="0070C0"/>
                </a:solidFill>
              </a:rPr>
              <a:t>молода, брала, приняла, принята </a:t>
            </a:r>
            <a:r>
              <a:rPr lang="ru-RU" sz="2000" dirty="0" smtClean="0">
                <a:solidFill>
                  <a:srgbClr val="0070C0"/>
                </a:solidFill>
              </a:rPr>
              <a:t>(НО: </a:t>
            </a:r>
            <a:r>
              <a:rPr lang="ru-RU" sz="2000" i="1" dirty="0" smtClean="0">
                <a:solidFill>
                  <a:srgbClr val="0070C0"/>
                </a:solidFill>
              </a:rPr>
              <a:t>крала, клала</a:t>
            </a:r>
            <a:r>
              <a:rPr lang="ru-RU" sz="2000" dirty="0" smtClean="0">
                <a:solidFill>
                  <a:srgbClr val="0070C0"/>
                </a:solidFill>
              </a:rPr>
              <a:t>)</a:t>
            </a:r>
          </a:p>
          <a:p>
            <a:pPr algn="just" eaLnBrk="1" fontAlgn="auto" hangingPunct="1">
              <a:spcAft>
                <a:spcPts val="0"/>
              </a:spcAft>
              <a:buNone/>
              <a:defRPr/>
            </a:pPr>
            <a:r>
              <a:rPr lang="ru-RU" sz="2000" dirty="0" smtClean="0"/>
              <a:t>    У глаголов на </a:t>
            </a:r>
            <a:r>
              <a:rPr lang="ru-RU" sz="2000" i="1" dirty="0" smtClean="0">
                <a:solidFill>
                  <a:srgbClr val="0070C0"/>
                </a:solidFill>
              </a:rPr>
              <a:t>–</a:t>
            </a:r>
            <a:r>
              <a:rPr lang="ru-RU" sz="2000" i="1" dirty="0" err="1" smtClean="0">
                <a:solidFill>
                  <a:srgbClr val="0070C0"/>
                </a:solidFill>
              </a:rPr>
              <a:t>ировать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smtClean="0"/>
              <a:t>существует тенденция к переносу ударения с последнего слога на третий от конца: блок</a:t>
            </a:r>
            <a:r>
              <a:rPr lang="ru-RU" sz="2000" dirty="0" smtClean="0">
                <a:solidFill>
                  <a:srgbClr val="C00000"/>
                </a:solidFill>
              </a:rPr>
              <a:t>и</a:t>
            </a:r>
            <a:r>
              <a:rPr lang="ru-RU" sz="2000" dirty="0" smtClean="0"/>
              <a:t>ровать, коп</a:t>
            </a:r>
            <a:r>
              <a:rPr lang="ru-RU" sz="2000" dirty="0" smtClean="0">
                <a:solidFill>
                  <a:srgbClr val="C00000"/>
                </a:solidFill>
              </a:rPr>
              <a:t>и</a:t>
            </a:r>
            <a:r>
              <a:rPr lang="ru-RU" sz="2000" dirty="0" smtClean="0"/>
              <a:t>ровать, экспорт</a:t>
            </a:r>
            <a:r>
              <a:rPr lang="ru-RU" sz="2000" dirty="0" smtClean="0">
                <a:solidFill>
                  <a:srgbClr val="C00000"/>
                </a:solidFill>
              </a:rPr>
              <a:t>и</a:t>
            </a:r>
            <a:r>
              <a:rPr lang="ru-RU" sz="2000" dirty="0" smtClean="0"/>
              <a:t>ровать, делег</a:t>
            </a:r>
            <a:r>
              <a:rPr lang="ru-RU" sz="2000" dirty="0" smtClean="0">
                <a:solidFill>
                  <a:srgbClr val="C00000"/>
                </a:solidFill>
              </a:rPr>
              <a:t>и</a:t>
            </a:r>
            <a:r>
              <a:rPr lang="ru-RU" sz="2000" dirty="0" smtClean="0"/>
              <a:t>ровать.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 eaLnBrk="1" fontAlgn="auto" hangingPunct="1">
              <a:spcAft>
                <a:spcPts val="0"/>
              </a:spcAft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</a:rPr>
              <a:t>    НО: </a:t>
            </a:r>
            <a:r>
              <a:rPr lang="ru-RU" sz="2000" dirty="0" smtClean="0"/>
              <a:t>премиров</a:t>
            </a:r>
            <a:r>
              <a:rPr lang="ru-RU" sz="2000" dirty="0" smtClean="0">
                <a:solidFill>
                  <a:srgbClr val="C00000"/>
                </a:solidFill>
              </a:rPr>
              <a:t>а</a:t>
            </a:r>
            <a:r>
              <a:rPr lang="ru-RU" sz="2000" dirty="0" smtClean="0"/>
              <a:t>ть, пломбиров</a:t>
            </a:r>
            <a:r>
              <a:rPr lang="ru-RU" sz="2000" dirty="0" smtClean="0">
                <a:solidFill>
                  <a:srgbClr val="C00000"/>
                </a:solidFill>
              </a:rPr>
              <a:t>а</a:t>
            </a:r>
            <a:r>
              <a:rPr lang="ru-RU" sz="2000" dirty="0" smtClean="0"/>
              <a:t>ть, маркиров</a:t>
            </a:r>
            <a:r>
              <a:rPr lang="ru-RU" sz="2000" dirty="0" smtClean="0">
                <a:solidFill>
                  <a:srgbClr val="C00000"/>
                </a:solidFill>
              </a:rPr>
              <a:t>а</a:t>
            </a:r>
            <a:r>
              <a:rPr lang="ru-RU" sz="2000" dirty="0" smtClean="0"/>
              <a:t>ть.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42852"/>
            <a:ext cx="8143900" cy="1154113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Расставьте ударения в словах: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2428868"/>
            <a:ext cx="8229600" cy="2071702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</a:t>
            </a:r>
            <a:r>
              <a:rPr lang="ru-RU" sz="2000" dirty="0" smtClean="0"/>
              <a:t>Средства, свекла, красивее, завидно, досуг, баловать, договор, позвонит, оптовый, приняли, добыча, брала, сливовый, квартал, начать, начал, закупорить, туфля, щавель, симметрия, эксперт, каталог, звонят, бензопровод, облегчить, торты, ходатайство, принудить, мышление, банты, жалюзи, включит, танцовщица, кремы, мастерски, мельком, христианин.</a:t>
            </a:r>
            <a:endParaRPr lang="ru-RU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шаблон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</Template>
  <TotalTime>43</TotalTime>
  <Words>527</Words>
  <PresentationFormat>Экран (4:3)</PresentationFormat>
  <Paragraphs>33</Paragraphs>
  <Slides>11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шаблон</vt:lpstr>
      <vt:lpstr>1_Оформление по умолчанию</vt:lpstr>
      <vt:lpstr>Орфоэпические и акцентологические нормы</vt:lpstr>
      <vt:lpstr>Орфоэпические и акцентологические нормы</vt:lpstr>
      <vt:lpstr>Орфоэпические нормы</vt:lpstr>
      <vt:lpstr>Орфоэпические нормы</vt:lpstr>
      <vt:lpstr>Орфоэпические нормы, акцентологические нормы</vt:lpstr>
      <vt:lpstr>Орфоэпические нормы</vt:lpstr>
      <vt:lpstr>Орфоэпические нормы</vt:lpstr>
      <vt:lpstr>Орфоэпические нормы</vt:lpstr>
      <vt:lpstr>Расставьте ударения в словах:</vt:lpstr>
      <vt:lpstr>Проверьте свои ответы:</vt:lpstr>
      <vt:lpstr>Орфоэпические словари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Светлана Петровна Острикова</cp:lastModifiedBy>
  <cp:revision>7</cp:revision>
  <dcterms:modified xsi:type="dcterms:W3CDTF">2010-08-04T13:34:59Z</dcterms:modified>
</cp:coreProperties>
</file>