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17.08.2009</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17.08.2009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17.08.2009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17.08.2009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17.08.2009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17.08.2009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17.08.2009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17.08.2009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17.08.2009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17.08.2009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17.08.2009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17.08.2009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yandex.ru/yandsearch?p=216&amp;ed=1&amp;text=%D1%83%D1%87%D0%B8%D0%BC%D1%81%D1%8F%20%D1%81%20%D0%B8%D0%BD%D1%82%D0%B5%D1%80%D0%B5%D1%81%D0%BE%D0%BC,%20%D1%87%D0%B5%D1%80%D0%B5%D0%B7%20%D0%B8%D0%B3%D1%80%D1%83&amp;spsite=sch194.minsk.edu.by&amp;img_url=sch194.minsk.edu.by/sm.aspx?uid=134801&amp;rpt=simage"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hyperlink" Target="http://images.yandex.ru/yandsearch?p=15&amp;ed=1&amp;text=%D0%BF%D0%B8%D1%81%D1%8C%D0%BC%D0%BE&amp;spsite=009-909700&amp;img_url=www.boyanoff.net/uploads/posts/2009-07/thumbs/1248311726_081f2e94283da2c9a8519a16acf8215c.jpg&amp;rpt=simage" TargetMode="External"/><Relationship Id="rId3" Type="http://schemas.openxmlformats.org/officeDocument/2006/relationships/image" Target="../media/image12.jpeg"/><Relationship Id="rId7" Type="http://schemas.openxmlformats.org/officeDocument/2006/relationships/image" Target="../media/image14.jpeg"/><Relationship Id="rId2" Type="http://schemas.openxmlformats.org/officeDocument/2006/relationships/hyperlink" Target="http://images.yandex.ru/yandsearch?p=1&amp;ed=1&amp;text=%D0%BF%D0%BE%D1%87%D1%82%D0%B0%D0%BB%D1%8C%D0%BE%D0%BD&amp;spsite=007-464798&amp;img_url=dv-zvezda.ru/uploads/posts/2009-06/1245031557_postman.jpg&amp;rpt=simage" TargetMode="External"/><Relationship Id="rId1" Type="http://schemas.openxmlformats.org/officeDocument/2006/relationships/slideLayout" Target="../slideLayouts/slideLayout2.xml"/><Relationship Id="rId6" Type="http://schemas.openxmlformats.org/officeDocument/2006/relationships/hyperlink" Target="http://images.yandex.ru/yandsearch?p=3&amp;ed=1&amp;text=%D0%BF%D0%B8%D1%81%D1%8C%D0%BC%D0%BE&amp;spsite=foto.gazetazp.ru&amp;img_url=foto.gazetazp.ru/pic/86061863803618.jpg&amp;rpt=simage" TargetMode="External"/><Relationship Id="rId5" Type="http://schemas.openxmlformats.org/officeDocument/2006/relationships/image" Target="../media/image13.jpeg"/><Relationship Id="rId4" Type="http://schemas.openxmlformats.org/officeDocument/2006/relationships/hyperlink" Target="http://images.yandex.ru/yandsearch?p=86&amp;ed=1&amp;text=%D0%BF%D0%B8%D1%81%D1%8C%D0%BC%D0%BE&amp;spsite=019-398198&amp;img_url=30nar-sol6.edusite.ru/images/pis-ma.gif&amp;rpt=simage" TargetMode="External"/><Relationship Id="rId9"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yandex.ru/yandsearch?p=852&amp;ed=1&amp;text=%D1%88%D0%BA%D0%BE%D0%BB%D0%B0%20%D0%B2%20%D0%BA%D0%B0%D1%80%D1%82%D0%B8%D0%BD%D0%BA%D0%B0%D1%85&amp;spsite=www.station.ru&amp;img_url=tropiki.net.ua/files/239/school.JPG&amp;rpt=simag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yandex.ru/yandsearch?p=35&amp;ed=1&amp;text=%D0%BF%D0%B8%D1%81%D1%8C%D0%BC%D0%BE&amp;spsite=028-488335&amp;img_url=www.art-catalog.ru/data_picture_new/artist_523/picture/big_500/kstepanov_1.jpg&amp;rpt=simage" TargetMode="External"/><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hyperlink" Target="http://images.yandex.ru/yandsearch?p=113&amp;ed=1&amp;text=%D0%BF%D0%B8%D1%81%D1%8C%D0%BC%D0%BE&amp;spsite=007-741041&amp;img_url=petrs.mccinet.ru/images/letter.gif&amp;rpt=simag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images.yandex.ru/yandsearch?p=70&amp;ed=1&amp;text=%D0%BF%D0%B8%D1%81%D1%8C%D0%BC%D0%BE&amp;spsite=004-682067&amp;img_url=www.sbschools.org/schools/bc/class_pages/third_grade/images/WritinginJournal.jpg&amp;rpt=simag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images.yandex.ru/yandsearch?p=28&amp;ed=1&amp;text=%D0%BF%D0%B8%D1%81%D1%8C%D0%BC%D0%BE&amp;spsite=www.leninsk.ru&amp;img_url=www.leninsk.ru/gallery/albums/userpics/10006/Letter.jpg&amp;rpt=simag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images.yandex.ru/yandsearch?p=156&amp;ed=1&amp;text=%D0%BF%D0%B8%D1%81%D1%8C%D0%BC%D0%BE&amp;spsite=007-732938&amp;img_url=podrobnosti.ua/upload/news/2007/06/06/429943_3.jpg&amp;rpt=simage"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yandex.ru/yandsearch?p=991&amp;ed=1&amp;text=%D1%88%D0%BA%D0%BE%D0%BB%D0%B0%20%D0%B2%20%D0%BA%D0%B0%D1%80%D1%82%D0%B8%D0%BD%D0%BA%D0%B0%D1%85&amp;spsite=010-384708&amp;img_url=www.wayzata.k12.mn.us/plymouthcreek/images/stories/Front%20Page%20Images/school_supplies.jpg&amp;rpt=sim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yandex.ru/yandsearch?p=939&amp;ed=1&amp;text=%D1%88%D0%BA%D0%BE%D0%BB%D0%B0%20%D0%B2%20%D0%BA%D0%B0%D1%80%D1%82%D0%B8%D0%BD%D0%BA%D0%B0%D1%85&amp;spsite=024-555013&amp;img_url=blazers.k12.ar.us/faculty/intermediate/Intermediate%20Library/j0439450.jpg&amp;rpt=sim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yandex.ru/yandsearch?p=0&amp;ed=1&amp;text=%D0%BF%D0%BE%D1%87%D1%82%D0%B0%D0%BB%D1%8C%D0%BE%D0%BD&amp;spsite=020-944447&amp;img_url=ilich.in.ua/image_add/4a0abffbb46b9.jpg&amp;rpt=simag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mages.yandex.ru/yandsearch?p=0&amp;ed=1&amp;text=%D1%8F%D0%BC%D1%89%D0%B8%D0%BA&amp;spsite=028-510346&amp;img_url=gorod.tomsk.ru/uploads/28460/1235472297/dh007.jpg&amp;rpt=simage"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yandex.ru/yandsearch?p=18&amp;ed=1&amp;text=%D0%BF%D0%B8%D1%81%D1%8C%D0%BC%D0%BE&amp;spsite=twinkling.h11.ru&amp;img_url=twinkling.h11.ru/images/letter.jpg&amp;rpt=simag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yandex.ru/yandsearch?p=56&amp;ed=1&amp;text=%D0%BF%D0%B8%D1%81%D1%8C%D0%BC%D0%BE&amp;spsite=030-363677&amp;img_url=www.umassd.edu/calendar/images/5541.png&amp;rpt=simag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435608" y="274320"/>
            <a:ext cx="7498080" cy="6155076"/>
          </a:xfrm>
        </p:spPr>
        <p:txBody>
          <a:bodyPr>
            <a:normAutofit/>
          </a:bodyPr>
          <a:lstStyle/>
          <a:p>
            <a:pPr algn="ctr"/>
            <a:r>
              <a:rPr lang="ru-RU" dirty="0" smtClean="0"/>
              <a:t>Урок русского языка</a:t>
            </a:r>
            <a:br>
              <a:rPr lang="ru-RU" dirty="0" smtClean="0"/>
            </a:br>
            <a:r>
              <a:rPr lang="ru-RU" dirty="0" smtClean="0"/>
              <a:t>в 5 классе</a:t>
            </a:r>
            <a:br>
              <a:rPr lang="ru-RU" dirty="0" smtClean="0"/>
            </a:br>
            <a:r>
              <a:rPr lang="ru-RU" dirty="0" smtClean="0"/>
              <a:t/>
            </a:r>
            <a:br>
              <a:rPr lang="ru-RU" dirty="0" smtClean="0"/>
            </a:br>
            <a:r>
              <a:rPr lang="ru-RU" dirty="0" smtClean="0"/>
              <a:t>по теме</a:t>
            </a:r>
            <a:br>
              <a:rPr lang="ru-RU" dirty="0" smtClean="0"/>
            </a:br>
            <a:r>
              <a:rPr lang="ru-RU" sz="5400" b="1" dirty="0" smtClean="0"/>
              <a:t>«ПИСЬМО»</a:t>
            </a:r>
            <a:r>
              <a:rPr lang="ru-RU" dirty="0" smtClean="0"/>
              <a:t/>
            </a:r>
            <a:br>
              <a:rPr lang="ru-RU" dirty="0" smtClean="0"/>
            </a:br>
            <a:r>
              <a:rPr lang="ru-RU" dirty="0" smtClean="0"/>
              <a:t/>
            </a:r>
            <a:br>
              <a:rPr lang="ru-RU" dirty="0" smtClean="0"/>
            </a:br>
            <a:r>
              <a:rPr lang="ru-RU" dirty="0" smtClean="0"/>
              <a:t/>
            </a:r>
            <a:br>
              <a:rPr lang="ru-RU" dirty="0" smtClean="0"/>
            </a:br>
            <a:r>
              <a:rPr lang="ru-RU" sz="3200" dirty="0" smtClean="0"/>
              <a:t>Учитель русского языка и литературы</a:t>
            </a:r>
            <a:r>
              <a:rPr lang="ru-RU" dirty="0" smtClean="0"/>
              <a:t/>
            </a:r>
            <a:br>
              <a:rPr lang="ru-RU" dirty="0" smtClean="0"/>
            </a:br>
            <a:r>
              <a:rPr lang="ru-RU" dirty="0" smtClean="0"/>
              <a:t>Мамаева Е. Ю.</a:t>
            </a:r>
            <a:endParaRPr lang="ru-RU" dirty="0"/>
          </a:p>
        </p:txBody>
      </p:sp>
      <p:pic>
        <p:nvPicPr>
          <p:cNvPr id="7" name="Рисунок 6" descr="http://im0-tub.yandex.net/i?id=24979623&amp;tov=0">
            <a:hlinkClick r:id="rId2"/>
          </p:cNvPr>
          <p:cNvPicPr/>
          <p:nvPr/>
        </p:nvPicPr>
        <p:blipFill>
          <a:blip r:embed="rId3"/>
          <a:srcRect/>
          <a:stretch>
            <a:fillRect/>
          </a:stretch>
        </p:blipFill>
        <p:spPr bwMode="auto">
          <a:xfrm>
            <a:off x="1500166" y="1571612"/>
            <a:ext cx="942975" cy="10382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435100" y="928688"/>
          <a:ext cx="7499349" cy="5000643"/>
        </p:xfrm>
        <a:graphic>
          <a:graphicData uri="http://schemas.openxmlformats.org/drawingml/2006/table">
            <a:tbl>
              <a:tblPr firstRow="1" bandRow="1">
                <a:tableStyleId>{5C22544A-7EE6-4342-B048-85BDC9FD1C3A}</a:tableStyleId>
              </a:tblPr>
              <a:tblGrid>
                <a:gridCol w="833261"/>
                <a:gridCol w="833261"/>
                <a:gridCol w="833261"/>
                <a:gridCol w="833261"/>
                <a:gridCol w="833261"/>
                <a:gridCol w="833261"/>
                <a:gridCol w="833261"/>
                <a:gridCol w="833261"/>
                <a:gridCol w="833261"/>
              </a:tblGrid>
              <a:tr h="555627">
                <a:tc gridSpan="8">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c>
                  <a:txBody>
                    <a:bodyPr/>
                    <a:lstStyle/>
                    <a:p>
                      <a:pPr algn="l"/>
                      <a:r>
                        <a:rPr lang="ru-RU" sz="2800" b="1" dirty="0" smtClean="0">
                          <a:solidFill>
                            <a:srgbClr val="0070C0"/>
                          </a:solidFill>
                        </a:rPr>
                        <a:t>5.</a:t>
                      </a:r>
                      <a:r>
                        <a:rPr lang="ru-RU" sz="2800" b="1" dirty="0" smtClean="0"/>
                        <a:t>п</a:t>
                      </a:r>
                      <a:endParaRPr lang="ru-RU" sz="2800" b="1" dirty="0"/>
                    </a:p>
                  </a:txBody>
                  <a:tcPr/>
                </a:tc>
              </a:tr>
              <a:tr h="555627">
                <a:tc gridSpan="3">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c>
                  <a:txBody>
                    <a:bodyPr/>
                    <a:lstStyle/>
                    <a:p>
                      <a:pPr algn="l"/>
                      <a:r>
                        <a:rPr lang="ru-RU" sz="2800" b="1" dirty="0" smtClean="0">
                          <a:solidFill>
                            <a:srgbClr val="0070C0"/>
                          </a:solidFill>
                        </a:rPr>
                        <a:t>1.</a:t>
                      </a:r>
                      <a:r>
                        <a:rPr lang="ru-RU" sz="2800" b="1" dirty="0" smtClean="0"/>
                        <a:t> </a:t>
                      </a:r>
                      <a:r>
                        <a:rPr lang="ru-RU" sz="2800" b="1" dirty="0" err="1" smtClean="0"/>
                        <a:t>п</a:t>
                      </a:r>
                      <a:endParaRPr lang="ru-RU" sz="2800" b="1" dirty="0"/>
                    </a:p>
                  </a:txBody>
                  <a:tcPr/>
                </a:tc>
                <a:tc>
                  <a:txBody>
                    <a:bodyPr/>
                    <a:lstStyle/>
                    <a:p>
                      <a:pPr algn="l"/>
                      <a:r>
                        <a:rPr lang="ru-RU" sz="2800" b="1" dirty="0" smtClean="0">
                          <a:solidFill>
                            <a:srgbClr val="0070C0"/>
                          </a:solidFill>
                        </a:rPr>
                        <a:t>4.</a:t>
                      </a:r>
                      <a:r>
                        <a:rPr lang="ru-RU" sz="2800" b="1" dirty="0" smtClean="0"/>
                        <a:t>и</a:t>
                      </a:r>
                      <a:endParaRPr lang="ru-RU" sz="2800" b="1" dirty="0"/>
                    </a:p>
                  </a:txBody>
                  <a:tcPr/>
                </a:tc>
                <a:tc>
                  <a:txBody>
                    <a:bodyPr/>
                    <a:lstStyle/>
                    <a:p>
                      <a:pPr algn="ctr"/>
                      <a:r>
                        <a:rPr lang="ru-RU" sz="2800" b="1" dirty="0" smtClean="0"/>
                        <a:t>с</a:t>
                      </a:r>
                      <a:endParaRPr lang="ru-RU" sz="2800" b="1" dirty="0"/>
                    </a:p>
                  </a:txBody>
                  <a:tcPr/>
                </a:tc>
                <a:tc>
                  <a:txBody>
                    <a:bodyPr/>
                    <a:lstStyle/>
                    <a:p>
                      <a:pPr algn="ctr"/>
                      <a:r>
                        <a:rPr lang="ru-RU" sz="2800" b="1" dirty="0" err="1" smtClean="0"/>
                        <a:t>ь</a:t>
                      </a:r>
                      <a:endParaRPr lang="ru-RU" sz="2800" b="1" dirty="0"/>
                    </a:p>
                  </a:txBody>
                  <a:tcPr/>
                </a:tc>
                <a:tc>
                  <a:txBody>
                    <a:bodyPr/>
                    <a:lstStyle/>
                    <a:p>
                      <a:pPr algn="ctr"/>
                      <a:r>
                        <a:rPr lang="ru-RU" sz="2800" b="1" dirty="0" smtClean="0"/>
                        <a:t>м</a:t>
                      </a:r>
                      <a:endParaRPr lang="ru-RU" sz="2800" b="1" dirty="0"/>
                    </a:p>
                  </a:txBody>
                  <a:tcPr/>
                </a:tc>
                <a:tc>
                  <a:txBody>
                    <a:bodyPr/>
                    <a:lstStyle/>
                    <a:p>
                      <a:pPr algn="ctr"/>
                      <a:r>
                        <a:rPr lang="ru-RU" sz="2800" b="1" dirty="0" smtClean="0"/>
                        <a:t>о</a:t>
                      </a:r>
                      <a:endParaRPr lang="ru-RU" sz="2800" b="1" dirty="0"/>
                    </a:p>
                  </a:txBody>
                  <a:tcPr/>
                </a:tc>
              </a:tr>
              <a:tr h="555627">
                <a:tc rowSpan="2" gridSpan="4">
                  <a:txBody>
                    <a:bodyPr/>
                    <a:lstStyle/>
                    <a:p>
                      <a:pPr algn="ctr"/>
                      <a:endParaRPr lang="ru-RU" dirty="0"/>
                    </a:p>
                  </a:txBody>
                  <a:tcPr/>
                </a:tc>
                <a:tc rowSpan="2" hMerge="1">
                  <a:txBody>
                    <a:bodyPr/>
                    <a:lstStyle/>
                    <a:p>
                      <a:pPr algn="ctr"/>
                      <a:endParaRPr lang="ru-RU" dirty="0"/>
                    </a:p>
                  </a:txBody>
                  <a:tcPr/>
                </a:tc>
                <a:tc rowSpan="2" hMerge="1">
                  <a:txBody>
                    <a:bodyPr/>
                    <a:lstStyle/>
                    <a:p>
                      <a:pPr algn="ctr"/>
                      <a:endParaRPr lang="ru-RU" dirty="0"/>
                    </a:p>
                  </a:txBody>
                  <a:tcPr/>
                </a:tc>
                <a:tc rowSpan="2" hMerge="1">
                  <a:txBody>
                    <a:bodyPr/>
                    <a:lstStyle/>
                    <a:p>
                      <a:pPr algn="ctr"/>
                      <a:endParaRPr lang="ru-RU"/>
                    </a:p>
                  </a:txBody>
                  <a:tcPr/>
                </a:tc>
                <a:tc>
                  <a:txBody>
                    <a:bodyPr/>
                    <a:lstStyle/>
                    <a:p>
                      <a:pPr algn="ctr"/>
                      <a:r>
                        <a:rPr lang="ru-RU" sz="2800" b="1" dirty="0" err="1" smtClean="0"/>
                        <a:t>н</a:t>
                      </a:r>
                      <a:endParaRPr lang="ru-RU" sz="2800" b="1" dirty="0"/>
                    </a:p>
                  </a:txBody>
                  <a:tcPr/>
                </a:tc>
                <a:tc rowSpan="2" gridSpan="3">
                  <a:txBody>
                    <a:bodyPr/>
                    <a:lstStyle/>
                    <a:p>
                      <a:pPr algn="ctr"/>
                      <a:endParaRPr lang="ru-RU" dirty="0"/>
                    </a:p>
                  </a:txBody>
                  <a:tcPr/>
                </a:tc>
                <a:tc rowSpan="2" hMerge="1">
                  <a:txBody>
                    <a:bodyPr/>
                    <a:lstStyle/>
                    <a:p>
                      <a:pPr algn="ctr"/>
                      <a:endParaRPr lang="ru-RU" dirty="0"/>
                    </a:p>
                  </a:txBody>
                  <a:tcPr/>
                </a:tc>
                <a:tc rowSpan="2" hMerge="1">
                  <a:txBody>
                    <a:bodyPr/>
                    <a:lstStyle/>
                    <a:p>
                      <a:pPr algn="ctr"/>
                      <a:endParaRPr lang="ru-RU" dirty="0"/>
                    </a:p>
                  </a:txBody>
                  <a:tcPr/>
                </a:tc>
                <a:tc>
                  <a:txBody>
                    <a:bodyPr/>
                    <a:lstStyle/>
                    <a:p>
                      <a:pPr algn="ctr"/>
                      <a:r>
                        <a:rPr lang="ru-RU" sz="2800" b="1" dirty="0" smtClean="0"/>
                        <a:t>ч</a:t>
                      </a:r>
                      <a:endParaRPr lang="ru-RU" sz="2800" b="1" dirty="0"/>
                    </a:p>
                  </a:txBody>
                  <a:tcPr/>
                </a:tc>
              </a:tr>
              <a:tr h="555627">
                <a:tc gridSpan="4" vMerge="1">
                  <a:txBody>
                    <a:bodyPr/>
                    <a:lstStyle/>
                    <a:p>
                      <a:pPr algn="ctr"/>
                      <a:endParaRPr lang="ru-RU"/>
                    </a:p>
                  </a:txBody>
                  <a:tcPr/>
                </a:tc>
                <a:tc hMerge="1" vMerge="1">
                  <a:txBody>
                    <a:bodyPr/>
                    <a:lstStyle/>
                    <a:p>
                      <a:pPr algn="ctr"/>
                      <a:endParaRPr lang="ru-RU"/>
                    </a:p>
                  </a:txBody>
                  <a:tcPr/>
                </a:tc>
                <a:tc hMerge="1" vMerge="1">
                  <a:txBody>
                    <a:bodyPr/>
                    <a:lstStyle/>
                    <a:p>
                      <a:pPr algn="ctr"/>
                      <a:endParaRPr lang="ru-RU" dirty="0"/>
                    </a:p>
                  </a:txBody>
                  <a:tcPr/>
                </a:tc>
                <a:tc hMerge="1" vMerge="1">
                  <a:txBody>
                    <a:bodyPr/>
                    <a:lstStyle/>
                    <a:p>
                      <a:pPr algn="ctr"/>
                      <a:endParaRPr lang="ru-RU" dirty="0"/>
                    </a:p>
                  </a:txBody>
                  <a:tcPr/>
                </a:tc>
                <a:tc>
                  <a:txBody>
                    <a:bodyPr/>
                    <a:lstStyle/>
                    <a:p>
                      <a:pPr algn="ctr"/>
                      <a:r>
                        <a:rPr lang="ru-RU" sz="2800" b="1" dirty="0" err="1" smtClean="0"/>
                        <a:t>д</a:t>
                      </a:r>
                      <a:endParaRPr lang="ru-RU" sz="2800" b="1" dirty="0"/>
                    </a:p>
                  </a:txBody>
                  <a:tcPr/>
                </a:tc>
                <a:tc gridSpan="3" vMerge="1">
                  <a:txBody>
                    <a:bodyPr/>
                    <a:lstStyle/>
                    <a:p>
                      <a:pPr algn="ctr"/>
                      <a:endParaRPr lang="ru-RU"/>
                    </a:p>
                  </a:txBody>
                  <a:tcPr/>
                </a:tc>
                <a:tc hMerge="1" vMerge="1">
                  <a:txBody>
                    <a:bodyPr/>
                    <a:lstStyle/>
                    <a:p>
                      <a:pPr algn="ctr"/>
                      <a:endParaRPr lang="ru-RU" dirty="0"/>
                    </a:p>
                  </a:txBody>
                  <a:tcPr/>
                </a:tc>
                <a:tc hMerge="1" vMerge="1">
                  <a:txBody>
                    <a:bodyPr/>
                    <a:lstStyle/>
                    <a:p>
                      <a:pPr algn="ctr"/>
                      <a:endParaRPr lang="ru-RU" dirty="0"/>
                    </a:p>
                  </a:txBody>
                  <a:tcPr/>
                </a:tc>
                <a:tc>
                  <a:txBody>
                    <a:bodyPr/>
                    <a:lstStyle/>
                    <a:p>
                      <a:pPr algn="ctr"/>
                      <a:r>
                        <a:rPr lang="ru-RU" sz="2800" b="1" dirty="0" smtClean="0"/>
                        <a:t>т</a:t>
                      </a:r>
                      <a:endParaRPr lang="ru-RU" sz="2800" b="1" dirty="0"/>
                    </a:p>
                  </a:txBody>
                  <a:tcPr/>
                </a:tc>
              </a:tr>
              <a:tr h="555627">
                <a:tc>
                  <a:txBody>
                    <a:bodyPr/>
                    <a:lstStyle/>
                    <a:p>
                      <a:pPr algn="l"/>
                      <a:r>
                        <a:rPr lang="ru-RU" sz="2800" b="1" dirty="0" smtClean="0">
                          <a:solidFill>
                            <a:srgbClr val="0070C0"/>
                          </a:solidFill>
                        </a:rPr>
                        <a:t>2.</a:t>
                      </a:r>
                      <a:r>
                        <a:rPr lang="ru-RU" sz="2800" b="1" dirty="0" smtClean="0"/>
                        <a:t> к</a:t>
                      </a:r>
                      <a:endParaRPr lang="ru-RU" sz="2800" b="1" dirty="0"/>
                    </a:p>
                  </a:txBody>
                  <a:tcPr/>
                </a:tc>
                <a:tc>
                  <a:txBody>
                    <a:bodyPr/>
                    <a:lstStyle/>
                    <a:p>
                      <a:pPr algn="ctr"/>
                      <a:r>
                        <a:rPr lang="ru-RU" sz="2800" b="1" dirty="0" smtClean="0"/>
                        <a:t>о</a:t>
                      </a:r>
                      <a:endParaRPr lang="ru-RU" sz="2800" b="1" dirty="0"/>
                    </a:p>
                  </a:txBody>
                  <a:tcPr/>
                </a:tc>
                <a:tc>
                  <a:txBody>
                    <a:bodyPr/>
                    <a:lstStyle/>
                    <a:p>
                      <a:pPr algn="ctr"/>
                      <a:r>
                        <a:rPr lang="ru-RU" sz="2800" b="1" dirty="0" err="1" smtClean="0"/>
                        <a:t>н</a:t>
                      </a:r>
                      <a:endParaRPr lang="ru-RU" sz="2800" b="1" dirty="0"/>
                    </a:p>
                  </a:txBody>
                  <a:tcPr/>
                </a:tc>
                <a:tc>
                  <a:txBody>
                    <a:bodyPr/>
                    <a:lstStyle/>
                    <a:p>
                      <a:pPr algn="ctr"/>
                      <a:r>
                        <a:rPr lang="ru-RU" sz="2800" b="1" dirty="0" smtClean="0"/>
                        <a:t>в</a:t>
                      </a:r>
                      <a:endParaRPr lang="ru-RU" sz="2800" b="1" dirty="0"/>
                    </a:p>
                  </a:txBody>
                  <a:tcPr/>
                </a:tc>
                <a:tc>
                  <a:txBody>
                    <a:bodyPr/>
                    <a:lstStyle/>
                    <a:p>
                      <a:pPr algn="ctr"/>
                      <a:r>
                        <a:rPr lang="ru-RU" sz="2800" b="1" dirty="0" smtClean="0"/>
                        <a:t>е</a:t>
                      </a:r>
                      <a:endParaRPr lang="ru-RU" sz="2800" b="1" dirty="0"/>
                    </a:p>
                  </a:txBody>
                  <a:tcPr/>
                </a:tc>
                <a:tc>
                  <a:txBody>
                    <a:bodyPr/>
                    <a:lstStyle/>
                    <a:p>
                      <a:pPr algn="ctr"/>
                      <a:r>
                        <a:rPr lang="ru-RU" sz="2800" b="1" dirty="0" err="1" smtClean="0"/>
                        <a:t>р</a:t>
                      </a:r>
                      <a:endParaRPr lang="ru-RU" sz="2800" b="1" dirty="0"/>
                    </a:p>
                  </a:txBody>
                  <a:tcPr/>
                </a:tc>
                <a:tc>
                  <a:txBody>
                    <a:bodyPr/>
                    <a:lstStyle/>
                    <a:p>
                      <a:pPr algn="ctr"/>
                      <a:r>
                        <a:rPr lang="ru-RU" sz="2800" b="1" dirty="0" smtClean="0"/>
                        <a:t>т</a:t>
                      </a:r>
                      <a:endParaRPr lang="ru-RU" sz="2800" b="1" dirty="0"/>
                    </a:p>
                  </a:txBody>
                  <a:tcPr/>
                </a:tc>
                <a:tc>
                  <a:txBody>
                    <a:bodyPr/>
                    <a:lstStyle/>
                    <a:p>
                      <a:pPr algn="ctr"/>
                      <a:endParaRPr lang="ru-RU" dirty="0"/>
                    </a:p>
                  </a:txBody>
                  <a:tcPr/>
                </a:tc>
                <a:tc>
                  <a:txBody>
                    <a:bodyPr/>
                    <a:lstStyle/>
                    <a:p>
                      <a:pPr algn="ctr"/>
                      <a:r>
                        <a:rPr lang="ru-RU" sz="2800" b="1" dirty="0" smtClean="0"/>
                        <a:t>а</a:t>
                      </a:r>
                      <a:endParaRPr lang="ru-RU" sz="2800" b="1" dirty="0"/>
                    </a:p>
                  </a:txBody>
                  <a:tcPr/>
                </a:tc>
              </a:tr>
              <a:tr h="555627">
                <a:tc gridSpan="4">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c>
                  <a:txBody>
                    <a:bodyPr/>
                    <a:lstStyle/>
                    <a:p>
                      <a:pPr algn="ctr"/>
                      <a:r>
                        <a:rPr lang="ru-RU" sz="2800" b="1" dirty="0" smtClean="0"/>
                        <a:t>к</a:t>
                      </a:r>
                      <a:endParaRPr lang="ru-RU" sz="2800" b="1" dirty="0"/>
                    </a:p>
                  </a:txBody>
                  <a:tcPr/>
                </a:tc>
                <a:tc rowSpan="4" gridSpan="3">
                  <a:txBody>
                    <a:bodyPr/>
                    <a:lstStyle/>
                    <a:p>
                      <a:pPr algn="ctr"/>
                      <a:endParaRPr lang="ru-RU" dirty="0"/>
                    </a:p>
                  </a:txBody>
                  <a:tcPr/>
                </a:tc>
                <a:tc rowSpan="4" hMerge="1">
                  <a:txBody>
                    <a:bodyPr/>
                    <a:lstStyle/>
                    <a:p>
                      <a:pPr algn="ctr"/>
                      <a:endParaRPr lang="ru-RU" dirty="0"/>
                    </a:p>
                  </a:txBody>
                  <a:tcPr/>
                </a:tc>
                <a:tc rowSpan="4" hMerge="1">
                  <a:txBody>
                    <a:bodyPr/>
                    <a:lstStyle/>
                    <a:p>
                      <a:pPr algn="ctr"/>
                      <a:endParaRPr lang="ru-RU" dirty="0"/>
                    </a:p>
                  </a:txBody>
                  <a:tcPr/>
                </a:tc>
                <a:tc>
                  <a:txBody>
                    <a:bodyPr/>
                    <a:lstStyle/>
                    <a:p>
                      <a:pPr algn="ctr"/>
                      <a:r>
                        <a:rPr lang="ru-RU" sz="2800" b="1" dirty="0" smtClean="0"/>
                        <a:t>л</a:t>
                      </a:r>
                      <a:endParaRPr lang="ru-RU" sz="2800" b="1" dirty="0"/>
                    </a:p>
                  </a:txBody>
                  <a:tcPr/>
                </a:tc>
              </a:tr>
              <a:tr h="555627">
                <a:tc>
                  <a:txBody>
                    <a:bodyPr/>
                    <a:lstStyle/>
                    <a:p>
                      <a:pPr algn="l"/>
                      <a:r>
                        <a:rPr lang="ru-RU" sz="2800" b="1" dirty="0" smtClean="0">
                          <a:solidFill>
                            <a:srgbClr val="0070C0"/>
                          </a:solidFill>
                        </a:rPr>
                        <a:t>3. </a:t>
                      </a:r>
                      <a:r>
                        <a:rPr lang="ru-RU" sz="2800" b="1" dirty="0" smtClean="0"/>
                        <a:t>а</a:t>
                      </a:r>
                      <a:endParaRPr lang="ru-RU" sz="2800" b="1" dirty="0"/>
                    </a:p>
                  </a:txBody>
                  <a:tcPr/>
                </a:tc>
                <a:tc>
                  <a:txBody>
                    <a:bodyPr/>
                    <a:lstStyle/>
                    <a:p>
                      <a:pPr algn="ctr"/>
                      <a:r>
                        <a:rPr lang="ru-RU" sz="2800" b="1" dirty="0" err="1" smtClean="0"/>
                        <a:t>д</a:t>
                      </a:r>
                      <a:endParaRPr lang="ru-RU" sz="2800" b="1" dirty="0"/>
                    </a:p>
                  </a:txBody>
                  <a:tcPr/>
                </a:tc>
                <a:tc>
                  <a:txBody>
                    <a:bodyPr/>
                    <a:lstStyle/>
                    <a:p>
                      <a:pPr algn="ctr"/>
                      <a:r>
                        <a:rPr lang="ru-RU" sz="2800" b="1" dirty="0" err="1" smtClean="0"/>
                        <a:t>р</a:t>
                      </a:r>
                      <a:endParaRPr lang="ru-RU" sz="2800" b="1" dirty="0"/>
                    </a:p>
                  </a:txBody>
                  <a:tcPr/>
                </a:tc>
                <a:tc>
                  <a:txBody>
                    <a:bodyPr/>
                    <a:lstStyle/>
                    <a:p>
                      <a:pPr algn="ctr"/>
                      <a:r>
                        <a:rPr lang="ru-RU" sz="2800" b="1" dirty="0" smtClean="0"/>
                        <a:t>е</a:t>
                      </a:r>
                      <a:endParaRPr lang="ru-RU" sz="2800" b="1" dirty="0"/>
                    </a:p>
                  </a:txBody>
                  <a:tcPr/>
                </a:tc>
                <a:tc>
                  <a:txBody>
                    <a:bodyPr/>
                    <a:lstStyle/>
                    <a:p>
                      <a:pPr algn="ctr"/>
                      <a:r>
                        <a:rPr lang="ru-RU" sz="2800" b="1" dirty="0" smtClean="0"/>
                        <a:t>с</a:t>
                      </a:r>
                      <a:endParaRPr lang="ru-RU" sz="2800" b="1" dirty="0"/>
                    </a:p>
                  </a:txBody>
                  <a:tcPr/>
                </a:tc>
                <a:tc gridSpan="3" vMerge="1">
                  <a:txBody>
                    <a:bodyPr/>
                    <a:lstStyle/>
                    <a:p>
                      <a:pPr algn="ctr"/>
                      <a:endParaRPr lang="ru-RU"/>
                    </a:p>
                  </a:txBody>
                  <a:tcPr/>
                </a:tc>
                <a:tc hMerge="1" vMerge="1">
                  <a:txBody>
                    <a:bodyPr/>
                    <a:lstStyle/>
                    <a:p>
                      <a:pPr algn="ctr"/>
                      <a:endParaRPr lang="ru-RU" dirty="0"/>
                    </a:p>
                  </a:txBody>
                  <a:tcPr/>
                </a:tc>
                <a:tc hMerge="1" vMerge="1">
                  <a:txBody>
                    <a:bodyPr/>
                    <a:lstStyle/>
                    <a:p>
                      <a:pPr algn="ctr"/>
                      <a:endParaRPr lang="ru-RU" dirty="0"/>
                    </a:p>
                  </a:txBody>
                  <a:tcPr/>
                </a:tc>
                <a:tc>
                  <a:txBody>
                    <a:bodyPr/>
                    <a:lstStyle/>
                    <a:p>
                      <a:pPr algn="ctr"/>
                      <a:r>
                        <a:rPr lang="ru-RU" sz="2800" b="1" dirty="0" err="1" smtClean="0"/>
                        <a:t>ь</a:t>
                      </a:r>
                      <a:endParaRPr lang="ru-RU" sz="2800" b="1" dirty="0"/>
                    </a:p>
                  </a:txBody>
                  <a:tcPr/>
                </a:tc>
              </a:tr>
              <a:tr h="555627">
                <a:tc rowSpan="2" gridSpan="5">
                  <a:txBody>
                    <a:bodyPr/>
                    <a:lstStyle/>
                    <a:p>
                      <a:pPr algn="ctr"/>
                      <a:endParaRPr lang="ru-RU" dirty="0"/>
                    </a:p>
                  </a:txBody>
                  <a:tcPr/>
                </a:tc>
                <a:tc rowSpan="2" hMerge="1">
                  <a:txBody>
                    <a:bodyPr/>
                    <a:lstStyle/>
                    <a:p>
                      <a:pPr algn="ctr"/>
                      <a:endParaRPr lang="ru-RU" dirty="0"/>
                    </a:p>
                  </a:txBody>
                  <a:tcPr/>
                </a:tc>
                <a:tc rowSpan="2" hMerge="1">
                  <a:txBody>
                    <a:bodyPr/>
                    <a:lstStyle/>
                    <a:p>
                      <a:pPr algn="ctr"/>
                      <a:endParaRPr lang="ru-RU" dirty="0"/>
                    </a:p>
                  </a:txBody>
                  <a:tcPr/>
                </a:tc>
                <a:tc rowSpan="2" hMerge="1">
                  <a:txBody>
                    <a:bodyPr/>
                    <a:lstStyle/>
                    <a:p>
                      <a:pPr algn="ctr"/>
                      <a:endParaRPr lang="ru-RU" dirty="0"/>
                    </a:p>
                  </a:txBody>
                  <a:tcPr/>
                </a:tc>
                <a:tc rowSpan="2" hMerge="1">
                  <a:txBody>
                    <a:bodyPr/>
                    <a:lstStyle/>
                    <a:p>
                      <a:pPr algn="ctr"/>
                      <a:endParaRPr lang="ru-RU" dirty="0"/>
                    </a:p>
                  </a:txBody>
                  <a:tcPr/>
                </a:tc>
                <a:tc gridSpan="3" vMerge="1">
                  <a:txBody>
                    <a:bodyPr/>
                    <a:lstStyle/>
                    <a:p>
                      <a:pPr algn="ctr"/>
                      <a:endParaRPr lang="ru-RU"/>
                    </a:p>
                  </a:txBody>
                  <a:tcPr/>
                </a:tc>
                <a:tc hMerge="1" vMerge="1">
                  <a:txBody>
                    <a:bodyPr/>
                    <a:lstStyle/>
                    <a:p>
                      <a:pPr algn="ctr"/>
                      <a:endParaRPr lang="ru-RU" dirty="0"/>
                    </a:p>
                  </a:txBody>
                  <a:tcPr/>
                </a:tc>
                <a:tc hMerge="1" vMerge="1">
                  <a:txBody>
                    <a:bodyPr/>
                    <a:lstStyle/>
                    <a:p>
                      <a:pPr algn="ctr"/>
                      <a:endParaRPr lang="ru-RU" dirty="0"/>
                    </a:p>
                  </a:txBody>
                  <a:tcPr/>
                </a:tc>
                <a:tc>
                  <a:txBody>
                    <a:bodyPr/>
                    <a:lstStyle/>
                    <a:p>
                      <a:pPr algn="ctr"/>
                      <a:r>
                        <a:rPr lang="ru-RU" sz="2800" b="1" dirty="0" smtClean="0"/>
                        <a:t>о</a:t>
                      </a:r>
                      <a:endParaRPr lang="ru-RU" sz="2800" b="1" dirty="0"/>
                    </a:p>
                  </a:txBody>
                  <a:tcPr/>
                </a:tc>
              </a:tr>
              <a:tr h="555627">
                <a:tc gridSpan="5" vMerge="1">
                  <a:txBody>
                    <a:bodyPr/>
                    <a:lstStyle/>
                    <a:p>
                      <a:pPr algn="ctr"/>
                      <a:endParaRPr lang="ru-RU"/>
                    </a:p>
                  </a:txBody>
                  <a:tcPr/>
                </a:tc>
                <a:tc hMerge="1" vMerge="1">
                  <a:txBody>
                    <a:bodyPr/>
                    <a:lstStyle/>
                    <a:p>
                      <a:pPr algn="ctr"/>
                      <a:endParaRPr lang="ru-RU"/>
                    </a:p>
                  </a:txBody>
                  <a:tcPr/>
                </a:tc>
                <a:tc hMerge="1" vMerge="1">
                  <a:txBody>
                    <a:bodyPr/>
                    <a:lstStyle/>
                    <a:p>
                      <a:pPr algn="ctr"/>
                      <a:endParaRPr lang="ru-RU"/>
                    </a:p>
                  </a:txBody>
                  <a:tcPr/>
                </a:tc>
                <a:tc hMerge="1" vMerge="1">
                  <a:txBody>
                    <a:bodyPr/>
                    <a:lstStyle/>
                    <a:p>
                      <a:pPr algn="ctr"/>
                      <a:endParaRPr lang="ru-RU" dirty="0"/>
                    </a:p>
                  </a:txBody>
                  <a:tcPr/>
                </a:tc>
                <a:tc hMerge="1" vMerge="1">
                  <a:txBody>
                    <a:bodyPr/>
                    <a:lstStyle/>
                    <a:p>
                      <a:pPr algn="ctr"/>
                      <a:endParaRPr lang="ru-RU" dirty="0"/>
                    </a:p>
                  </a:txBody>
                  <a:tcPr/>
                </a:tc>
                <a:tc gridSpan="3" vMerge="1">
                  <a:txBody>
                    <a:bodyPr/>
                    <a:lstStyle/>
                    <a:p>
                      <a:pPr algn="ctr"/>
                      <a:endParaRPr lang="ru-RU" dirty="0"/>
                    </a:p>
                  </a:txBody>
                  <a:tcPr/>
                </a:tc>
                <a:tc hMerge="1" vMerge="1">
                  <a:txBody>
                    <a:bodyPr/>
                    <a:lstStyle/>
                    <a:p>
                      <a:pPr algn="ctr"/>
                      <a:endParaRPr lang="ru-RU" dirty="0"/>
                    </a:p>
                  </a:txBody>
                  <a:tcPr/>
                </a:tc>
                <a:tc hMerge="1" vMerge="1">
                  <a:txBody>
                    <a:bodyPr/>
                    <a:lstStyle/>
                    <a:p>
                      <a:pPr algn="ctr"/>
                      <a:endParaRPr lang="ru-RU" dirty="0"/>
                    </a:p>
                  </a:txBody>
                  <a:tcPr/>
                </a:tc>
                <a:tc>
                  <a:txBody>
                    <a:bodyPr/>
                    <a:lstStyle/>
                    <a:p>
                      <a:pPr algn="ctr"/>
                      <a:r>
                        <a:rPr lang="ru-RU" sz="2800" b="1" dirty="0" err="1" smtClean="0"/>
                        <a:t>н</a:t>
                      </a:r>
                      <a:endParaRPr lang="ru-RU" sz="2800" b="1" dirty="0"/>
                    </a:p>
                  </a:txBody>
                  <a:tcPr/>
                </a:tc>
              </a:tr>
            </a:tbl>
          </a:graphicData>
        </a:graphic>
      </p:graphicFrame>
      <p:pic>
        <p:nvPicPr>
          <p:cNvPr id="5" name="Рисунок 4" descr="http://im8-tub.yandex.net/i?id=108396216&amp;tov=8">
            <a:hlinkClick r:id="rId2"/>
          </p:cNvPr>
          <p:cNvPicPr/>
          <p:nvPr/>
        </p:nvPicPr>
        <p:blipFill>
          <a:blip r:embed="rId3"/>
          <a:srcRect/>
          <a:stretch>
            <a:fillRect/>
          </a:stretch>
        </p:blipFill>
        <p:spPr bwMode="auto">
          <a:xfrm>
            <a:off x="7072330" y="4786322"/>
            <a:ext cx="981075" cy="1152525"/>
          </a:xfrm>
          <a:prstGeom prst="rect">
            <a:avLst/>
          </a:prstGeom>
          <a:noFill/>
          <a:ln w="9525">
            <a:noFill/>
            <a:miter lim="800000"/>
            <a:headEnd/>
            <a:tailEnd/>
          </a:ln>
        </p:spPr>
      </p:pic>
      <p:pic>
        <p:nvPicPr>
          <p:cNvPr id="6" name="Рисунок 5" descr="http://im2-tub.yandex.net/i?id=39986986&amp;tov=2">
            <a:hlinkClick r:id="rId4"/>
          </p:cNvPr>
          <p:cNvPicPr/>
          <p:nvPr/>
        </p:nvPicPr>
        <p:blipFill>
          <a:blip r:embed="rId5"/>
          <a:srcRect/>
          <a:stretch>
            <a:fillRect/>
          </a:stretch>
        </p:blipFill>
        <p:spPr bwMode="auto">
          <a:xfrm>
            <a:off x="1928794" y="1714488"/>
            <a:ext cx="1428750" cy="1362075"/>
          </a:xfrm>
          <a:prstGeom prst="rect">
            <a:avLst/>
          </a:prstGeom>
          <a:noFill/>
          <a:ln w="9525">
            <a:noFill/>
            <a:miter lim="800000"/>
            <a:headEnd/>
            <a:tailEnd/>
          </a:ln>
        </p:spPr>
      </p:pic>
      <p:pic>
        <p:nvPicPr>
          <p:cNvPr id="7" name="Рисунок 6" descr="http://im6-tub.yandex.net/i?id=18132253&amp;tov=6">
            <a:hlinkClick r:id="rId6"/>
          </p:cNvPr>
          <p:cNvPicPr/>
          <p:nvPr/>
        </p:nvPicPr>
        <p:blipFill>
          <a:blip r:embed="rId7"/>
          <a:srcRect/>
          <a:stretch>
            <a:fillRect/>
          </a:stretch>
        </p:blipFill>
        <p:spPr bwMode="auto">
          <a:xfrm>
            <a:off x="6215074" y="2214554"/>
            <a:ext cx="1428750" cy="990600"/>
          </a:xfrm>
          <a:prstGeom prst="rect">
            <a:avLst/>
          </a:prstGeom>
          <a:noFill/>
          <a:ln w="9525">
            <a:noFill/>
            <a:miter lim="800000"/>
            <a:headEnd/>
            <a:tailEnd/>
          </a:ln>
        </p:spPr>
      </p:pic>
      <p:pic>
        <p:nvPicPr>
          <p:cNvPr id="8" name="Рисунок 7" descr="http://im2-tub.yandex.net/i?id=46436817&amp;tov=2">
            <a:hlinkClick r:id="rId8"/>
          </p:cNvPr>
          <p:cNvPicPr/>
          <p:nvPr/>
        </p:nvPicPr>
        <p:blipFill>
          <a:blip r:embed="rId9"/>
          <a:srcRect/>
          <a:stretch>
            <a:fillRect/>
          </a:stretch>
        </p:blipFill>
        <p:spPr bwMode="auto">
          <a:xfrm>
            <a:off x="1500166" y="5000636"/>
            <a:ext cx="1409700" cy="8953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Работа в группах</a:t>
            </a:r>
            <a:endParaRPr lang="ru-RU" dirty="0"/>
          </a:p>
        </p:txBody>
      </p:sp>
      <p:sp>
        <p:nvSpPr>
          <p:cNvPr id="3" name="Содержимое 2"/>
          <p:cNvSpPr>
            <a:spLocks noGrp="1"/>
          </p:cNvSpPr>
          <p:nvPr>
            <p:ph idx="1"/>
          </p:nvPr>
        </p:nvSpPr>
        <p:spPr>
          <a:xfrm>
            <a:off x="1435608" y="1357298"/>
            <a:ext cx="7498080" cy="4891102"/>
          </a:xfrm>
        </p:spPr>
        <p:txBody>
          <a:bodyPr>
            <a:normAutofit lnSpcReduction="10000"/>
          </a:bodyPr>
          <a:lstStyle/>
          <a:p>
            <a:pPr>
              <a:buFontTx/>
              <a:buChar char="-"/>
            </a:pPr>
            <a:r>
              <a:rPr lang="ru-RU" sz="3000" dirty="0" smtClean="0"/>
              <a:t>Написать </a:t>
            </a:r>
            <a:r>
              <a:rPr lang="ru-RU" sz="3000" dirty="0" smtClean="0"/>
              <a:t>интересное письмо – настоящее искусство. Сегодня вы будете учиться писать письма личного характера, научитесь правильно заполнять конверт. Для этой работы вы разделитесь на группы  (по рядам). Каждая группа получает задание, алгоритм написания письма, слова-подсказки, правила заполнения конверта</a:t>
            </a:r>
            <a:r>
              <a:rPr lang="ru-RU" sz="3000" dirty="0" smtClean="0"/>
              <a:t>.</a:t>
            </a:r>
          </a:p>
          <a:p>
            <a:pPr>
              <a:buNone/>
            </a:pPr>
            <a:r>
              <a:rPr lang="ru-RU" sz="2600" dirty="0" smtClean="0"/>
              <a:t>(</a:t>
            </a:r>
            <a:r>
              <a:rPr lang="ru-RU" sz="2600" dirty="0" smtClean="0"/>
              <a:t>Учитель назначает консультантов, которые будут проверять задания.)</a:t>
            </a:r>
          </a:p>
          <a:p>
            <a:endParaRPr lang="ru-RU" dirty="0"/>
          </a:p>
        </p:txBody>
      </p:sp>
      <p:pic>
        <p:nvPicPr>
          <p:cNvPr id="4" name="Рисунок 3" descr="http://im3-tub.yandex.net/i?id=26260661&amp;tov=3">
            <a:hlinkClick r:id="rId2"/>
          </p:cNvPr>
          <p:cNvPicPr/>
          <p:nvPr/>
        </p:nvPicPr>
        <p:blipFill>
          <a:blip r:embed="rId3"/>
          <a:srcRect/>
          <a:stretch>
            <a:fillRect/>
          </a:stretch>
        </p:blipFill>
        <p:spPr bwMode="auto">
          <a:xfrm>
            <a:off x="1643042" y="285728"/>
            <a:ext cx="1295400" cy="10191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857232"/>
            <a:ext cx="7498080" cy="5391168"/>
          </a:xfrm>
        </p:spPr>
        <p:txBody>
          <a:bodyPr>
            <a:normAutofit fontScale="77500" lnSpcReduction="20000"/>
          </a:bodyPr>
          <a:lstStyle/>
          <a:p>
            <a:pPr algn="ctr">
              <a:buNone/>
            </a:pPr>
            <a:r>
              <a:rPr lang="ru-RU" dirty="0" smtClean="0"/>
              <a:t>ЗАДАНИЯ ДЛЯ </a:t>
            </a:r>
            <a:r>
              <a:rPr lang="ru-RU" dirty="0" smtClean="0"/>
              <a:t>ГРУПП</a:t>
            </a:r>
          </a:p>
          <a:p>
            <a:pPr algn="ctr">
              <a:buNone/>
            </a:pPr>
            <a:r>
              <a:rPr lang="ru-RU" dirty="0" smtClean="0">
                <a:latin typeface="Calibri"/>
              </a:rPr>
              <a:t>↙                                   </a:t>
            </a:r>
            <a:r>
              <a:rPr lang="ru-RU" dirty="0" err="1" smtClean="0">
                <a:latin typeface="Calibri"/>
              </a:rPr>
              <a:t>↓</a:t>
            </a:r>
            <a:r>
              <a:rPr lang="ru-RU" dirty="0" smtClean="0">
                <a:latin typeface="Calibri"/>
              </a:rPr>
              <a:t>                                  ↘</a:t>
            </a:r>
            <a:endParaRPr lang="ru-RU" dirty="0" smtClean="0"/>
          </a:p>
          <a:p>
            <a:pPr marL="539496" indent="-457200">
              <a:buNone/>
            </a:pPr>
            <a:r>
              <a:rPr lang="ru-RU" sz="2100" dirty="0" smtClean="0"/>
              <a:t>Напишите письмо,                     Напишите дедушке письмо                 Напишите другу</a:t>
            </a:r>
          </a:p>
          <a:p>
            <a:pPr marL="539496" indent="-457200">
              <a:buNone/>
            </a:pPr>
            <a:r>
              <a:rPr lang="ru-RU" sz="2100" dirty="0" smtClean="0"/>
              <a:t> в котором вы                                 с благодарностью за                             письмо-рассказ</a:t>
            </a:r>
          </a:p>
          <a:p>
            <a:pPr marL="539496" indent="-457200">
              <a:buNone/>
            </a:pPr>
            <a:r>
              <a:rPr lang="ru-RU" sz="2100" dirty="0" smtClean="0"/>
              <a:t>просите друга                                присланный подарок.                           о делах в классе.</a:t>
            </a:r>
          </a:p>
          <a:p>
            <a:pPr marL="539496" indent="-457200">
              <a:buNone/>
            </a:pPr>
            <a:r>
              <a:rPr lang="ru-RU" sz="2100" dirty="0" smtClean="0"/>
              <a:t>приехать к вам                                  </a:t>
            </a:r>
          </a:p>
          <a:p>
            <a:pPr marL="539496" indent="-457200">
              <a:buNone/>
            </a:pPr>
            <a:r>
              <a:rPr lang="ru-RU" sz="2100" dirty="0" smtClean="0"/>
              <a:t>на каникулы.</a:t>
            </a:r>
          </a:p>
          <a:p>
            <a:pPr>
              <a:buNone/>
            </a:pPr>
            <a:endParaRPr lang="ru-RU" sz="2100" b="1" dirty="0" smtClean="0"/>
          </a:p>
          <a:p>
            <a:pPr>
              <a:buNone/>
            </a:pPr>
            <a:r>
              <a:rPr lang="ru-RU" sz="2100" b="1" dirty="0" smtClean="0"/>
              <a:t>Слова-подсказки.                         Слова-подсказки.                            Слова-подсказки.</a:t>
            </a:r>
            <a:endParaRPr lang="ru-RU" sz="2100" dirty="0" smtClean="0"/>
          </a:p>
          <a:p>
            <a:pPr>
              <a:buNone/>
            </a:pPr>
            <a:r>
              <a:rPr lang="ru-RU" sz="2100" dirty="0" smtClean="0"/>
              <a:t>У меня к Вам (к тебе</a:t>
            </a:r>
            <a:r>
              <a:rPr lang="ru-RU" sz="2100" dirty="0" smtClean="0"/>
              <a:t>)                     От всего сердца…                           Дорогая (дорогой)...</a:t>
            </a:r>
          </a:p>
          <a:p>
            <a:pPr>
              <a:buNone/>
            </a:pPr>
            <a:r>
              <a:rPr lang="ru-RU" sz="2100" dirty="0" smtClean="0"/>
              <a:t> </a:t>
            </a:r>
            <a:r>
              <a:rPr lang="ru-RU" sz="2100" dirty="0" smtClean="0"/>
              <a:t>большая просьба</a:t>
            </a:r>
            <a:r>
              <a:rPr lang="ru-RU" sz="2100" dirty="0" smtClean="0"/>
              <a:t>…                        От всей души…                                 Хочу рассказать </a:t>
            </a:r>
            <a:endParaRPr lang="ru-RU" sz="2100" dirty="0" smtClean="0"/>
          </a:p>
          <a:p>
            <a:pPr>
              <a:buNone/>
            </a:pPr>
            <a:r>
              <a:rPr lang="ru-RU" sz="2100" dirty="0" smtClean="0"/>
              <a:t>Очень прошу Вас (тебя</a:t>
            </a:r>
            <a:r>
              <a:rPr lang="ru-RU" sz="2100" dirty="0" smtClean="0"/>
              <a:t>)…           Я очень благодарен…                    тебе о…</a:t>
            </a:r>
            <a:endParaRPr lang="ru-RU" sz="2100" dirty="0" smtClean="0"/>
          </a:p>
          <a:p>
            <a:pPr>
              <a:buNone/>
            </a:pPr>
            <a:r>
              <a:rPr lang="ru-RU" sz="2100" dirty="0" smtClean="0"/>
              <a:t>С приветом…                                     Большое спасибо…                         Я очень скучаю</a:t>
            </a:r>
          </a:p>
          <a:p>
            <a:pPr>
              <a:buNone/>
            </a:pPr>
            <a:r>
              <a:rPr lang="ru-RU" sz="2100" dirty="0" smtClean="0"/>
              <a:t>Заранее </a:t>
            </a:r>
            <a:r>
              <a:rPr lang="ru-RU" sz="2100" dirty="0" smtClean="0"/>
              <a:t>благодарен</a:t>
            </a:r>
            <a:r>
              <a:rPr lang="ru-RU" sz="2100" dirty="0" smtClean="0"/>
              <a:t>…                 Благодарю тебя за то,                    без тебя…</a:t>
            </a:r>
          </a:p>
          <a:p>
            <a:pPr>
              <a:buNone/>
            </a:pPr>
            <a:r>
              <a:rPr lang="ru-RU" sz="2100" dirty="0" smtClean="0"/>
              <a:t>                                                                  что…                                                      Напиши мне о…</a:t>
            </a:r>
          </a:p>
          <a:p>
            <a:pPr>
              <a:buNone/>
            </a:pPr>
            <a:r>
              <a:rPr lang="ru-RU" sz="2100" dirty="0" smtClean="0"/>
              <a:t>                                                                                                                                   С нетерпением жду</a:t>
            </a:r>
          </a:p>
          <a:p>
            <a:pPr algn="r">
              <a:buNone/>
            </a:pPr>
            <a:r>
              <a:rPr lang="ru-RU" sz="2100" dirty="0" smtClean="0"/>
              <a:t>ответа…         </a:t>
            </a:r>
          </a:p>
          <a:p>
            <a:pPr>
              <a:buNone/>
            </a:pPr>
            <a:endParaRPr lang="ru-RU" dirty="0"/>
          </a:p>
        </p:txBody>
      </p:sp>
      <p:pic>
        <p:nvPicPr>
          <p:cNvPr id="4" name="Рисунок 3" descr="http://im8-tub.yandex.net/i?id=57910331&amp;tov=8">
            <a:hlinkClick r:id="rId2"/>
          </p:cNvPr>
          <p:cNvPicPr/>
          <p:nvPr/>
        </p:nvPicPr>
        <p:blipFill>
          <a:blip r:embed="rId3"/>
          <a:srcRect/>
          <a:stretch>
            <a:fillRect/>
          </a:stretch>
        </p:blipFill>
        <p:spPr bwMode="auto">
          <a:xfrm>
            <a:off x="2071670" y="5357826"/>
            <a:ext cx="1428750" cy="1219200"/>
          </a:xfrm>
          <a:prstGeom prst="rect">
            <a:avLst/>
          </a:prstGeom>
          <a:noFill/>
          <a:ln w="9525">
            <a:noFill/>
            <a:miter lim="800000"/>
            <a:headEnd/>
            <a:tailEnd/>
          </a:ln>
        </p:spPr>
      </p:pic>
      <p:pic>
        <p:nvPicPr>
          <p:cNvPr id="5" name="Рисунок 4" descr="http://im0-tub.yandex.net/i?id=17316620&amp;tov=0">
            <a:hlinkClick r:id="rId4"/>
          </p:cNvPr>
          <p:cNvPicPr/>
          <p:nvPr/>
        </p:nvPicPr>
        <p:blipFill>
          <a:blip r:embed="rId5"/>
          <a:srcRect/>
          <a:stretch>
            <a:fillRect/>
          </a:stretch>
        </p:blipFill>
        <p:spPr bwMode="auto">
          <a:xfrm>
            <a:off x="7000892" y="500042"/>
            <a:ext cx="866775" cy="762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Алгоритм написания письма</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1) Приветствие или обращение – имя того, кому предназначено письмо.</a:t>
            </a:r>
          </a:p>
          <a:p>
            <a:pPr>
              <a:buNone/>
            </a:pPr>
            <a:r>
              <a:rPr lang="ru-RU" dirty="0" smtClean="0"/>
              <a:t>Здравствуйте…</a:t>
            </a:r>
          </a:p>
          <a:p>
            <a:pPr>
              <a:buNone/>
            </a:pPr>
            <a:r>
              <a:rPr lang="ru-RU" dirty="0" smtClean="0"/>
              <a:t>2) Вступление – вопросы, отражающие интерес к жизни адресата, добрые слова в его адрес, пожелания.</a:t>
            </a:r>
          </a:p>
          <a:p>
            <a:pPr>
              <a:buNone/>
            </a:pPr>
            <a:r>
              <a:rPr lang="ru-RU" dirty="0" smtClean="0"/>
              <a:t>3) Основная часть – изложение информации, интересующей адресата.</a:t>
            </a:r>
          </a:p>
          <a:p>
            <a:pPr>
              <a:buNone/>
            </a:pPr>
            <a:r>
              <a:rPr lang="ru-RU" dirty="0" smtClean="0"/>
              <a:t>4) Заключение – выражение уважения, любви, преданности, формулы прощания.</a:t>
            </a:r>
          </a:p>
          <a:p>
            <a:pPr>
              <a:buNone/>
            </a:pPr>
            <a:r>
              <a:rPr lang="ru-RU" dirty="0" smtClean="0"/>
              <a:t>Подпись. Дата.</a:t>
            </a:r>
          </a:p>
          <a:p>
            <a:pPr>
              <a:buNone/>
            </a:pPr>
            <a:endParaRPr lang="ru-RU" dirty="0"/>
          </a:p>
        </p:txBody>
      </p:sp>
      <p:pic>
        <p:nvPicPr>
          <p:cNvPr id="4" name="Рисунок 3" descr="http://im6-tub.yandex.net/i?id=36058651&amp;tov=6">
            <a:hlinkClick r:id="rId2"/>
          </p:cNvPr>
          <p:cNvPicPr/>
          <p:nvPr/>
        </p:nvPicPr>
        <p:blipFill>
          <a:blip r:embed="rId3"/>
          <a:srcRect/>
          <a:stretch>
            <a:fillRect/>
          </a:stretch>
        </p:blipFill>
        <p:spPr bwMode="auto">
          <a:xfrm>
            <a:off x="4429124" y="5429264"/>
            <a:ext cx="1428750" cy="10382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Правила заполнения конверта</a:t>
            </a:r>
            <a:endParaRPr lang="ru-RU" dirty="0"/>
          </a:p>
        </p:txBody>
      </p:sp>
      <p:sp>
        <p:nvSpPr>
          <p:cNvPr id="3" name="Содержимое 2"/>
          <p:cNvSpPr>
            <a:spLocks noGrp="1"/>
          </p:cNvSpPr>
          <p:nvPr>
            <p:ph idx="1"/>
          </p:nvPr>
        </p:nvSpPr>
        <p:spPr/>
        <p:txBody>
          <a:bodyPr>
            <a:normAutofit/>
          </a:bodyPr>
          <a:lstStyle/>
          <a:p>
            <a:pPr>
              <a:buNone/>
            </a:pPr>
            <a:r>
              <a:rPr lang="ru-RU" dirty="0" smtClean="0"/>
              <a:t>ОТ КОГО Иванова И. И.</a:t>
            </a:r>
          </a:p>
          <a:p>
            <a:pPr>
              <a:buNone/>
            </a:pPr>
            <a:r>
              <a:rPr lang="ru-RU" dirty="0" smtClean="0"/>
              <a:t>ОТКУДА ул. Ф. Новикова, д. 34, кВ. 5</a:t>
            </a:r>
          </a:p>
          <a:p>
            <a:pPr>
              <a:buNone/>
            </a:pPr>
            <a:r>
              <a:rPr lang="ru-RU" dirty="0" smtClean="0"/>
              <a:t>Тюменская область</a:t>
            </a:r>
          </a:p>
          <a:p>
            <a:pPr>
              <a:buNone/>
            </a:pPr>
            <a:r>
              <a:rPr lang="ru-RU" dirty="0" smtClean="0"/>
              <a:t>ИНДЕКС 628206</a:t>
            </a:r>
          </a:p>
          <a:p>
            <a:pPr>
              <a:buNone/>
            </a:pPr>
            <a:r>
              <a:rPr lang="ru-RU" dirty="0" smtClean="0"/>
              <a:t>                                  КОМУ Сидорову А. П.</a:t>
            </a:r>
          </a:p>
          <a:p>
            <a:pPr>
              <a:buNone/>
            </a:pPr>
            <a:r>
              <a:rPr lang="ru-RU" dirty="0" smtClean="0"/>
              <a:t>                       </a:t>
            </a:r>
            <a:r>
              <a:rPr lang="ru-RU" dirty="0" smtClean="0"/>
              <a:t>   </a:t>
            </a:r>
            <a:r>
              <a:rPr lang="ru-RU" dirty="0" smtClean="0"/>
              <a:t>КУДА ул. Республики, д. 148,</a:t>
            </a:r>
          </a:p>
          <a:p>
            <a:pPr>
              <a:buNone/>
            </a:pPr>
            <a:r>
              <a:rPr lang="ru-RU" dirty="0" smtClean="0"/>
              <a:t>                                             Г. Тюмень</a:t>
            </a:r>
          </a:p>
          <a:p>
            <a:pPr>
              <a:buNone/>
            </a:pPr>
            <a:r>
              <a:rPr lang="ru-RU" dirty="0" smtClean="0"/>
              <a:t>                                  ИНДЕКС 612205</a:t>
            </a:r>
          </a:p>
          <a:p>
            <a:pPr>
              <a:buNone/>
            </a:pPr>
            <a:endParaRPr lang="ru-RU" dirty="0"/>
          </a:p>
        </p:txBody>
      </p:sp>
      <p:pic>
        <p:nvPicPr>
          <p:cNvPr id="4" name="Рисунок 3" descr="http://im0-tub.yandex.net/i?id=44590288&amp;tov=0">
            <a:hlinkClick r:id="rId2"/>
          </p:cNvPr>
          <p:cNvPicPr/>
          <p:nvPr/>
        </p:nvPicPr>
        <p:blipFill>
          <a:blip r:embed="rId3"/>
          <a:srcRect/>
          <a:stretch>
            <a:fillRect/>
          </a:stretch>
        </p:blipFill>
        <p:spPr bwMode="auto">
          <a:xfrm>
            <a:off x="1928794" y="4643446"/>
            <a:ext cx="1428750" cy="10382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571480"/>
            <a:ext cx="7498080" cy="1285884"/>
          </a:xfrm>
        </p:spPr>
        <p:txBody>
          <a:bodyPr>
            <a:normAutofit fontScale="90000"/>
          </a:bodyPr>
          <a:lstStyle/>
          <a:p>
            <a:pPr algn="ct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100" dirty="0" smtClean="0"/>
              <a:t>Отчёт консультантов. Чтение лучших работ.</a:t>
            </a:r>
            <a:br>
              <a:rPr lang="ru-RU" sz="3100" dirty="0" smtClean="0"/>
            </a:br>
            <a:r>
              <a:rPr lang="ru-RU" sz="3100" dirty="0" smtClean="0"/>
              <a:t> </a:t>
            </a:r>
            <a:r>
              <a:rPr lang="ru-RU" sz="2000" dirty="0" smtClean="0"/>
              <a:t>-Ребята</a:t>
            </a:r>
            <a:r>
              <a:rPr lang="ru-RU" sz="2000" dirty="0" smtClean="0"/>
              <a:t>, я хочу познакомить вас с необычным письмом. Это письмо учительнице от бывшего ученика. </a:t>
            </a:r>
            <a:r>
              <a:rPr lang="ru-RU" dirty="0" smtClean="0"/>
              <a:t/>
            </a:r>
            <a:br>
              <a:rPr lang="ru-RU" dirty="0" smtClean="0"/>
            </a:br>
            <a:r>
              <a:rPr lang="ru-RU" dirty="0" smtClean="0"/>
              <a:t/>
            </a:r>
            <a:br>
              <a:rPr lang="ru-RU" dirty="0" smtClean="0"/>
            </a:br>
            <a:r>
              <a:rPr lang="ru-RU" dirty="0" smtClean="0"/>
              <a:t> </a:t>
            </a:r>
            <a:endParaRPr lang="ru-RU" dirty="0"/>
          </a:p>
        </p:txBody>
      </p:sp>
      <p:sp>
        <p:nvSpPr>
          <p:cNvPr id="3" name="Содержимое 2"/>
          <p:cNvSpPr>
            <a:spLocks noGrp="1"/>
          </p:cNvSpPr>
          <p:nvPr>
            <p:ph sz="half" idx="1"/>
          </p:nvPr>
        </p:nvSpPr>
        <p:spPr>
          <a:xfrm>
            <a:off x="1435608" y="1928802"/>
            <a:ext cx="3657600" cy="4258638"/>
          </a:xfrm>
        </p:spPr>
        <p:txBody>
          <a:bodyPr>
            <a:normAutofit fontScale="32500" lnSpcReduction="20000"/>
          </a:bodyPr>
          <a:lstStyle/>
          <a:p>
            <a:pPr>
              <a:buNone/>
            </a:pPr>
            <a:r>
              <a:rPr lang="ru-RU" sz="4000" b="1" dirty="0" smtClean="0"/>
              <a:t>Анна Константиновна!</a:t>
            </a:r>
          </a:p>
          <a:p>
            <a:pPr>
              <a:buNone/>
            </a:pPr>
            <a:r>
              <a:rPr lang="ru-RU" sz="4000" b="1" dirty="0" smtClean="0"/>
              <a:t>Вам за давней давностью</a:t>
            </a:r>
          </a:p>
          <a:p>
            <a:pPr>
              <a:buNone/>
            </a:pPr>
            <a:r>
              <a:rPr lang="ru-RU" sz="4000" b="1" dirty="0" smtClean="0"/>
              <a:t>И не вспомнить неслуха</a:t>
            </a:r>
          </a:p>
          <a:p>
            <a:pPr>
              <a:buNone/>
            </a:pPr>
            <a:r>
              <a:rPr lang="ru-RU" sz="4000" b="1" dirty="0" smtClean="0"/>
              <a:t>С челочкой торчком.</a:t>
            </a:r>
          </a:p>
          <a:p>
            <a:pPr>
              <a:buNone/>
            </a:pPr>
            <a:r>
              <a:rPr lang="ru-RU" sz="4000" b="1" dirty="0" smtClean="0"/>
              <a:t>Шлю Вам запоздалое</a:t>
            </a:r>
          </a:p>
          <a:p>
            <a:pPr>
              <a:buNone/>
            </a:pPr>
            <a:r>
              <a:rPr lang="ru-RU" sz="4000" b="1" dirty="0" smtClean="0"/>
              <a:t>Слово благодарности</a:t>
            </a:r>
          </a:p>
          <a:p>
            <a:pPr>
              <a:buNone/>
            </a:pPr>
            <a:r>
              <a:rPr lang="ru-RU" sz="4000" b="1" dirty="0" smtClean="0"/>
              <a:t>За мои чернильные</a:t>
            </a:r>
          </a:p>
          <a:p>
            <a:pPr>
              <a:buNone/>
            </a:pPr>
            <a:r>
              <a:rPr lang="ru-RU" sz="4000" b="1" dirty="0" smtClean="0"/>
              <a:t>Палочки с крючком.</a:t>
            </a:r>
          </a:p>
          <a:p>
            <a:pPr>
              <a:buNone/>
            </a:pPr>
            <a:r>
              <a:rPr lang="ru-RU" sz="4000" b="1" dirty="0" smtClean="0"/>
              <a:t> </a:t>
            </a:r>
          </a:p>
          <a:p>
            <a:pPr algn="r">
              <a:buNone/>
            </a:pPr>
            <a:r>
              <a:rPr lang="ru-RU" sz="4000" b="1" dirty="0" smtClean="0"/>
              <a:t>Анна Константиновна!</a:t>
            </a:r>
          </a:p>
          <a:p>
            <a:pPr algn="r">
              <a:buNone/>
            </a:pPr>
            <a:r>
              <a:rPr lang="ru-RU" sz="4000" b="1" dirty="0" smtClean="0"/>
              <a:t>Если Вы позволите,</a:t>
            </a:r>
          </a:p>
          <a:p>
            <a:pPr algn="r">
              <a:buNone/>
            </a:pPr>
            <a:r>
              <a:rPr lang="ru-RU" sz="4000" b="1" dirty="0" smtClean="0"/>
              <a:t>К Вам на арифметику</a:t>
            </a:r>
          </a:p>
          <a:p>
            <a:pPr algn="r">
              <a:buNone/>
            </a:pPr>
            <a:r>
              <a:rPr lang="ru-RU" sz="4000" b="1" dirty="0" smtClean="0"/>
              <a:t>В детство удеру – </a:t>
            </a:r>
          </a:p>
          <a:p>
            <a:pPr algn="r">
              <a:buNone/>
            </a:pPr>
            <a:r>
              <a:rPr lang="ru-RU" sz="4000" b="1" dirty="0" smtClean="0"/>
              <a:t>Поучиться заново</a:t>
            </a:r>
          </a:p>
          <a:p>
            <a:pPr algn="r">
              <a:buNone/>
            </a:pPr>
            <a:r>
              <a:rPr lang="ru-RU" sz="4000" b="1" dirty="0" smtClean="0"/>
              <a:t>Крестикам и ноликам,</a:t>
            </a:r>
          </a:p>
          <a:p>
            <a:pPr algn="r">
              <a:buNone/>
            </a:pPr>
            <a:r>
              <a:rPr lang="ru-RU" sz="4000" b="1" dirty="0" smtClean="0"/>
              <a:t>Самой главной грамоте – </a:t>
            </a:r>
          </a:p>
          <a:p>
            <a:pPr algn="r">
              <a:buNone/>
            </a:pPr>
            <a:r>
              <a:rPr lang="ru-RU" sz="4000" b="1" dirty="0" smtClean="0"/>
              <a:t>Правде и добру.</a:t>
            </a:r>
          </a:p>
          <a:p>
            <a:pPr>
              <a:buNone/>
            </a:pPr>
            <a:endParaRPr lang="ru-RU" dirty="0"/>
          </a:p>
        </p:txBody>
      </p:sp>
      <p:sp>
        <p:nvSpPr>
          <p:cNvPr id="4" name="Содержимое 3"/>
          <p:cNvSpPr>
            <a:spLocks noGrp="1"/>
          </p:cNvSpPr>
          <p:nvPr>
            <p:ph sz="half" idx="2"/>
          </p:nvPr>
        </p:nvSpPr>
        <p:spPr>
          <a:xfrm>
            <a:off x="5276088" y="1928802"/>
            <a:ext cx="3657600" cy="4258638"/>
          </a:xfrm>
        </p:spPr>
        <p:txBody>
          <a:bodyPr>
            <a:normAutofit fontScale="32500" lnSpcReduction="20000"/>
          </a:bodyPr>
          <a:lstStyle/>
          <a:p>
            <a:pPr>
              <a:buNone/>
            </a:pPr>
            <a:r>
              <a:rPr lang="ru-RU" sz="4000" b="1" dirty="0" smtClean="0"/>
              <a:t>Анна Константиновна!</a:t>
            </a:r>
          </a:p>
          <a:p>
            <a:pPr>
              <a:buNone/>
            </a:pPr>
            <a:r>
              <a:rPr lang="ru-RU" sz="4000" b="1" dirty="0" smtClean="0"/>
              <a:t>А в конце послания</a:t>
            </a:r>
          </a:p>
          <a:p>
            <a:pPr>
              <a:buNone/>
            </a:pPr>
            <a:r>
              <a:rPr lang="ru-RU" sz="4000" b="1" dirty="0" smtClean="0"/>
              <a:t>Вам желает радостей</a:t>
            </a:r>
          </a:p>
          <a:p>
            <a:pPr>
              <a:buNone/>
            </a:pPr>
            <a:r>
              <a:rPr lang="ru-RU" sz="4000" b="1" dirty="0" smtClean="0"/>
              <a:t>И хороших слов</a:t>
            </a:r>
          </a:p>
          <a:p>
            <a:pPr>
              <a:buNone/>
            </a:pPr>
            <a:r>
              <a:rPr lang="ru-RU" sz="4000" b="1" dirty="0" smtClean="0"/>
              <a:t>Ваш не отличившийся</a:t>
            </a:r>
          </a:p>
          <a:p>
            <a:pPr>
              <a:buNone/>
            </a:pPr>
            <a:r>
              <a:rPr lang="ru-RU" sz="4000" b="1" dirty="0" smtClean="0"/>
              <a:t>По чистописанию</a:t>
            </a:r>
          </a:p>
          <a:p>
            <a:pPr>
              <a:buNone/>
            </a:pPr>
            <a:r>
              <a:rPr lang="ru-RU" sz="4000" b="1" dirty="0" smtClean="0"/>
              <a:t>С третье парты – помните –</a:t>
            </a:r>
          </a:p>
          <a:p>
            <a:pPr>
              <a:buNone/>
            </a:pPr>
            <a:r>
              <a:rPr lang="ru-RU" sz="4000" b="1" dirty="0" smtClean="0"/>
              <a:t>Леша Иванов</a:t>
            </a:r>
            <a:r>
              <a:rPr lang="ru-RU" sz="4000" b="1" dirty="0" smtClean="0"/>
              <a:t>.</a:t>
            </a:r>
          </a:p>
          <a:p>
            <a:pPr>
              <a:buNone/>
            </a:pPr>
            <a:endParaRPr lang="ru-RU" dirty="0" smtClean="0"/>
          </a:p>
          <a:p>
            <a:pPr>
              <a:buNone/>
            </a:pPr>
            <a:endParaRPr lang="ru-RU" dirty="0" smtClean="0"/>
          </a:p>
          <a:p>
            <a:pPr>
              <a:buFontTx/>
              <a:buChar char="-"/>
            </a:pPr>
            <a:r>
              <a:rPr lang="ru-RU" sz="5500" dirty="0" smtClean="0"/>
              <a:t>Понравилось </a:t>
            </a:r>
            <a:r>
              <a:rPr lang="ru-RU" sz="5500" dirty="0" smtClean="0"/>
              <a:t>ли вам это письмо, ребята</a:t>
            </a:r>
            <a:r>
              <a:rPr lang="ru-RU" sz="5500" dirty="0" smtClean="0"/>
              <a:t>?</a:t>
            </a:r>
          </a:p>
          <a:p>
            <a:pPr>
              <a:buFontTx/>
              <a:buChar char="-"/>
            </a:pPr>
            <a:r>
              <a:rPr lang="ru-RU" sz="5500" dirty="0" smtClean="0"/>
              <a:t> </a:t>
            </a:r>
            <a:r>
              <a:rPr lang="ru-RU" sz="5500" dirty="0" smtClean="0"/>
              <a:t>Скажите, к какому виду писем оно принадлежит? (личного характера, благодарственное).</a:t>
            </a:r>
          </a:p>
          <a:p>
            <a:pPr>
              <a:buNone/>
            </a:pPr>
            <a:endParaRPr lang="ru-RU" sz="5500" dirty="0"/>
          </a:p>
        </p:txBody>
      </p:sp>
      <p:pic>
        <p:nvPicPr>
          <p:cNvPr id="7" name="Рисунок 6" descr="http://im0-tub.yandex.net/i?id=38250780&amp;tov=0">
            <a:hlinkClick r:id="rId2"/>
          </p:cNvPr>
          <p:cNvPicPr/>
          <p:nvPr/>
        </p:nvPicPr>
        <p:blipFill>
          <a:blip r:embed="rId3"/>
          <a:srcRect/>
          <a:stretch>
            <a:fillRect/>
          </a:stretch>
        </p:blipFill>
        <p:spPr bwMode="auto">
          <a:xfrm>
            <a:off x="7429520" y="2000240"/>
            <a:ext cx="1257300" cy="8572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pPr algn="ctr"/>
            <a:r>
              <a:rPr lang="ru-RU" dirty="0" smtClean="0"/>
              <a:t>Итоги урока</a:t>
            </a:r>
            <a:endParaRPr lang="ru-RU" dirty="0"/>
          </a:p>
        </p:txBody>
      </p:sp>
      <p:sp>
        <p:nvSpPr>
          <p:cNvPr id="6" name="Содержимое 5"/>
          <p:cNvSpPr>
            <a:spLocks noGrp="1"/>
          </p:cNvSpPr>
          <p:nvPr>
            <p:ph idx="1"/>
          </p:nvPr>
        </p:nvSpPr>
        <p:spPr>
          <a:xfrm>
            <a:off x="1435608" y="1214422"/>
            <a:ext cx="7498080" cy="5286412"/>
          </a:xfrm>
        </p:spPr>
        <p:txBody>
          <a:bodyPr>
            <a:normAutofit fontScale="77500" lnSpcReduction="20000"/>
          </a:bodyPr>
          <a:lstStyle/>
          <a:p>
            <a:pPr>
              <a:buNone/>
            </a:pPr>
            <a:r>
              <a:rPr lang="ru-RU" dirty="0" smtClean="0"/>
              <a:t>- Сегодня на уроке вы многое узнали об истории письма, познакомились с правилами заполнения конверта, писали письма разных видов. А что же объединяет ваши письма? (относятся все письма к личным.)</a:t>
            </a:r>
          </a:p>
          <a:p>
            <a:pPr>
              <a:buNone/>
            </a:pPr>
            <a:r>
              <a:rPr lang="ru-RU" dirty="0" smtClean="0"/>
              <a:t>- Наконец пришло время открыть вам небольшой секрет: письмо, которое пришло к нам по ошибке, написал герой рассказа А. П. Чехова – Ванька Жуков. И пока вы учились писать письма, мои помощники его разыскали. Вот он, встречайте (входит переодетый ученик.) </a:t>
            </a:r>
          </a:p>
          <a:p>
            <a:pPr>
              <a:buFontTx/>
              <a:buChar char="-"/>
            </a:pPr>
            <a:r>
              <a:rPr lang="ru-RU" dirty="0" smtClean="0"/>
              <a:t>Расскажите </a:t>
            </a:r>
            <a:r>
              <a:rPr lang="ru-RU" dirty="0" smtClean="0"/>
              <a:t>Ване, что ему нужно знать, чтобы его письмо дошло до дедушки</a:t>
            </a:r>
            <a:r>
              <a:rPr lang="ru-RU" dirty="0" smtClean="0"/>
              <a:t>.</a:t>
            </a:r>
            <a:endParaRPr lang="ru-RU" dirty="0" smtClean="0"/>
          </a:p>
          <a:p>
            <a:pPr>
              <a:buNone/>
            </a:pPr>
            <a:r>
              <a:rPr lang="ru-RU" dirty="0" smtClean="0"/>
              <a:t>(дети рассказывают о правилах заполнения конверта, показывают).</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Домашнее задание.</a:t>
            </a:r>
            <a:endParaRPr lang="ru-RU" dirty="0"/>
          </a:p>
        </p:txBody>
      </p:sp>
      <p:sp>
        <p:nvSpPr>
          <p:cNvPr id="3" name="Содержимое 2"/>
          <p:cNvSpPr>
            <a:spLocks noGrp="1"/>
          </p:cNvSpPr>
          <p:nvPr>
            <p:ph idx="1"/>
          </p:nvPr>
        </p:nvSpPr>
        <p:spPr>
          <a:xfrm>
            <a:off x="1435608" y="1785926"/>
            <a:ext cx="7498080" cy="4462474"/>
          </a:xfrm>
        </p:spPr>
        <p:txBody>
          <a:bodyPr>
            <a:normAutofit/>
          </a:bodyPr>
          <a:lstStyle/>
          <a:p>
            <a:pPr>
              <a:buNone/>
            </a:pPr>
            <a:r>
              <a:rPr lang="ru-RU" dirty="0" smtClean="0"/>
              <a:t>- </a:t>
            </a:r>
            <a:r>
              <a:rPr lang="ru-RU" sz="2800" dirty="0" smtClean="0"/>
              <a:t>К сожалению, Ване пора возвращаться на страницы рассказа. Конечно, вам интересно будет узнать, о чем написал Ваня дедушке. Прочитайте дома рассказ А. П. Чехова «Ванька Жуков» и определите вид письма. А Ване напишите письмо-рассказ о нашем уроке.</a:t>
            </a:r>
          </a:p>
          <a:p>
            <a:pPr>
              <a:buNone/>
            </a:pPr>
            <a:r>
              <a:rPr lang="ru-RU" sz="2800" dirty="0" smtClean="0"/>
              <a:t>- Не </a:t>
            </a:r>
            <a:r>
              <a:rPr lang="ru-RU" sz="2800" dirty="0" smtClean="0"/>
              <a:t>забудьте правильно заполнить конверт.</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Цели урока</a:t>
            </a:r>
            <a:endParaRPr lang="ru-RU" dirty="0"/>
          </a:p>
        </p:txBody>
      </p:sp>
      <p:sp>
        <p:nvSpPr>
          <p:cNvPr id="4" name="Содержимое 3"/>
          <p:cNvSpPr>
            <a:spLocks noGrp="1"/>
          </p:cNvSpPr>
          <p:nvPr>
            <p:ph idx="1"/>
          </p:nvPr>
        </p:nvSpPr>
        <p:spPr>
          <a:xfrm>
            <a:off x="1435608" y="1447800"/>
            <a:ext cx="7498080" cy="5124472"/>
          </a:xfrm>
        </p:spPr>
        <p:txBody>
          <a:bodyPr>
            <a:normAutofit lnSpcReduction="10000"/>
          </a:bodyPr>
          <a:lstStyle/>
          <a:p>
            <a:r>
              <a:rPr lang="ru-RU" dirty="0" smtClean="0"/>
              <a:t>Образовательная:</a:t>
            </a:r>
          </a:p>
          <a:p>
            <a:pPr>
              <a:buNone/>
            </a:pPr>
            <a:r>
              <a:rPr lang="ru-RU" sz="2400" dirty="0" smtClean="0"/>
              <a:t>    узнать историю </a:t>
            </a:r>
            <a:r>
              <a:rPr lang="ru-RU" sz="2400" dirty="0" smtClean="0"/>
              <a:t>появления </a:t>
            </a:r>
            <a:r>
              <a:rPr lang="ru-RU" sz="2400" dirty="0" smtClean="0"/>
              <a:t>письма и виды писем; научиться  правильно </a:t>
            </a:r>
            <a:r>
              <a:rPr lang="ru-RU" sz="2400" dirty="0" smtClean="0"/>
              <a:t>писать письмо, заполнять конверт; </a:t>
            </a:r>
            <a:endParaRPr lang="ru-RU" sz="2400" dirty="0" smtClean="0"/>
          </a:p>
          <a:p>
            <a:r>
              <a:rPr lang="ru-RU" dirty="0" smtClean="0"/>
              <a:t>Развивающая:</a:t>
            </a:r>
          </a:p>
          <a:p>
            <a:pPr>
              <a:buNone/>
            </a:pPr>
            <a:r>
              <a:rPr lang="ru-RU" sz="2400" dirty="0" smtClean="0"/>
              <a:t>    развивать </a:t>
            </a:r>
            <a:r>
              <a:rPr lang="ru-RU" sz="2400" dirty="0" smtClean="0"/>
              <a:t>умение аналитически думать, рассуждать, делать выводы, обогащать словарный запас </a:t>
            </a:r>
            <a:r>
              <a:rPr lang="ru-RU" sz="2400" dirty="0" smtClean="0"/>
              <a:t>учащихся</a:t>
            </a:r>
          </a:p>
          <a:p>
            <a:r>
              <a:rPr lang="ru-RU" dirty="0" smtClean="0"/>
              <a:t>Воспитательная:</a:t>
            </a:r>
          </a:p>
          <a:p>
            <a:pPr>
              <a:buNone/>
            </a:pPr>
            <a:r>
              <a:rPr lang="ru-RU" sz="2600" dirty="0" smtClean="0"/>
              <a:t>    формировать </a:t>
            </a:r>
            <a:r>
              <a:rPr lang="ru-RU" sz="2600" dirty="0" smtClean="0"/>
              <a:t>чувство ответственности и коллективизма, учить добиваться результатов в работе, быть тактичным, </a:t>
            </a:r>
            <a:r>
              <a:rPr lang="ru-RU" sz="2600" dirty="0" smtClean="0"/>
              <a:t>корректным</a:t>
            </a:r>
            <a:endParaRPr lang="ru-RU" sz="2600" dirty="0"/>
          </a:p>
        </p:txBody>
      </p:sp>
      <p:pic>
        <p:nvPicPr>
          <p:cNvPr id="5" name="Рисунок 4" descr="http://im7-tub.yandex.net/i?id=22648902&amp;tov=7">
            <a:hlinkClick r:id="rId2"/>
          </p:cNvPr>
          <p:cNvPicPr/>
          <p:nvPr/>
        </p:nvPicPr>
        <p:blipFill>
          <a:blip r:embed="rId3"/>
          <a:srcRect/>
          <a:stretch>
            <a:fillRect/>
          </a:stretch>
        </p:blipFill>
        <p:spPr bwMode="auto">
          <a:xfrm>
            <a:off x="7143768" y="928670"/>
            <a:ext cx="1381125" cy="990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glow rad="228600">
              <a:schemeClr val="accent2">
                <a:satMod val="175000"/>
                <a:alpha val="40000"/>
              </a:schemeClr>
            </a:glow>
          </a:effectLst>
        </p:spPr>
        <p:txBody>
          <a:bodyPr/>
          <a:lstStyle/>
          <a:p>
            <a:pPr algn="ctr"/>
            <a:r>
              <a:rPr lang="ru-RU" dirty="0" smtClean="0"/>
              <a:t>План урока</a:t>
            </a:r>
            <a:endParaRPr lang="ru-RU" dirty="0"/>
          </a:p>
        </p:txBody>
      </p:sp>
      <p:sp>
        <p:nvSpPr>
          <p:cNvPr id="3" name="Содержимое 2"/>
          <p:cNvSpPr>
            <a:spLocks noGrp="1"/>
          </p:cNvSpPr>
          <p:nvPr>
            <p:ph idx="1"/>
          </p:nvPr>
        </p:nvSpPr>
        <p:spPr>
          <a:xfrm>
            <a:off x="1435608" y="1214422"/>
            <a:ext cx="7498080" cy="5033978"/>
          </a:xfrm>
        </p:spPr>
        <p:txBody>
          <a:bodyPr>
            <a:normAutofit/>
          </a:bodyPr>
          <a:lstStyle/>
          <a:p>
            <a:pPr marL="596646" indent="-514350">
              <a:buAutoNum type="arabicPeriod"/>
            </a:pPr>
            <a:r>
              <a:rPr lang="ru-RU" dirty="0" smtClean="0"/>
              <a:t>Организационный момент.</a:t>
            </a:r>
          </a:p>
          <a:p>
            <a:pPr marL="596646" indent="-514350">
              <a:buAutoNum type="arabicPeriod"/>
            </a:pPr>
            <a:r>
              <a:rPr lang="ru-RU" dirty="0" smtClean="0"/>
              <a:t>«Экскурсия в прошлое».</a:t>
            </a:r>
          </a:p>
          <a:p>
            <a:pPr marL="596646" indent="-514350">
              <a:buAutoNum type="arabicPeriod"/>
            </a:pPr>
            <a:r>
              <a:rPr lang="ru-RU" dirty="0" smtClean="0"/>
              <a:t>Объяснение нового материала.</a:t>
            </a:r>
          </a:p>
          <a:p>
            <a:pPr marL="596646" indent="-514350">
              <a:buAutoNum type="arabicPeriod"/>
            </a:pPr>
            <a:r>
              <a:rPr lang="ru-RU" dirty="0" smtClean="0"/>
              <a:t>Словарный диктант-кроссворд.</a:t>
            </a:r>
          </a:p>
          <a:p>
            <a:pPr marL="596646" indent="-514350">
              <a:buAutoNum type="arabicPeriod"/>
            </a:pPr>
            <a:r>
              <a:rPr lang="ru-RU" dirty="0" smtClean="0"/>
              <a:t>Работа в группах.</a:t>
            </a:r>
          </a:p>
          <a:p>
            <a:pPr marL="596646" indent="-514350">
              <a:buAutoNum type="arabicPeriod"/>
            </a:pPr>
            <a:r>
              <a:rPr lang="ru-RU" dirty="0" smtClean="0"/>
              <a:t>Отчёт консультантов. Чтение лучших работ.</a:t>
            </a:r>
          </a:p>
          <a:p>
            <a:pPr marL="596646" indent="-514350">
              <a:buAutoNum type="arabicPeriod"/>
            </a:pPr>
            <a:r>
              <a:rPr lang="ru-RU" dirty="0" smtClean="0"/>
              <a:t>Итоги урока.</a:t>
            </a:r>
          </a:p>
          <a:p>
            <a:pPr marL="596646" indent="-514350">
              <a:buAutoNum type="arabicPeriod"/>
            </a:pPr>
            <a:r>
              <a:rPr lang="ru-RU" dirty="0" smtClean="0"/>
              <a:t>Домашнее задание.</a:t>
            </a:r>
            <a:endParaRPr lang="ru-RU" dirty="0"/>
          </a:p>
        </p:txBody>
      </p:sp>
      <p:pic>
        <p:nvPicPr>
          <p:cNvPr id="4" name="Рисунок 3" descr="http://im5-tub.yandex.net/i?id=63356377&amp;tov=5">
            <a:hlinkClick r:id="rId2"/>
          </p:cNvPr>
          <p:cNvPicPr/>
          <p:nvPr/>
        </p:nvPicPr>
        <p:blipFill>
          <a:blip r:embed="rId3"/>
          <a:srcRect/>
          <a:stretch>
            <a:fillRect/>
          </a:stretch>
        </p:blipFill>
        <p:spPr bwMode="auto">
          <a:xfrm>
            <a:off x="6500826" y="5143512"/>
            <a:ext cx="1428750" cy="13811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Интрига</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Стук в дверь. Входит почтальон.</a:t>
            </a:r>
          </a:p>
          <a:p>
            <a:r>
              <a:rPr lang="ru-RU" dirty="0" smtClean="0"/>
              <a:t>- Ребята! К нам на почту уже давно пришло письмо. Я не знаю, что с ним делать: адрес на нем не указан, фамилия человека, которому оно адресовано, тоже. Вот что написано на конверте: «На деревню дедушке Константину </a:t>
            </a:r>
            <a:r>
              <a:rPr lang="ru-RU" dirty="0" err="1" smtClean="0"/>
              <a:t>Макарычу</a:t>
            </a:r>
            <a:r>
              <a:rPr lang="ru-RU" dirty="0" smtClean="0"/>
              <a:t>». Вы не знаете, кто написал это письмо? Помогите мне, пожалуйста. </a:t>
            </a:r>
          </a:p>
          <a:p>
            <a:r>
              <a:rPr lang="ru-RU" dirty="0" smtClean="0"/>
              <a:t>- Мы с ребятами постараемся вам помочь. Скажите, ребята, что нужно знать, чтобы правильно написать письмо и заполнить конверт? Все ли вы знаете о письме? (тема урока).</a:t>
            </a:r>
          </a:p>
          <a:p>
            <a:r>
              <a:rPr lang="ru-RU" dirty="0" smtClean="0"/>
              <a:t>Сегодня вы познакомитесь с разными видами писем, научитесь заполнять конверт, узнаете о правилах написания письма. А почтальон побудет у нас в гостях и поможет отправить ваши письма по адресу.</a:t>
            </a:r>
          </a:p>
          <a:p>
            <a:pPr>
              <a:buNone/>
            </a:pPr>
            <a:endParaRPr lang="ru-RU" dirty="0"/>
          </a:p>
        </p:txBody>
      </p:sp>
      <p:pic>
        <p:nvPicPr>
          <p:cNvPr id="4" name="Рисунок 3" descr="http://im0-tub.yandex.net/i?id=32987642&amp;tov=0">
            <a:hlinkClick r:id="rId2"/>
          </p:cNvPr>
          <p:cNvPicPr/>
          <p:nvPr/>
        </p:nvPicPr>
        <p:blipFill>
          <a:blip r:embed="rId3"/>
          <a:srcRect/>
          <a:stretch>
            <a:fillRect/>
          </a:stretch>
        </p:blipFill>
        <p:spPr bwMode="auto">
          <a:xfrm>
            <a:off x="6929454" y="500042"/>
            <a:ext cx="962025" cy="13144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p:nvPr/>
        </p:nvPicPr>
        <p:blipFill>
          <a:blip r:embed="rId2"/>
          <a:stretch>
            <a:fillRect/>
          </a:stretch>
        </p:blipFill>
        <p:spPr bwMode="auto">
          <a:xfrm>
            <a:off x="6154825" y="1571612"/>
            <a:ext cx="2989175" cy="3996000"/>
          </a:xfrm>
          <a:prstGeom prst="rect">
            <a:avLst/>
          </a:prstGeom>
          <a:noFill/>
          <a:ln w="9525">
            <a:noFill/>
            <a:miter lim="800000"/>
            <a:headEnd/>
            <a:tailEnd/>
          </a:ln>
          <a:effectLst/>
        </p:spPr>
      </p:pic>
      <p:sp>
        <p:nvSpPr>
          <p:cNvPr id="2" name="Заголовок 1"/>
          <p:cNvSpPr>
            <a:spLocks noGrp="1"/>
          </p:cNvSpPr>
          <p:nvPr>
            <p:ph type="title"/>
          </p:nvPr>
        </p:nvSpPr>
        <p:spPr/>
        <p:txBody>
          <a:bodyPr/>
          <a:lstStyle/>
          <a:p>
            <a:pPr algn="ctr"/>
            <a:r>
              <a:rPr lang="ru-RU" dirty="0" smtClean="0"/>
              <a:t>«Экскурсия в прошлое»</a:t>
            </a:r>
            <a:endParaRPr lang="ru-RU" dirty="0"/>
          </a:p>
        </p:txBody>
      </p:sp>
      <p:sp>
        <p:nvSpPr>
          <p:cNvPr id="3" name="Содержимое 2"/>
          <p:cNvSpPr>
            <a:spLocks noGrp="1"/>
          </p:cNvSpPr>
          <p:nvPr>
            <p:ph idx="1"/>
          </p:nvPr>
        </p:nvSpPr>
        <p:spPr>
          <a:xfrm>
            <a:off x="1428728" y="1142984"/>
            <a:ext cx="6136788" cy="5500726"/>
          </a:xfrm>
        </p:spPr>
        <p:txBody>
          <a:bodyPr>
            <a:normAutofit fontScale="85000" lnSpcReduction="10000"/>
          </a:bodyPr>
          <a:lstStyle/>
          <a:p>
            <a:pPr>
              <a:buNone/>
            </a:pPr>
            <a:r>
              <a:rPr lang="ru-RU" sz="2800" dirty="0" smtClean="0"/>
              <a:t>- </a:t>
            </a:r>
            <a:r>
              <a:rPr lang="ru-RU" sz="2600" dirty="0" smtClean="0"/>
              <a:t>К нам на урок приехали гости из прошлого. </a:t>
            </a:r>
            <a:r>
              <a:rPr lang="ru-RU" sz="2600" u="sng" dirty="0" smtClean="0"/>
              <a:t>Встречайте экскурсовода музея почтовой связи. Он расскажет нам о появлении почтового ящика. </a:t>
            </a:r>
            <a:r>
              <a:rPr lang="ru-RU" sz="2800" u="sng" dirty="0" smtClean="0"/>
              <a:t>(</a:t>
            </a:r>
            <a:r>
              <a:rPr lang="ru-RU" sz="2600" u="sng" dirty="0" smtClean="0"/>
              <a:t>Сообщение </a:t>
            </a:r>
            <a:r>
              <a:rPr lang="ru-RU" sz="2600" u="sng" dirty="0" smtClean="0"/>
              <a:t>старшеклассника</a:t>
            </a:r>
            <a:r>
              <a:rPr lang="ru-RU" sz="2800" u="sng" dirty="0" smtClean="0"/>
              <a:t>)</a:t>
            </a:r>
            <a:endParaRPr lang="ru-RU" sz="2800" dirty="0" smtClean="0"/>
          </a:p>
          <a:p>
            <a:pPr>
              <a:buNone/>
            </a:pPr>
            <a:r>
              <a:rPr lang="ru-RU" i="1" dirty="0" smtClean="0">
                <a:solidFill>
                  <a:schemeClr val="accent2">
                    <a:lumMod val="75000"/>
                  </a:schemeClr>
                </a:solidFill>
              </a:rPr>
              <a:t>  Почтовый ящик был </a:t>
            </a:r>
            <a:r>
              <a:rPr lang="ru-RU" i="1" dirty="0" smtClean="0">
                <a:solidFill>
                  <a:schemeClr val="accent2">
                    <a:lumMod val="75000"/>
                  </a:schemeClr>
                </a:solidFill>
              </a:rPr>
              <a:t>придуман моряками </a:t>
            </a:r>
            <a:r>
              <a:rPr lang="ru-RU" i="1" dirty="0" smtClean="0">
                <a:solidFill>
                  <a:schemeClr val="accent2">
                    <a:lumMod val="75000"/>
                  </a:schemeClr>
                </a:solidFill>
              </a:rPr>
              <a:t>в 16 веке. Направляясь из Европы в Индию, морские путешественники оставляли письма в большом каменном ящике на мысе Доброй Надежды, а возвращавшиеся корабли забирали послания в Европу. Подобная связь действовала четко в течение нескольких </a:t>
            </a:r>
            <a:r>
              <a:rPr lang="ru-RU" i="1" dirty="0" smtClean="0">
                <a:solidFill>
                  <a:schemeClr val="accent2">
                    <a:lumMod val="75000"/>
                  </a:schemeClr>
                </a:solidFill>
              </a:rPr>
              <a:t>столетий…</a:t>
            </a:r>
            <a:endParaRPr lang="ru-RU" dirty="0">
              <a:solidFill>
                <a:schemeClr val="accent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p:nvPr/>
        </p:nvPicPr>
        <p:blipFill>
          <a:blip r:embed="rId2"/>
          <a:srcRect/>
          <a:stretch>
            <a:fillRect/>
          </a:stretch>
        </p:blipFill>
        <p:spPr bwMode="auto">
          <a:xfrm>
            <a:off x="5671507" y="2428868"/>
            <a:ext cx="3472493" cy="4284000"/>
          </a:xfrm>
          <a:prstGeom prst="rect">
            <a:avLst/>
          </a:prstGeom>
          <a:noFill/>
          <a:ln w="9525">
            <a:noFill/>
            <a:miter lim="800000"/>
            <a:headEnd/>
            <a:tailEnd/>
          </a:ln>
          <a:effectLst/>
        </p:spPr>
      </p:pic>
      <p:sp>
        <p:nvSpPr>
          <p:cNvPr id="6" name="Содержимое 5"/>
          <p:cNvSpPr>
            <a:spLocks noGrp="1"/>
          </p:cNvSpPr>
          <p:nvPr>
            <p:ph idx="1"/>
          </p:nvPr>
        </p:nvSpPr>
        <p:spPr>
          <a:xfrm>
            <a:off x="1500166" y="571456"/>
            <a:ext cx="6493978" cy="6286544"/>
          </a:xfrm>
        </p:spPr>
        <p:txBody>
          <a:bodyPr>
            <a:normAutofit fontScale="62500" lnSpcReduction="20000"/>
          </a:bodyPr>
          <a:lstStyle/>
          <a:p>
            <a:pPr>
              <a:buNone/>
            </a:pPr>
            <a:r>
              <a:rPr lang="ru-RU" u="sng" dirty="0" smtClean="0"/>
              <a:t>- Госпожа </a:t>
            </a:r>
            <a:r>
              <a:rPr lang="ru-RU" u="sng" dirty="0" err="1" smtClean="0"/>
              <a:t>Бревер</a:t>
            </a:r>
            <a:r>
              <a:rPr lang="ru-RU" u="sng" dirty="0" smtClean="0"/>
              <a:t> – жена владельца бумажного магазина в городе Брайтоне – расскажет нам о том, как был придуман почтовый конверт. (Сообщение </a:t>
            </a:r>
            <a:r>
              <a:rPr lang="ru-RU" u="sng" dirty="0" smtClean="0"/>
              <a:t>старшеклассницы.)</a:t>
            </a:r>
            <a:endParaRPr lang="ru-RU" dirty="0" smtClean="0"/>
          </a:p>
          <a:p>
            <a:pPr>
              <a:buNone/>
            </a:pPr>
            <a:r>
              <a:rPr lang="ru-RU" dirty="0" smtClean="0">
                <a:solidFill>
                  <a:schemeClr val="accent2">
                    <a:lumMod val="75000"/>
                  </a:schemeClr>
                </a:solidFill>
              </a:rPr>
              <a:t> </a:t>
            </a:r>
            <a:r>
              <a:rPr lang="ru-RU" dirty="0" smtClean="0">
                <a:solidFill>
                  <a:schemeClr val="accent2">
                    <a:lumMod val="75000"/>
                  </a:schemeClr>
                </a:solidFill>
              </a:rPr>
              <a:t>  </a:t>
            </a:r>
            <a:r>
              <a:rPr lang="ru-RU" i="1" dirty="0" smtClean="0">
                <a:solidFill>
                  <a:schemeClr val="accent2">
                    <a:lumMod val="75000"/>
                  </a:schemeClr>
                </a:solidFill>
              </a:rPr>
              <a:t>В 1920 году владелец магазина а английском городе Брайтоне г-н </a:t>
            </a:r>
            <a:r>
              <a:rPr lang="ru-RU" i="1" dirty="0" err="1" smtClean="0">
                <a:solidFill>
                  <a:schemeClr val="accent2">
                    <a:lumMod val="75000"/>
                  </a:schemeClr>
                </a:solidFill>
              </a:rPr>
              <a:t>Бревер</a:t>
            </a:r>
            <a:r>
              <a:rPr lang="ru-RU" i="1" dirty="0" smtClean="0">
                <a:solidFill>
                  <a:schemeClr val="accent2">
                    <a:lumMod val="75000"/>
                  </a:schemeClr>
                </a:solidFill>
              </a:rPr>
              <a:t> решил для привлечения покупателей устроить в витрине магазина оригинальную выставку. Всю ночь он трудился над сооружением грандиозной пирамиды из бесчисленных бумажных листов самых разных размеров.</a:t>
            </a:r>
            <a:endParaRPr lang="ru-RU" dirty="0" smtClean="0">
              <a:solidFill>
                <a:schemeClr val="accent2">
                  <a:lumMod val="75000"/>
                </a:schemeClr>
              </a:solidFill>
            </a:endParaRPr>
          </a:p>
          <a:p>
            <a:pPr>
              <a:buNone/>
            </a:pPr>
            <a:r>
              <a:rPr lang="ru-RU" i="1" dirty="0" smtClean="0">
                <a:solidFill>
                  <a:schemeClr val="accent2">
                    <a:lumMod val="75000"/>
                  </a:schemeClr>
                </a:solidFill>
              </a:rPr>
              <a:t> </a:t>
            </a:r>
            <a:r>
              <a:rPr lang="ru-RU" i="1" dirty="0" smtClean="0">
                <a:solidFill>
                  <a:schemeClr val="accent2">
                    <a:lumMod val="75000"/>
                  </a:schemeClr>
                </a:solidFill>
              </a:rPr>
              <a:t>Основанием пирамиды служили листы бумаги, предназначенные для печатания газет, а вершиной – листок бумаги величиной с визитную карточку.</a:t>
            </a:r>
            <a:endParaRPr lang="ru-RU" dirty="0" smtClean="0">
              <a:solidFill>
                <a:schemeClr val="accent2">
                  <a:lumMod val="75000"/>
                </a:schemeClr>
              </a:solidFill>
            </a:endParaRPr>
          </a:p>
          <a:p>
            <a:pPr>
              <a:buNone/>
            </a:pPr>
            <a:r>
              <a:rPr lang="ru-RU" i="1" dirty="0" smtClean="0">
                <a:solidFill>
                  <a:schemeClr val="accent2">
                    <a:lumMod val="75000"/>
                  </a:schemeClr>
                </a:solidFill>
              </a:rPr>
              <a:t>  Бумажная пирамида в витрине магазина привлекла внимание всего города</a:t>
            </a:r>
            <a:r>
              <a:rPr lang="ru-RU" i="1" dirty="0" smtClean="0">
                <a:solidFill>
                  <a:schemeClr val="accent2">
                    <a:lumMod val="75000"/>
                  </a:schemeClr>
                </a:solidFill>
              </a:rPr>
              <a:t>.</a:t>
            </a:r>
            <a:endParaRPr lang="ru-RU" i="1" dirty="0" smtClean="0">
              <a:solidFill>
                <a:schemeClr val="accent2">
                  <a:lumMod val="75000"/>
                </a:schemeClr>
              </a:solidFill>
            </a:endParaRPr>
          </a:p>
          <a:p>
            <a:pPr>
              <a:buNone/>
            </a:pPr>
            <a:r>
              <a:rPr lang="ru-RU" i="1" dirty="0" err="1" smtClean="0">
                <a:solidFill>
                  <a:schemeClr val="accent2">
                    <a:lumMod val="75000"/>
                  </a:schemeClr>
                </a:solidFill>
              </a:rPr>
              <a:t>Бревер</a:t>
            </a:r>
            <a:r>
              <a:rPr lang="ru-RU" i="1" dirty="0" smtClean="0">
                <a:solidFill>
                  <a:schemeClr val="accent2">
                    <a:lumMod val="75000"/>
                  </a:schemeClr>
                </a:solidFill>
              </a:rPr>
              <a:t>, продумав форму и размеры, изготовил небольшую партию таких мешочков и стал вручать их своим покупателям. Мешочки имели громадный успех и получили название «конверт». Успех конвертов был столь велик, что </a:t>
            </a:r>
            <a:r>
              <a:rPr lang="ru-RU" i="1" dirty="0" err="1" smtClean="0">
                <a:solidFill>
                  <a:schemeClr val="accent2">
                    <a:lumMod val="75000"/>
                  </a:schemeClr>
                </a:solidFill>
              </a:rPr>
              <a:t>Бревер</a:t>
            </a:r>
            <a:r>
              <a:rPr lang="ru-RU" i="1" dirty="0" smtClean="0">
                <a:solidFill>
                  <a:schemeClr val="accent2">
                    <a:lumMod val="75000"/>
                  </a:schemeClr>
                </a:solidFill>
              </a:rPr>
              <a:t> вынужден был поручить их изготовление 12 специальным предприятиям.</a:t>
            </a:r>
            <a:endParaRPr lang="ru-RU" dirty="0">
              <a:solidFill>
                <a:schemeClr val="accent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Катя\фото с урока Письмо\письмо8.JPG"/>
          <p:cNvPicPr/>
          <p:nvPr/>
        </p:nvPicPr>
        <p:blipFill>
          <a:blip r:embed="rId2"/>
          <a:srcRect/>
          <a:stretch>
            <a:fillRect/>
          </a:stretch>
        </p:blipFill>
        <p:spPr bwMode="auto">
          <a:xfrm>
            <a:off x="5978495" y="142852"/>
            <a:ext cx="3165505" cy="4284000"/>
          </a:xfrm>
          <a:prstGeom prst="rect">
            <a:avLst/>
          </a:prstGeom>
          <a:noFill/>
          <a:ln w="9525">
            <a:noFill/>
            <a:miter lim="800000"/>
            <a:headEnd/>
            <a:tailEnd/>
          </a:ln>
        </p:spPr>
      </p:pic>
      <p:sp>
        <p:nvSpPr>
          <p:cNvPr id="3" name="Содержимое 2"/>
          <p:cNvSpPr>
            <a:spLocks noGrp="1"/>
          </p:cNvSpPr>
          <p:nvPr>
            <p:ph idx="1"/>
          </p:nvPr>
        </p:nvSpPr>
        <p:spPr>
          <a:xfrm>
            <a:off x="1435608" y="642918"/>
            <a:ext cx="6065350" cy="5786478"/>
          </a:xfrm>
        </p:spPr>
        <p:txBody>
          <a:bodyPr>
            <a:normAutofit fontScale="70000" lnSpcReduction="20000"/>
          </a:bodyPr>
          <a:lstStyle/>
          <a:p>
            <a:pPr>
              <a:buNone/>
            </a:pPr>
            <a:r>
              <a:rPr lang="ru-RU" b="1" u="sng" dirty="0" smtClean="0"/>
              <a:t>Раздается звук почтового рожка.</a:t>
            </a:r>
            <a:endParaRPr lang="ru-RU" dirty="0" smtClean="0"/>
          </a:p>
          <a:p>
            <a:pPr>
              <a:buNone/>
            </a:pPr>
            <a:r>
              <a:rPr lang="ru-RU" sz="2800" u="sng" dirty="0" smtClean="0">
                <a:solidFill>
                  <a:schemeClr val="accent2">
                    <a:lumMod val="75000"/>
                  </a:schemeClr>
                </a:solidFill>
              </a:rPr>
              <a:t>Появляется ученик, переодетый в ямщика. Он рассказывает историю о символе российской почты</a:t>
            </a:r>
            <a:r>
              <a:rPr lang="ru-RU" sz="2800" u="sng" dirty="0" smtClean="0">
                <a:solidFill>
                  <a:schemeClr val="accent2">
                    <a:lumMod val="75000"/>
                  </a:schemeClr>
                </a:solidFill>
              </a:rPr>
              <a:t>.</a:t>
            </a:r>
          </a:p>
          <a:p>
            <a:pPr>
              <a:buNone/>
            </a:pPr>
            <a:endParaRPr lang="ru-RU" sz="2800" dirty="0" smtClean="0"/>
          </a:p>
          <a:p>
            <a:pPr>
              <a:buNone/>
            </a:pPr>
            <a:r>
              <a:rPr lang="ru-RU" i="1" dirty="0" smtClean="0">
                <a:solidFill>
                  <a:schemeClr val="accent2">
                    <a:lumMod val="75000"/>
                  </a:schemeClr>
                </a:solidFill>
              </a:rPr>
              <a:t>  В 16-17 веках в России, чтобы не было задержек при смене лошадей, ямщики, подъезжая к яму (селению), громко свистели. Свистом ямщики погоняли лошадей и давали сигнал всем встречным освободить дорогу.</a:t>
            </a:r>
            <a:endParaRPr lang="ru-RU" dirty="0" smtClean="0">
              <a:solidFill>
                <a:schemeClr val="accent2">
                  <a:lumMod val="75000"/>
                </a:schemeClr>
              </a:solidFill>
            </a:endParaRPr>
          </a:p>
          <a:p>
            <a:pPr>
              <a:buNone/>
            </a:pPr>
            <a:r>
              <a:rPr lang="ru-RU" i="1" dirty="0" smtClean="0">
                <a:solidFill>
                  <a:schemeClr val="accent2">
                    <a:lumMod val="75000"/>
                  </a:schemeClr>
                </a:solidFill>
              </a:rPr>
              <a:t>  Петр 1 решил сломать эту традицию  и сделать все как в Европе. При нем для подачи сигналов стал вводиться почтовый </a:t>
            </a:r>
            <a:r>
              <a:rPr lang="ru-RU" i="1" dirty="0" smtClean="0">
                <a:solidFill>
                  <a:schemeClr val="accent2">
                    <a:lumMod val="75000"/>
                  </a:schemeClr>
                </a:solidFill>
              </a:rPr>
              <a:t>рожок.</a:t>
            </a:r>
          </a:p>
          <a:p>
            <a:pPr>
              <a:buNone/>
            </a:pPr>
            <a:endParaRPr lang="ru-RU" i="1" dirty="0" smtClean="0"/>
          </a:p>
          <a:p>
            <a:pPr>
              <a:buNone/>
            </a:pPr>
            <a:r>
              <a:rPr lang="ru-RU" dirty="0" smtClean="0"/>
              <a:t>- </a:t>
            </a:r>
            <a:r>
              <a:rPr lang="ru-RU" sz="2800" b="1" dirty="0" smtClean="0"/>
              <a:t>Спасибо нашим гостям. Прошло много лет, а люди до сих пор пишут письма, но отправляют их все чаще и чаще по электронной почте.</a:t>
            </a:r>
          </a:p>
          <a:p>
            <a:endParaRPr lang="ru-RU" dirty="0"/>
          </a:p>
        </p:txBody>
      </p:sp>
      <p:pic>
        <p:nvPicPr>
          <p:cNvPr id="5" name="Рисунок 4" descr="http://im7-tub.yandex.net/i?id=7387123&amp;tov=7">
            <a:hlinkClick r:id="rId3"/>
          </p:cNvPr>
          <p:cNvPicPr/>
          <p:nvPr/>
        </p:nvPicPr>
        <p:blipFill>
          <a:blip r:embed="rId4"/>
          <a:srcRect/>
          <a:stretch>
            <a:fillRect/>
          </a:stretch>
        </p:blipFill>
        <p:spPr bwMode="auto">
          <a:xfrm>
            <a:off x="7000892" y="5786454"/>
            <a:ext cx="1333500" cy="8572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Объяснение нового материала</a:t>
            </a:r>
            <a:endParaRPr lang="ru-RU" dirty="0"/>
          </a:p>
        </p:txBody>
      </p:sp>
      <p:sp>
        <p:nvSpPr>
          <p:cNvPr id="3" name="Содержимое 2"/>
          <p:cNvSpPr>
            <a:spLocks noGrp="1"/>
          </p:cNvSpPr>
          <p:nvPr>
            <p:ph idx="1"/>
          </p:nvPr>
        </p:nvSpPr>
        <p:spPr/>
        <p:txBody>
          <a:bodyPr/>
          <a:lstStyle/>
          <a:p>
            <a:r>
              <a:rPr lang="ru-RU" sz="2400" dirty="0" smtClean="0"/>
              <a:t>- Ребята, а зачем пишут письма? Почему в наш век письмам нет цены? </a:t>
            </a:r>
          </a:p>
          <a:p>
            <a:r>
              <a:rPr lang="ru-RU" sz="2400" dirty="0" smtClean="0"/>
              <a:t>- Какие виды писем вам известны</a:t>
            </a:r>
            <a:r>
              <a:rPr lang="ru-RU" sz="2400" dirty="0" smtClean="0"/>
              <a:t>?</a:t>
            </a:r>
          </a:p>
          <a:p>
            <a:pPr>
              <a:buNone/>
            </a:pPr>
            <a:endParaRPr lang="ru-RU" sz="2400" dirty="0" smtClean="0"/>
          </a:p>
          <a:p>
            <a:pPr algn="ctr">
              <a:buNone/>
            </a:pPr>
            <a:r>
              <a:rPr lang="ru-RU" sz="2800" b="1" dirty="0" smtClean="0"/>
              <a:t>ПИСЬМО</a:t>
            </a:r>
          </a:p>
          <a:p>
            <a:pPr algn="ctr">
              <a:buNone/>
            </a:pPr>
            <a:r>
              <a:rPr lang="ru-RU" sz="2800" b="1" dirty="0" smtClean="0">
                <a:latin typeface="Calibri"/>
              </a:rPr>
              <a:t>↙                                                 ↘</a:t>
            </a:r>
            <a:r>
              <a:rPr lang="ru-RU" sz="2800" b="1" dirty="0" smtClean="0"/>
              <a:t> </a:t>
            </a:r>
            <a:endParaRPr lang="ru-RU" sz="2800" dirty="0" smtClean="0"/>
          </a:p>
          <a:p>
            <a:pPr>
              <a:buNone/>
            </a:pPr>
            <a:r>
              <a:rPr lang="ru-RU" dirty="0" smtClean="0"/>
              <a:t>        </a:t>
            </a:r>
            <a:r>
              <a:rPr lang="ru-RU" sz="2400" u="sng" dirty="0" smtClean="0"/>
              <a:t>деловое</a:t>
            </a:r>
            <a:r>
              <a:rPr lang="ru-RU" sz="2400" dirty="0" smtClean="0"/>
              <a:t>                                                             </a:t>
            </a:r>
            <a:r>
              <a:rPr lang="ru-RU" sz="2400" u="sng" dirty="0" smtClean="0"/>
              <a:t>личное</a:t>
            </a:r>
          </a:p>
          <a:p>
            <a:pPr>
              <a:buNone/>
            </a:pPr>
            <a:r>
              <a:rPr lang="ru-RU" sz="2400" dirty="0" smtClean="0"/>
              <a:t>письмо-поздравление</a:t>
            </a:r>
            <a:r>
              <a:rPr lang="ru-RU" sz="2400" dirty="0" smtClean="0"/>
              <a:t>, </a:t>
            </a:r>
            <a:r>
              <a:rPr lang="ru-RU" sz="2400" dirty="0" smtClean="0"/>
              <a:t>                               письмо-рассказ</a:t>
            </a:r>
          </a:p>
          <a:p>
            <a:pPr>
              <a:buNone/>
            </a:pPr>
            <a:r>
              <a:rPr lang="ru-RU" sz="2400" dirty="0" smtClean="0"/>
              <a:t>письмо-просьба</a:t>
            </a:r>
            <a:r>
              <a:rPr lang="ru-RU" sz="2400" dirty="0" smtClean="0"/>
              <a:t>, </a:t>
            </a:r>
            <a:endParaRPr lang="ru-RU" sz="2400" dirty="0" smtClean="0"/>
          </a:p>
          <a:p>
            <a:pPr>
              <a:buNone/>
            </a:pPr>
            <a:r>
              <a:rPr lang="ru-RU" sz="2400" dirty="0" smtClean="0"/>
              <a:t>благодарственное </a:t>
            </a:r>
            <a:r>
              <a:rPr lang="ru-RU" sz="2400" dirty="0" smtClean="0"/>
              <a:t>письмо</a:t>
            </a:r>
          </a:p>
          <a:p>
            <a:pPr>
              <a:buNone/>
            </a:pPr>
            <a:endParaRPr lang="ru-RU" dirty="0"/>
          </a:p>
        </p:txBody>
      </p:sp>
      <p:pic>
        <p:nvPicPr>
          <p:cNvPr id="4" name="Рисунок 3" descr="http://im8-tub.yandex.net/i?id=71089999&amp;tov=8">
            <a:hlinkClick r:id="rId2"/>
          </p:cNvPr>
          <p:cNvPicPr/>
          <p:nvPr/>
        </p:nvPicPr>
        <p:blipFill>
          <a:blip r:embed="rId3"/>
          <a:srcRect/>
          <a:stretch>
            <a:fillRect/>
          </a:stretch>
        </p:blipFill>
        <p:spPr bwMode="auto">
          <a:xfrm>
            <a:off x="7000892" y="2500306"/>
            <a:ext cx="1019175" cy="10572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Словарный диктант-кроссворд</a:t>
            </a:r>
            <a:endParaRPr lang="ru-RU" dirty="0"/>
          </a:p>
        </p:txBody>
      </p:sp>
      <p:sp>
        <p:nvSpPr>
          <p:cNvPr id="3" name="Содержимое 2"/>
          <p:cNvSpPr>
            <a:spLocks noGrp="1"/>
          </p:cNvSpPr>
          <p:nvPr>
            <p:ph idx="1"/>
          </p:nvPr>
        </p:nvSpPr>
        <p:spPr>
          <a:xfrm>
            <a:off x="1435608" y="1285860"/>
            <a:ext cx="7498080" cy="5357850"/>
          </a:xfrm>
        </p:spPr>
        <p:txBody>
          <a:bodyPr>
            <a:normAutofit fontScale="62500" lnSpcReduction="20000"/>
          </a:bodyPr>
          <a:lstStyle/>
          <a:p>
            <a:r>
              <a:rPr lang="ru-RU" sz="3500" dirty="0" smtClean="0"/>
              <a:t>- А сейчас проверим, знаете ли вы слова, связанные с созданием письма. Отгаданные слова записываем в тетради</a:t>
            </a:r>
            <a:r>
              <a:rPr lang="ru-RU" sz="3500" dirty="0" smtClean="0"/>
              <a:t>.</a:t>
            </a:r>
          </a:p>
          <a:p>
            <a:pPr>
              <a:buNone/>
            </a:pPr>
            <a:endParaRPr lang="ru-RU" dirty="0" smtClean="0"/>
          </a:p>
          <a:p>
            <a:r>
              <a:rPr lang="ru-RU" sz="3800" i="1" dirty="0" smtClean="0"/>
              <a:t>1) сообщение, поздравление, просьба, написанные на бумаге, предназначенные для отправки на расстояние.</a:t>
            </a:r>
            <a:endParaRPr lang="ru-RU" sz="3800" dirty="0" smtClean="0"/>
          </a:p>
          <a:p>
            <a:r>
              <a:rPr lang="ru-RU" sz="3800" i="1" dirty="0" smtClean="0"/>
              <a:t>2) бумажный пакет, сохраняющий тайну послания.</a:t>
            </a:r>
            <a:endParaRPr lang="ru-RU" sz="3800" dirty="0" smtClean="0"/>
          </a:p>
          <a:p>
            <a:r>
              <a:rPr lang="ru-RU" sz="3800" i="1" dirty="0" smtClean="0"/>
              <a:t>3) пункт назначения письма, местонахождение лица, которому оно предназначено.</a:t>
            </a:r>
            <a:endParaRPr lang="ru-RU" sz="3800" dirty="0" smtClean="0"/>
          </a:p>
          <a:p>
            <a:r>
              <a:rPr lang="ru-RU" sz="3800" i="1" dirty="0" smtClean="0"/>
              <a:t>4) Цифровое условное обозначение населенного пункта.</a:t>
            </a:r>
            <a:endParaRPr lang="ru-RU" sz="3800" dirty="0" smtClean="0"/>
          </a:p>
          <a:p>
            <a:r>
              <a:rPr lang="ru-RU" sz="3800" i="1" dirty="0" smtClean="0"/>
              <a:t>5) Человек, разносящий письма, посылки, телеграммы</a:t>
            </a:r>
            <a:r>
              <a:rPr lang="ru-RU" sz="3800" i="1" dirty="0" smtClean="0"/>
              <a:t>.</a:t>
            </a:r>
          </a:p>
          <a:p>
            <a:pPr>
              <a:buNone/>
            </a:pPr>
            <a:endParaRPr lang="ru-RU" sz="3800" i="1" dirty="0" smtClean="0"/>
          </a:p>
          <a:p>
            <a:pPr>
              <a:buNone/>
            </a:pPr>
            <a:r>
              <a:rPr lang="ru-RU" sz="3400" dirty="0" smtClean="0"/>
              <a:t> Ученики </a:t>
            </a:r>
            <a:r>
              <a:rPr lang="ru-RU" sz="3400" dirty="0" smtClean="0"/>
              <a:t>записывают слова и подчеркивают орфограммы.</a:t>
            </a:r>
          </a:p>
          <a:p>
            <a:pPr>
              <a:buNone/>
            </a:pPr>
            <a:endParaRPr lang="ru-RU" dirty="0" smtClean="0"/>
          </a:p>
          <a:p>
            <a:pPr>
              <a:buNone/>
            </a:pPr>
            <a:endParaRPr lang="ru-RU" dirty="0"/>
          </a:p>
        </p:txBody>
      </p:sp>
      <p:pic>
        <p:nvPicPr>
          <p:cNvPr id="4" name="Рисунок 3" descr="http://im5-tub.yandex.net/i?id=130607160&amp;tov=5">
            <a:hlinkClick r:id="rId2"/>
          </p:cNvPr>
          <p:cNvPicPr/>
          <p:nvPr/>
        </p:nvPicPr>
        <p:blipFill>
          <a:blip r:embed="rId3"/>
          <a:srcRect/>
          <a:stretch>
            <a:fillRect/>
          </a:stretch>
        </p:blipFill>
        <p:spPr bwMode="auto">
          <a:xfrm>
            <a:off x="7429520" y="4929198"/>
            <a:ext cx="1085850" cy="11239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175</TotalTime>
  <Words>1277</Words>
  <PresentationFormat>Экран (4:3)</PresentationFormat>
  <Paragraphs>160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Солнцестояние</vt:lpstr>
      <vt:lpstr>Урок русского языка в 5 классе  по теме «ПИСЬМО»   Учитель русского языка и литературы Мамаева Е. Ю.</vt:lpstr>
      <vt:lpstr>Цели урока</vt:lpstr>
      <vt:lpstr>План урока</vt:lpstr>
      <vt:lpstr>Интрига</vt:lpstr>
      <vt:lpstr>«Экскурсия в прошлое»</vt:lpstr>
      <vt:lpstr>Слайд 6</vt:lpstr>
      <vt:lpstr>Слайд 7</vt:lpstr>
      <vt:lpstr>Объяснение нового материала</vt:lpstr>
      <vt:lpstr>Словарный диктант-кроссворд</vt:lpstr>
      <vt:lpstr>Слайд 10</vt:lpstr>
      <vt:lpstr>Работа в группах</vt:lpstr>
      <vt:lpstr>Слайд 12</vt:lpstr>
      <vt:lpstr>Алгоритм написания письма</vt:lpstr>
      <vt:lpstr>Правила заполнения конверта</vt:lpstr>
      <vt:lpstr>   Отчёт консультантов. Чтение лучших работ.  -Ребята, я хочу познакомить вас с необычным письмом. Это письмо учительнице от бывшего ученика.    </vt:lpstr>
      <vt:lpstr>Итоги урока</vt:lpstr>
      <vt:lpstr>Домашнее задание.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русского языка в 5 классе  по теме «ПИСЬМО»   Учитель русского языка и литературы Мамаева Е. Ю.</dc:title>
  <cp:lastModifiedBy>Юра</cp:lastModifiedBy>
  <cp:revision>15</cp:revision>
  <dcterms:modified xsi:type="dcterms:W3CDTF">2009-08-17T19:31:34Z</dcterms:modified>
</cp:coreProperties>
</file>