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2" r:id="rId3"/>
    <p:sldId id="264" r:id="rId4"/>
    <p:sldId id="265" r:id="rId5"/>
    <p:sldId id="259" r:id="rId6"/>
    <p:sldId id="273" r:id="rId7"/>
    <p:sldId id="260" r:id="rId8"/>
    <p:sldId id="261" r:id="rId9"/>
    <p:sldId id="258" r:id="rId10"/>
    <p:sldId id="257" r:id="rId11"/>
    <p:sldId id="263" r:id="rId12"/>
    <p:sldId id="269" r:id="rId13"/>
    <p:sldId id="271" r:id="rId14"/>
    <p:sldId id="266" r:id="rId15"/>
    <p:sldId id="268" r:id="rId16"/>
    <p:sldId id="267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AD0"/>
    <a:srgbClr val="B09FC5"/>
    <a:srgbClr val="9D87B7"/>
    <a:srgbClr val="793905"/>
    <a:srgbClr val="7E36B4"/>
    <a:srgbClr val="C83012"/>
    <a:srgbClr val="371B03"/>
    <a:srgbClr val="5A2120"/>
    <a:srgbClr val="AFAF9F"/>
    <a:srgbClr val="AABDF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60DFE1-6131-463C-9B90-835A92679DAA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DA18C5-8628-45A6-BDF1-CF032D54B6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DA18C5-8628-45A6-BDF1-CF032D54B65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DEF6D-6BB2-4E2A-80CE-DEBC11181CE9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A9289-E973-407E-8564-9EFAD6A0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DEF6D-6BB2-4E2A-80CE-DEBC11181CE9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A9289-E973-407E-8564-9EFAD6A0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DEF6D-6BB2-4E2A-80CE-DEBC11181CE9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A9289-E973-407E-8564-9EFAD6A0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90717BD-8300-4B87-9FD0-748002F24E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DEF6D-6BB2-4E2A-80CE-DEBC11181CE9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A9289-E973-407E-8564-9EFAD6A0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DEF6D-6BB2-4E2A-80CE-DEBC11181CE9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A9289-E973-407E-8564-9EFAD6A0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DEF6D-6BB2-4E2A-80CE-DEBC11181CE9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A9289-E973-407E-8564-9EFAD6A0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DEF6D-6BB2-4E2A-80CE-DEBC11181CE9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A9289-E973-407E-8564-9EFAD6A0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DEF6D-6BB2-4E2A-80CE-DEBC11181CE9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A9289-E973-407E-8564-9EFAD6A0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DEF6D-6BB2-4E2A-80CE-DEBC11181CE9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A9289-E973-407E-8564-9EFAD6A0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DEF6D-6BB2-4E2A-80CE-DEBC11181CE9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A9289-E973-407E-8564-9EFAD6A0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DEF6D-6BB2-4E2A-80CE-DEBC11181CE9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A9289-E973-407E-8564-9EFAD6A0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</a:blip>
          <a:srcRect/>
          <a:stretch>
            <a:fillRect l="-3000" t="-2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4DEF6D-6BB2-4E2A-80CE-DEBC11181CE9}" type="datetimeFigureOut">
              <a:rPr lang="ru-RU" smtClean="0"/>
              <a:pPr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A9289-E973-407E-8564-9EFAD6A0B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cover dir="l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pedsovet.su/load/297-1-0-13229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13" Type="http://schemas.openxmlformats.org/officeDocument/2006/relationships/slide" Target="slide9.xml"/><Relationship Id="rId18" Type="http://schemas.openxmlformats.org/officeDocument/2006/relationships/slide" Target="slide6.xml"/><Relationship Id="rId3" Type="http://schemas.openxmlformats.org/officeDocument/2006/relationships/image" Target="../media/image9.gif"/><Relationship Id="rId7" Type="http://schemas.openxmlformats.org/officeDocument/2006/relationships/image" Target="../media/image13.gif"/><Relationship Id="rId12" Type="http://schemas.openxmlformats.org/officeDocument/2006/relationships/slide" Target="slide3.xml"/><Relationship Id="rId17" Type="http://schemas.openxmlformats.org/officeDocument/2006/relationships/slide" Target="slide5.xml"/><Relationship Id="rId2" Type="http://schemas.openxmlformats.org/officeDocument/2006/relationships/slide" Target="slide11.xml"/><Relationship Id="rId16" Type="http://schemas.openxmlformats.org/officeDocument/2006/relationships/slide" Target="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gif"/><Relationship Id="rId11" Type="http://schemas.openxmlformats.org/officeDocument/2006/relationships/image" Target="../media/image17.gif"/><Relationship Id="rId5" Type="http://schemas.openxmlformats.org/officeDocument/2006/relationships/image" Target="../media/image11.gif"/><Relationship Id="rId15" Type="http://schemas.openxmlformats.org/officeDocument/2006/relationships/slide" Target="slide8.xml"/><Relationship Id="rId10" Type="http://schemas.openxmlformats.org/officeDocument/2006/relationships/image" Target="../media/image16.gif"/><Relationship Id="rId19" Type="http://schemas.openxmlformats.org/officeDocument/2006/relationships/slide" Target="slide4.xml"/><Relationship Id="rId4" Type="http://schemas.openxmlformats.org/officeDocument/2006/relationships/image" Target="../media/image10.gif"/><Relationship Id="rId9" Type="http://schemas.openxmlformats.org/officeDocument/2006/relationships/image" Target="../media/image15.gif"/><Relationship Id="rId14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3143248"/>
            <a:ext cx="8278869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Умножение и деление</a:t>
            </a:r>
          </a:p>
          <a:p>
            <a:r>
              <a:rPr lang="ru-RU" sz="6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дробей  </a:t>
            </a:r>
            <a:endParaRPr lang="ru-RU" sz="66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28860" y="642918"/>
            <a:ext cx="404674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Урок-сказка</a:t>
            </a:r>
          </a:p>
          <a:p>
            <a:r>
              <a:rPr lang="ru-RU" sz="6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по теме</a:t>
            </a:r>
            <a:endParaRPr lang="ru-RU" sz="60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86182" y="550070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eorgia" pitchFamily="18" charset="0"/>
              </a:rPr>
              <a:t>Автор работы:</a:t>
            </a:r>
          </a:p>
          <a:p>
            <a:pPr algn="r"/>
            <a:r>
              <a:rPr lang="ru-RU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eorgia" pitchFamily="18" charset="0"/>
              </a:rPr>
              <a:t>Бацева Ольга Анатольевна</a:t>
            </a:r>
          </a:p>
          <a:p>
            <a:pPr algn="r"/>
            <a:r>
              <a:rPr lang="ru-RU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eorgia" pitchFamily="18" charset="0"/>
              </a:rPr>
              <a:t>учитель математики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Documents and Settings\Администратор\Рабочий стол\на през\камень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000232" y="357166"/>
            <a:ext cx="4500594" cy="5994221"/>
          </a:xfrm>
          <a:prstGeom prst="rect">
            <a:avLst/>
          </a:prstGeom>
          <a:noFill/>
          <a:effectLst>
            <a:outerShdw blurRad="1270000" dist="88900" algn="ctr" rotWithShape="0">
              <a:schemeClr val="accent6">
                <a:lumMod val="60000"/>
                <a:lumOff val="40000"/>
              </a:schemeClr>
            </a:outerShdw>
          </a:effectLst>
        </p:spPr>
      </p:pic>
      <p:sp>
        <p:nvSpPr>
          <p:cNvPr id="3" name="Шестиугольник 2">
            <a:hlinkClick r:id="rId3" action="ppaction://hlinksldjump"/>
          </p:cNvPr>
          <p:cNvSpPr/>
          <p:nvPr/>
        </p:nvSpPr>
        <p:spPr>
          <a:xfrm>
            <a:off x="4857752" y="3143248"/>
            <a:ext cx="1357322" cy="1643074"/>
          </a:xfrm>
          <a:prstGeom prst="hexagon">
            <a:avLst/>
          </a:prstGeom>
          <a:solidFill>
            <a:srgbClr val="AFAF9F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5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Шестиугольник 3">
            <a:hlinkClick r:id="rId4" action="ppaction://hlinksldjump"/>
          </p:cNvPr>
          <p:cNvSpPr/>
          <p:nvPr/>
        </p:nvSpPr>
        <p:spPr>
          <a:xfrm>
            <a:off x="3357554" y="3214686"/>
            <a:ext cx="1285884" cy="1571636"/>
          </a:xfrm>
          <a:prstGeom prst="hexagon">
            <a:avLst/>
          </a:prstGeom>
          <a:solidFill>
            <a:srgbClr val="AFAF9F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5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Шестиугольник 4">
            <a:hlinkClick r:id="rId5" action="ppaction://hlinksldjump"/>
          </p:cNvPr>
          <p:cNvSpPr/>
          <p:nvPr/>
        </p:nvSpPr>
        <p:spPr>
          <a:xfrm>
            <a:off x="3929058" y="1500174"/>
            <a:ext cx="1571636" cy="1500198"/>
          </a:xfrm>
          <a:prstGeom prst="hexagon">
            <a:avLst/>
          </a:prstGeom>
          <a:solidFill>
            <a:srgbClr val="AFAF9F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5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Documents and Settings\Администратор\Рабочий стол\на през\1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1000108"/>
            <a:ext cx="4303590" cy="35719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34239" y="428604"/>
            <a:ext cx="45097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Найди ошибки в примерах.</a:t>
            </a:r>
            <a:endParaRPr lang="ru-RU" sz="2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Line 46"/>
          <p:cNvSpPr>
            <a:spLocks noChangeShapeType="1"/>
          </p:cNvSpPr>
          <p:nvPr/>
        </p:nvSpPr>
        <p:spPr bwMode="auto">
          <a:xfrm>
            <a:off x="5572132" y="3071810"/>
            <a:ext cx="35719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" name="Line 46"/>
          <p:cNvSpPr>
            <a:spLocks noChangeShapeType="1"/>
          </p:cNvSpPr>
          <p:nvPr/>
        </p:nvSpPr>
        <p:spPr bwMode="auto">
          <a:xfrm>
            <a:off x="6786578" y="3071810"/>
            <a:ext cx="35719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Line 46"/>
          <p:cNvSpPr>
            <a:spLocks noChangeShapeType="1"/>
          </p:cNvSpPr>
          <p:nvPr/>
        </p:nvSpPr>
        <p:spPr bwMode="auto">
          <a:xfrm>
            <a:off x="7643834" y="3071810"/>
            <a:ext cx="35719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Line 46"/>
          <p:cNvSpPr>
            <a:spLocks noChangeShapeType="1"/>
          </p:cNvSpPr>
          <p:nvPr/>
        </p:nvSpPr>
        <p:spPr bwMode="auto">
          <a:xfrm>
            <a:off x="6858016" y="3786190"/>
            <a:ext cx="28575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Line 46"/>
          <p:cNvSpPr>
            <a:spLocks noChangeShapeType="1"/>
          </p:cNvSpPr>
          <p:nvPr/>
        </p:nvSpPr>
        <p:spPr bwMode="auto">
          <a:xfrm>
            <a:off x="6715140" y="4500570"/>
            <a:ext cx="28575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46"/>
          <p:cNvSpPr>
            <a:spLocks noChangeShapeType="1"/>
          </p:cNvSpPr>
          <p:nvPr/>
        </p:nvSpPr>
        <p:spPr bwMode="auto">
          <a:xfrm>
            <a:off x="6215074" y="5072074"/>
            <a:ext cx="42862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46"/>
          <p:cNvSpPr>
            <a:spLocks noChangeShapeType="1"/>
          </p:cNvSpPr>
          <p:nvPr/>
        </p:nvSpPr>
        <p:spPr bwMode="auto">
          <a:xfrm>
            <a:off x="6929454" y="5072074"/>
            <a:ext cx="42862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46"/>
          <p:cNvSpPr>
            <a:spLocks noChangeShapeType="1"/>
          </p:cNvSpPr>
          <p:nvPr/>
        </p:nvSpPr>
        <p:spPr bwMode="auto">
          <a:xfrm>
            <a:off x="5500694" y="5072074"/>
            <a:ext cx="35719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Line 46"/>
          <p:cNvSpPr>
            <a:spLocks noChangeShapeType="1"/>
          </p:cNvSpPr>
          <p:nvPr/>
        </p:nvSpPr>
        <p:spPr bwMode="auto">
          <a:xfrm>
            <a:off x="5715008" y="2285992"/>
            <a:ext cx="35719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" name="Line 46"/>
          <p:cNvSpPr>
            <a:spLocks noChangeShapeType="1"/>
          </p:cNvSpPr>
          <p:nvPr/>
        </p:nvSpPr>
        <p:spPr bwMode="auto">
          <a:xfrm>
            <a:off x="5286380" y="1500174"/>
            <a:ext cx="42862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" name="Line 46"/>
          <p:cNvSpPr>
            <a:spLocks noChangeShapeType="1"/>
          </p:cNvSpPr>
          <p:nvPr/>
        </p:nvSpPr>
        <p:spPr bwMode="auto">
          <a:xfrm>
            <a:off x="6500826" y="1500174"/>
            <a:ext cx="42862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Line 46"/>
          <p:cNvSpPr>
            <a:spLocks noChangeShapeType="1"/>
          </p:cNvSpPr>
          <p:nvPr/>
        </p:nvSpPr>
        <p:spPr bwMode="auto">
          <a:xfrm>
            <a:off x="7572396" y="4500570"/>
            <a:ext cx="28575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Line 46"/>
          <p:cNvSpPr>
            <a:spLocks noChangeShapeType="1"/>
          </p:cNvSpPr>
          <p:nvPr/>
        </p:nvSpPr>
        <p:spPr bwMode="auto">
          <a:xfrm>
            <a:off x="5857884" y="3786190"/>
            <a:ext cx="28575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" name="Line 46"/>
          <p:cNvSpPr>
            <a:spLocks noChangeShapeType="1"/>
          </p:cNvSpPr>
          <p:nvPr/>
        </p:nvSpPr>
        <p:spPr bwMode="auto">
          <a:xfrm>
            <a:off x="8001024" y="3786190"/>
            <a:ext cx="28575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" name="Line 46"/>
          <p:cNvSpPr>
            <a:spLocks noChangeShapeType="1"/>
          </p:cNvSpPr>
          <p:nvPr/>
        </p:nvSpPr>
        <p:spPr bwMode="auto">
          <a:xfrm>
            <a:off x="5357818" y="3786190"/>
            <a:ext cx="28575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4857752" y="1285860"/>
            <a:ext cx="2274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        * 2 =         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57818" y="1071546"/>
            <a:ext cx="3401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00826" y="1071546"/>
            <a:ext cx="4956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29190" y="2071678"/>
            <a:ext cx="1737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6 :        = 4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15008" y="1857364"/>
            <a:ext cx="3401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29190" y="2857496"/>
            <a:ext cx="3171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2       * 7 = 2       = 2     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00694" y="2643182"/>
            <a:ext cx="2547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1                7          1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14              14        2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29190" y="3500438"/>
            <a:ext cx="3857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4)(     -     )*15=      * 15 -       =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= 12 -       =11   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57818" y="3357562"/>
            <a:ext cx="9396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lain" startAt="4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 </a:t>
            </a:r>
          </a:p>
          <a:p>
            <a:pPr marL="457200" indent="-457200">
              <a:buAutoNum type="arabicPlain" startAt="4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786578" y="3357562"/>
            <a:ext cx="18357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lain" startAt="4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1</a:t>
            </a:r>
          </a:p>
          <a:p>
            <a:pPr marL="457200" indent="-457200">
              <a:buAutoNum type="arabicPlain" startAt="4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3     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43702" y="4071942"/>
            <a:ext cx="12538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1          2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3          3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000628" y="4786322"/>
            <a:ext cx="1978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5)          :         =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00694" y="4643446"/>
            <a:ext cx="18229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lain" startAt="4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1        1</a:t>
            </a:r>
          </a:p>
          <a:p>
            <a:pPr marL="457200" indent="-457200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9         9        4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35" name="Вертикальный свиток 34"/>
          <p:cNvSpPr/>
          <p:nvPr/>
        </p:nvSpPr>
        <p:spPr>
          <a:xfrm>
            <a:off x="4429124" y="1000108"/>
            <a:ext cx="4714876" cy="5286412"/>
          </a:xfrm>
          <a:prstGeom prst="verticalScroll">
            <a:avLst/>
          </a:prstGeom>
          <a:ln>
            <a:solidFill>
              <a:srgbClr val="793905"/>
            </a:solidFill>
          </a:ln>
          <a:scene3d>
            <a:camera prst="orthographicFront">
              <a:rot lat="0" lon="11099978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Documents and Settings\Администратор\Мои документы\Мои рисунки\MP Navigator EX\2012_01_17\IMG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2844" y="1071546"/>
            <a:ext cx="4500594" cy="450059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1285860"/>
            <a:ext cx="321471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Е</a:t>
            </a:r>
          </a:p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И</a:t>
            </a:r>
          </a:p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Н</a:t>
            </a:r>
          </a:p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Е</a:t>
            </a:r>
          </a:p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Ж</a:t>
            </a:r>
          </a:p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О</a:t>
            </a:r>
          </a:p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Н</a:t>
            </a:r>
          </a:p>
          <a:p>
            <a:pPr indent="457200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</a:p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endParaRPr lang="ru-RU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4500570"/>
            <a:ext cx="4988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endParaRPr lang="ru-RU" sz="2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4643446"/>
            <a:ext cx="4090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endParaRPr lang="ru-RU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86050" y="2500306"/>
            <a:ext cx="21431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К</a:t>
            </a: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В</a:t>
            </a: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А</a:t>
            </a: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Д</a:t>
            </a: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Р</a:t>
            </a: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14546" y="4429132"/>
            <a:ext cx="18573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А</a:t>
            </a: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Т </a:t>
            </a:r>
            <a:endParaRPr lang="ru-RU" sz="2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628" y="214290"/>
            <a:ext cx="32822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009AD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Умка!</a:t>
            </a:r>
            <a:endParaRPr lang="ru-RU" sz="9600" b="1" dirty="0">
              <a:solidFill>
                <a:srgbClr val="009AD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7" name="Picture 3" descr="E:\Documents and Settings\Администратор\Рабочий стол\на през\1303717744_2011-04-25_11475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000496" y="1857364"/>
            <a:ext cx="4830894" cy="439822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Documents and Settings\Администратор\Рабочий стол\на през\book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83966" y="1"/>
            <a:ext cx="591312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71538" y="428604"/>
            <a:ext cx="7000924" cy="6647974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B09FC5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 </a:t>
            </a:r>
          </a:p>
          <a:p>
            <a:pPr algn="ctr"/>
            <a:r>
              <a:rPr lang="ru-RU" sz="9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</a:p>
          <a:p>
            <a:pPr algn="ctr"/>
            <a:r>
              <a:rPr lang="ru-RU" sz="9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урок!</a:t>
            </a:r>
          </a:p>
          <a:p>
            <a:endParaRPr lang="ru-RU" sz="13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4857752" y="5429264"/>
            <a:ext cx="400052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" name="AutoShape 13"/>
          <p:cNvSpPr>
            <a:spLocks/>
          </p:cNvSpPr>
          <p:nvPr/>
        </p:nvSpPr>
        <p:spPr bwMode="auto">
          <a:xfrm rot="16200000" flipV="1">
            <a:off x="6658764" y="3699689"/>
            <a:ext cx="442913" cy="4044938"/>
          </a:xfrm>
          <a:prstGeom prst="leftBrace">
            <a:avLst>
              <a:gd name="adj1" fmla="val 102987"/>
              <a:gd name="adj2" fmla="val 50000"/>
            </a:avLst>
          </a:prstGeom>
          <a:noFill/>
          <a:ln w="254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6643702" y="5786454"/>
            <a:ext cx="4635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</a:rPr>
              <a:t>?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4857752" y="5072074"/>
            <a:ext cx="1500198" cy="1588"/>
          </a:xfrm>
          <a:prstGeom prst="straightConnector1">
            <a:avLst/>
          </a:prstGeom>
          <a:ln w="38100">
            <a:solidFill>
              <a:srgbClr val="C8301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0800000">
            <a:off x="7858148" y="5072074"/>
            <a:ext cx="1000132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" name="Блок-схема: узел 9"/>
          <p:cNvSpPr/>
          <p:nvPr/>
        </p:nvSpPr>
        <p:spPr>
          <a:xfrm>
            <a:off x="4786314" y="4143380"/>
            <a:ext cx="428628" cy="428628"/>
          </a:xfrm>
          <a:prstGeom prst="flowChartConnector">
            <a:avLst/>
          </a:prstGeom>
          <a:ln>
            <a:solidFill>
              <a:srgbClr val="371B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11" name="Блок-схема: узел 10"/>
          <p:cNvSpPr/>
          <p:nvPr/>
        </p:nvSpPr>
        <p:spPr>
          <a:xfrm>
            <a:off x="8501090" y="4143380"/>
            <a:ext cx="428628" cy="428628"/>
          </a:xfrm>
          <a:prstGeom prst="flowChartConnector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43504" y="4500570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4 -       от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Line 46"/>
          <p:cNvSpPr>
            <a:spLocks noChangeShapeType="1"/>
          </p:cNvSpPr>
          <p:nvPr/>
        </p:nvSpPr>
        <p:spPr bwMode="auto">
          <a:xfrm>
            <a:off x="5643570" y="4786322"/>
            <a:ext cx="357190" cy="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643570" y="4357694"/>
            <a:ext cx="3401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15" name="Блок-схема: узел 14"/>
          <p:cNvSpPr/>
          <p:nvPr/>
        </p:nvSpPr>
        <p:spPr>
          <a:xfrm>
            <a:off x="6643702" y="4643446"/>
            <a:ext cx="285752" cy="285752"/>
          </a:xfrm>
          <a:prstGeom prst="flowChartConnector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72462" y="4572008"/>
            <a:ext cx="351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58148" y="6000768"/>
            <a:ext cx="992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 часа</a:t>
            </a:r>
            <a:endParaRPr lang="ru-RU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42844" y="500042"/>
            <a:ext cx="4568110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бы по этой дороге</a:t>
            </a:r>
          </a:p>
          <a:p>
            <a:pPr marL="342900" indent="-342900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вышли одновременно навстречу </a:t>
            </a:r>
          </a:p>
          <a:p>
            <a:pPr marL="342900" indent="-342900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 другу два зверька, то они </a:t>
            </a:r>
          </a:p>
          <a:p>
            <a:pPr marL="342900" indent="-342900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встретились бы через 2 часа. </a:t>
            </a:r>
          </a:p>
          <a:p>
            <a:pPr marL="342900" indent="-342900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Скорость одного  из них 4 км/ч, </a:t>
            </a:r>
          </a:p>
          <a:p>
            <a:pPr marL="342900" indent="-342900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составляет          от скорости</a:t>
            </a:r>
          </a:p>
          <a:p>
            <a:pPr marL="342900" indent="-342900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другого.  </a:t>
            </a:r>
          </a:p>
          <a:p>
            <a:pPr marL="342900" indent="-342900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Найти длину дороги.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 descr="E:\Documents and Settings\Администратор\Рабочий стол\на през\eb00137657cb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14876" y="857232"/>
            <a:ext cx="4214842" cy="2606673"/>
          </a:xfrm>
          <a:prstGeom prst="rect">
            <a:avLst/>
          </a:prstGeom>
          <a:noFill/>
        </p:spPr>
      </p:pic>
      <p:sp>
        <p:nvSpPr>
          <p:cNvPr id="22" name="Пятно 2 21"/>
          <p:cNvSpPr/>
          <p:nvPr/>
        </p:nvSpPr>
        <p:spPr>
          <a:xfrm>
            <a:off x="1214414" y="3500438"/>
            <a:ext cx="2357454" cy="250033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 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км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Стрелка влево 22">
            <a:hlinkClick r:id="rId3" action="ppaction://hlinksldjump"/>
          </p:cNvPr>
          <p:cNvSpPr/>
          <p:nvPr/>
        </p:nvSpPr>
        <p:spPr>
          <a:xfrm>
            <a:off x="285720" y="5715016"/>
            <a:ext cx="928694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2285984" y="2214554"/>
            <a:ext cx="340158" cy="83099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Line 46"/>
          <p:cNvSpPr>
            <a:spLocks noChangeShapeType="1"/>
          </p:cNvSpPr>
          <p:nvPr/>
        </p:nvSpPr>
        <p:spPr bwMode="auto">
          <a:xfrm>
            <a:off x="2285984" y="2643182"/>
            <a:ext cx="357190" cy="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 flipV="1">
            <a:off x="4857752" y="5429264"/>
            <a:ext cx="392909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" name="AutoShape 13"/>
          <p:cNvSpPr>
            <a:spLocks/>
          </p:cNvSpPr>
          <p:nvPr/>
        </p:nvSpPr>
        <p:spPr bwMode="auto">
          <a:xfrm rot="16200000" flipV="1">
            <a:off x="5707865" y="4650588"/>
            <a:ext cx="442913" cy="2143140"/>
          </a:xfrm>
          <a:prstGeom prst="leftBrace">
            <a:avLst>
              <a:gd name="adj1" fmla="val 102987"/>
              <a:gd name="adj2" fmla="val 50000"/>
            </a:avLst>
          </a:prstGeom>
          <a:noFill/>
          <a:ln w="254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5715008" y="5786454"/>
            <a:ext cx="4635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</a:rPr>
              <a:t>?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4857752" y="5072074"/>
            <a:ext cx="1357322" cy="1588"/>
          </a:xfrm>
          <a:prstGeom prst="straightConnector1">
            <a:avLst/>
          </a:prstGeom>
          <a:ln w="34925">
            <a:solidFill>
              <a:srgbClr val="C8301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7000892" y="5072074"/>
            <a:ext cx="1071570" cy="1588"/>
          </a:xfrm>
          <a:prstGeom prst="straightConnector1">
            <a:avLst/>
          </a:prstGeom>
          <a:ln w="34925">
            <a:solidFill>
              <a:srgbClr val="C8301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357818" y="4500570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9454" y="4572008"/>
            <a:ext cx="11531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0,88 от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13" name="Блок-схема: узел 12"/>
          <p:cNvSpPr/>
          <p:nvPr/>
        </p:nvSpPr>
        <p:spPr>
          <a:xfrm>
            <a:off x="4786314" y="4357694"/>
            <a:ext cx="428628" cy="428628"/>
          </a:xfrm>
          <a:prstGeom prst="flowChartConnector">
            <a:avLst/>
          </a:prstGeom>
          <a:ln>
            <a:solidFill>
              <a:srgbClr val="371B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14" name="Блок-схема: узел 13"/>
          <p:cNvSpPr/>
          <p:nvPr/>
        </p:nvSpPr>
        <p:spPr>
          <a:xfrm>
            <a:off x="8001024" y="4643446"/>
            <a:ext cx="276228" cy="285752"/>
          </a:xfrm>
          <a:prstGeom prst="flowChartConnector">
            <a:avLst/>
          </a:prstGeom>
          <a:ln>
            <a:solidFill>
              <a:srgbClr val="371B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15" name="Блок-схема: узел 14"/>
          <p:cNvSpPr/>
          <p:nvPr/>
        </p:nvSpPr>
        <p:spPr>
          <a:xfrm>
            <a:off x="8501090" y="4357694"/>
            <a:ext cx="428628" cy="428628"/>
          </a:xfrm>
          <a:prstGeom prst="flowChartConnector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15272" y="5929330"/>
            <a:ext cx="992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 часа</a:t>
            </a:r>
            <a:endParaRPr lang="ru-RU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42844" y="500042"/>
            <a:ext cx="4431470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2)Заяц и волк дружат. Если бы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 побежали одновременно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разных пунктов в одном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направлении, то Заяц догнал бы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Волка через 2 часа. Скорость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Зайца 25 км/ч, а Волка – состав-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ляет 0,88 от скорости Зайца.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Какое расстояние было между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пунктами?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ятно 2 17"/>
          <p:cNvSpPr/>
          <p:nvPr/>
        </p:nvSpPr>
        <p:spPr>
          <a:xfrm>
            <a:off x="1142976" y="3786190"/>
            <a:ext cx="2286016" cy="2571768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7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sz="6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км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E:\Documents and Settings\Администратор\Рабочий стол\на през\197137-Sepik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286380" y="500042"/>
            <a:ext cx="3243251" cy="3587477"/>
          </a:xfrm>
          <a:prstGeom prst="rect">
            <a:avLst/>
          </a:prstGeom>
          <a:noFill/>
        </p:spPr>
      </p:pic>
      <p:sp>
        <p:nvSpPr>
          <p:cNvPr id="20" name="Стрелка влево 19">
            <a:hlinkClick r:id="rId3" action="ppaction://hlinksldjump"/>
          </p:cNvPr>
          <p:cNvSpPr/>
          <p:nvPr/>
        </p:nvSpPr>
        <p:spPr>
          <a:xfrm>
            <a:off x="285720" y="5715016"/>
            <a:ext cx="928694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3"/>
          <p:cNvSpPr>
            <a:spLocks/>
          </p:cNvSpPr>
          <p:nvPr/>
        </p:nvSpPr>
        <p:spPr bwMode="auto">
          <a:xfrm rot="16200000" flipV="1">
            <a:off x="6623045" y="3735408"/>
            <a:ext cx="442913" cy="3973500"/>
          </a:xfrm>
          <a:prstGeom prst="leftBrace">
            <a:avLst>
              <a:gd name="adj1" fmla="val 102987"/>
              <a:gd name="adj2" fmla="val 50000"/>
            </a:avLst>
          </a:prstGeom>
          <a:noFill/>
          <a:ln w="254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Line 7"/>
          <p:cNvSpPr>
            <a:spLocks noChangeShapeType="1"/>
          </p:cNvSpPr>
          <p:nvPr/>
        </p:nvSpPr>
        <p:spPr bwMode="auto">
          <a:xfrm>
            <a:off x="4857752" y="5429264"/>
            <a:ext cx="397350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diamond" w="med" len="med"/>
            <a:tailEnd type="diamond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6643702" y="5786454"/>
            <a:ext cx="4635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</a:rPr>
              <a:t>?</a:t>
            </a:r>
          </a:p>
        </p:txBody>
      </p:sp>
      <p:cxnSp>
        <p:nvCxnSpPr>
          <p:cNvPr id="6" name="Прямая соединительная линия 5"/>
          <p:cNvCxnSpPr>
            <a:endCxn id="7" idx="2"/>
          </p:cNvCxnSpPr>
          <p:nvPr/>
        </p:nvCxnSpPr>
        <p:spPr>
          <a:xfrm rot="5400000" flipH="1" flipV="1">
            <a:off x="6590124" y="5161372"/>
            <a:ext cx="535785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Блок-схема: извлечение 6"/>
          <p:cNvSpPr/>
          <p:nvPr/>
        </p:nvSpPr>
        <p:spPr>
          <a:xfrm rot="5400000">
            <a:off x="6822297" y="4750603"/>
            <a:ext cx="357190" cy="285752"/>
          </a:xfrm>
          <a:prstGeom prst="flowChartExtra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858148" y="6072206"/>
            <a:ext cx="992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 часа</a:t>
            </a:r>
            <a:endParaRPr lang="ru-RU" sz="2400" b="1" dirty="0"/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7358082" y="5072074"/>
            <a:ext cx="1071570" cy="1588"/>
          </a:xfrm>
          <a:prstGeom prst="straightConnector1">
            <a:avLst/>
          </a:prstGeom>
          <a:ln w="34925">
            <a:solidFill>
              <a:srgbClr val="C8301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>
            <a:off x="5214942" y="5072074"/>
            <a:ext cx="1428760" cy="1588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857884" y="450057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86644" y="4643446"/>
            <a:ext cx="1210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80 % от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18" name="Блок-схема: узел 17"/>
          <p:cNvSpPr/>
          <p:nvPr/>
        </p:nvSpPr>
        <p:spPr>
          <a:xfrm>
            <a:off x="4929190" y="4286256"/>
            <a:ext cx="428628" cy="428628"/>
          </a:xfrm>
          <a:prstGeom prst="flowChartConnector">
            <a:avLst/>
          </a:prstGeom>
          <a:ln>
            <a:solidFill>
              <a:srgbClr val="371B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19" name="Блок-схема: узел 18"/>
          <p:cNvSpPr/>
          <p:nvPr/>
        </p:nvSpPr>
        <p:spPr>
          <a:xfrm>
            <a:off x="8429652" y="4714884"/>
            <a:ext cx="285752" cy="285752"/>
          </a:xfrm>
          <a:prstGeom prst="flowChartConnector">
            <a:avLst/>
          </a:prstGeom>
          <a:ln>
            <a:solidFill>
              <a:srgbClr val="371B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20" name="Блок-схема: узел 19"/>
          <p:cNvSpPr/>
          <p:nvPr/>
        </p:nvSpPr>
        <p:spPr>
          <a:xfrm>
            <a:off x="8501090" y="4214818"/>
            <a:ext cx="428628" cy="428628"/>
          </a:xfrm>
          <a:prstGeom prst="flowChartConnector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2844" y="500042"/>
            <a:ext cx="4532523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3)Если бы медведь и медведица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пошли по малину из одного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пункта одновременно в разные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стороны, то через 3 часа они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прошли бы весь путь. Скорость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медведя 5 км/ч, а скорость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медведицы составляет 80 %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скорости медведя.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Найти длину дороги.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ятно 2 21"/>
          <p:cNvSpPr/>
          <p:nvPr/>
        </p:nvSpPr>
        <p:spPr>
          <a:xfrm>
            <a:off x="1142976" y="3857628"/>
            <a:ext cx="2286016" cy="2428892"/>
          </a:xfrm>
          <a:prstGeom prst="irregularSeal2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</a:t>
            </a:r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км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E:\Documents and Settings\Администратор\Рабочий стол\на през\1301989347_3183082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14876" y="714356"/>
            <a:ext cx="4212490" cy="2684461"/>
          </a:xfrm>
          <a:prstGeom prst="rect">
            <a:avLst/>
          </a:prstGeom>
          <a:noFill/>
        </p:spPr>
      </p:pic>
      <p:sp>
        <p:nvSpPr>
          <p:cNvPr id="24" name="Стрелка влево 23">
            <a:hlinkClick r:id="rId3" action="ppaction://hlinksldjump"/>
          </p:cNvPr>
          <p:cNvSpPr/>
          <p:nvPr/>
        </p:nvSpPr>
        <p:spPr>
          <a:xfrm>
            <a:off x="285720" y="5715016"/>
            <a:ext cx="928694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000240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2"/>
              </a:rPr>
              <a:t>http://pedsovet.su/load/297-1-0-13229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57158" y="1142984"/>
            <a:ext cx="4000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Источник  содержания слайда №6</a:t>
            </a:r>
            <a:endParaRPr lang="ru-RU" sz="2000" b="1" dirty="0"/>
          </a:p>
        </p:txBody>
      </p:sp>
    </p:spTree>
  </p:cSld>
  <p:clrMapOvr>
    <a:masterClrMapping/>
  </p:clrMapOvr>
  <p:transition spd="slow">
    <p:cover dir="l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Documents and Settings\Администратор\Рабочий стол\на през\book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83966" y="1"/>
            <a:ext cx="591312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Documents and Settings\Администратор\Рабочий стол\на през\Телеграмм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1071546"/>
            <a:ext cx="8725767" cy="421484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72066" y="1428736"/>
          <a:ext cx="3714775" cy="21431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2955"/>
                <a:gridCol w="742955"/>
                <a:gridCol w="742955"/>
                <a:gridCol w="742955"/>
                <a:gridCol w="742955"/>
              </a:tblGrid>
              <a:tr h="451187"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Ч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789578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1 </a:t>
                      </a:r>
                      <a:r>
                        <a:rPr lang="ru-RU" sz="1600" dirty="0" smtClean="0"/>
                        <a:t>1/4</a:t>
                      </a:r>
                      <a:endParaRPr lang="ru-RU" sz="1800" b="1" dirty="0" smtClean="0">
                        <a:solidFill>
                          <a:srgbClr val="000066"/>
                        </a:solidFill>
                        <a:latin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51187"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451187">
                <a:tc>
                  <a:txBody>
                    <a:bodyPr/>
                    <a:lstStyle/>
                    <a:p>
                      <a:r>
                        <a:rPr lang="ru-RU" dirty="0" smtClean="0"/>
                        <a:t>2/3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4/7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76200" cy="342900"/>
          </a:xfrm>
          <a:prstGeom prst="rect">
            <a:avLst/>
          </a:prstGeom>
          <a:noFill/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76200" cy="342900"/>
          </a:xfrm>
          <a:prstGeom prst="rect">
            <a:avLst/>
          </a:prstGeom>
          <a:noFill/>
        </p:spPr>
      </p:pic>
      <p:sp>
        <p:nvSpPr>
          <p:cNvPr id="23" name="Line 46"/>
          <p:cNvSpPr>
            <a:spLocks noChangeShapeType="1"/>
          </p:cNvSpPr>
          <p:nvPr/>
        </p:nvSpPr>
        <p:spPr bwMode="auto">
          <a:xfrm>
            <a:off x="1285852" y="1500174"/>
            <a:ext cx="214314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142844" y="428604"/>
            <a:ext cx="8968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Решить примеры и найти среди     ответов соответствующую букву.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00034" y="1357298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1) 16 *      *      =</a:t>
            </a:r>
            <a:endParaRPr lang="ru-RU" dirty="0"/>
          </a:p>
        </p:txBody>
      </p:sp>
      <p:sp>
        <p:nvSpPr>
          <p:cNvPr id="26" name="Line 46"/>
          <p:cNvSpPr>
            <a:spLocks noChangeShapeType="1"/>
          </p:cNvSpPr>
          <p:nvPr/>
        </p:nvSpPr>
        <p:spPr bwMode="auto">
          <a:xfrm>
            <a:off x="1643042" y="1928802"/>
            <a:ext cx="214314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" name="Line 46"/>
          <p:cNvSpPr>
            <a:spLocks noChangeShapeType="1"/>
          </p:cNvSpPr>
          <p:nvPr/>
        </p:nvSpPr>
        <p:spPr bwMode="auto">
          <a:xfrm>
            <a:off x="1214414" y="1928802"/>
            <a:ext cx="214314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" name="Line 46"/>
          <p:cNvSpPr>
            <a:spLocks noChangeShapeType="1"/>
          </p:cNvSpPr>
          <p:nvPr/>
        </p:nvSpPr>
        <p:spPr bwMode="auto">
          <a:xfrm>
            <a:off x="1714480" y="1500174"/>
            <a:ext cx="214314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1214414" y="12144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1214414" y="142873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1643042" y="12144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1643042" y="142873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500034" y="1785926"/>
            <a:ext cx="16401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2) 14 :      *      =</a:t>
            </a:r>
            <a:endParaRPr lang="ru-RU" dirty="0"/>
          </a:p>
        </p:txBody>
      </p:sp>
      <p:sp>
        <p:nvSpPr>
          <p:cNvPr id="34" name="Line 46"/>
          <p:cNvSpPr>
            <a:spLocks noChangeShapeType="1"/>
          </p:cNvSpPr>
          <p:nvPr/>
        </p:nvSpPr>
        <p:spPr bwMode="auto">
          <a:xfrm>
            <a:off x="857224" y="2357430"/>
            <a:ext cx="214314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" name="Line 46"/>
          <p:cNvSpPr>
            <a:spLocks noChangeShapeType="1"/>
          </p:cNvSpPr>
          <p:nvPr/>
        </p:nvSpPr>
        <p:spPr bwMode="auto">
          <a:xfrm>
            <a:off x="1643042" y="2357430"/>
            <a:ext cx="214314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" name="Line 46"/>
          <p:cNvSpPr>
            <a:spLocks noChangeShapeType="1"/>
          </p:cNvSpPr>
          <p:nvPr/>
        </p:nvSpPr>
        <p:spPr bwMode="auto">
          <a:xfrm>
            <a:off x="857224" y="2857496"/>
            <a:ext cx="214314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" name="Line 46"/>
          <p:cNvSpPr>
            <a:spLocks noChangeShapeType="1"/>
          </p:cNvSpPr>
          <p:nvPr/>
        </p:nvSpPr>
        <p:spPr bwMode="auto">
          <a:xfrm>
            <a:off x="1285852" y="2857496"/>
            <a:ext cx="214314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142976" y="164305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1142976" y="18573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1571604" y="164305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1571604" y="18573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500034" y="2214554"/>
            <a:ext cx="162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3)       * 2 *      =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1571604" y="22859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785786" y="207167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1571604" y="207167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785786" y="22859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500034" y="2643182"/>
            <a:ext cx="1343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4)       :       = </a:t>
            </a:r>
            <a:endParaRPr lang="ru-RU" dirty="0"/>
          </a:p>
        </p:txBody>
      </p:sp>
      <p:sp>
        <p:nvSpPr>
          <p:cNvPr id="48" name="Line 46"/>
          <p:cNvSpPr>
            <a:spLocks noChangeShapeType="1"/>
          </p:cNvSpPr>
          <p:nvPr/>
        </p:nvSpPr>
        <p:spPr bwMode="auto">
          <a:xfrm>
            <a:off x="928662" y="3357562"/>
            <a:ext cx="214314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9" name="Line 46"/>
          <p:cNvSpPr>
            <a:spLocks noChangeShapeType="1"/>
          </p:cNvSpPr>
          <p:nvPr/>
        </p:nvSpPr>
        <p:spPr bwMode="auto">
          <a:xfrm>
            <a:off x="785786" y="3857628"/>
            <a:ext cx="214314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0" name="Line 46"/>
          <p:cNvSpPr>
            <a:spLocks noChangeShapeType="1"/>
          </p:cNvSpPr>
          <p:nvPr/>
        </p:nvSpPr>
        <p:spPr bwMode="auto">
          <a:xfrm>
            <a:off x="1357290" y="3857628"/>
            <a:ext cx="214314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" name="Line 46"/>
          <p:cNvSpPr>
            <a:spLocks noChangeShapeType="1"/>
          </p:cNvSpPr>
          <p:nvPr/>
        </p:nvSpPr>
        <p:spPr bwMode="auto">
          <a:xfrm>
            <a:off x="1714480" y="3857628"/>
            <a:ext cx="214314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1214414" y="257174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53" name="TextBox 52"/>
          <p:cNvSpPr txBox="1"/>
          <p:nvPr/>
        </p:nvSpPr>
        <p:spPr>
          <a:xfrm>
            <a:off x="785786" y="257174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54" name="TextBox 53"/>
          <p:cNvSpPr txBox="1"/>
          <p:nvPr/>
        </p:nvSpPr>
        <p:spPr>
          <a:xfrm>
            <a:off x="1214414" y="2786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785786" y="2786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500034" y="3143248"/>
            <a:ext cx="1435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5) 3     * 0,2 =</a:t>
            </a:r>
            <a:endParaRPr lang="ru-RU" dirty="0"/>
          </a:p>
        </p:txBody>
      </p:sp>
      <p:sp>
        <p:nvSpPr>
          <p:cNvPr id="57" name="TextBox 56"/>
          <p:cNvSpPr txBox="1"/>
          <p:nvPr/>
        </p:nvSpPr>
        <p:spPr>
          <a:xfrm>
            <a:off x="857224" y="328612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58" name="TextBox 57"/>
          <p:cNvSpPr txBox="1"/>
          <p:nvPr/>
        </p:nvSpPr>
        <p:spPr>
          <a:xfrm>
            <a:off x="857224" y="307181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59" name="TextBox 58"/>
          <p:cNvSpPr txBox="1"/>
          <p:nvPr/>
        </p:nvSpPr>
        <p:spPr>
          <a:xfrm>
            <a:off x="500034" y="3643314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6)     * 1      :      = </a:t>
            </a:r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>
            <a:off x="1285852" y="357187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61" name="TextBox 60"/>
          <p:cNvSpPr txBox="1"/>
          <p:nvPr/>
        </p:nvSpPr>
        <p:spPr>
          <a:xfrm>
            <a:off x="714348" y="357187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62" name="TextBox 61"/>
          <p:cNvSpPr txBox="1"/>
          <p:nvPr/>
        </p:nvSpPr>
        <p:spPr>
          <a:xfrm>
            <a:off x="714348" y="378619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63" name="TextBox 62"/>
          <p:cNvSpPr txBox="1"/>
          <p:nvPr/>
        </p:nvSpPr>
        <p:spPr>
          <a:xfrm>
            <a:off x="1714480" y="378619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64" name="TextBox 63"/>
          <p:cNvSpPr txBox="1"/>
          <p:nvPr/>
        </p:nvSpPr>
        <p:spPr>
          <a:xfrm>
            <a:off x="1285852" y="378619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65" name="TextBox 64"/>
          <p:cNvSpPr txBox="1"/>
          <p:nvPr/>
        </p:nvSpPr>
        <p:spPr>
          <a:xfrm>
            <a:off x="1643042" y="357187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66" name="TextBox 65"/>
          <p:cNvSpPr txBox="1"/>
          <p:nvPr/>
        </p:nvSpPr>
        <p:spPr>
          <a:xfrm>
            <a:off x="1714480" y="357187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7" name="TextBox 66"/>
          <p:cNvSpPr txBox="1"/>
          <p:nvPr/>
        </p:nvSpPr>
        <p:spPr>
          <a:xfrm>
            <a:off x="1643042" y="378619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8" name="TextBox 67"/>
          <p:cNvSpPr txBox="1"/>
          <p:nvPr/>
        </p:nvSpPr>
        <p:spPr>
          <a:xfrm>
            <a:off x="2143108" y="107154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40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143108" y="150017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40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143108" y="200024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40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785918" y="2428868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40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857356" y="3000372"/>
            <a:ext cx="8306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2/3</a:t>
            </a:r>
            <a:endParaRPr lang="ru-RU" sz="36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143108" y="3500438"/>
            <a:ext cx="11945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4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36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1/4</a:t>
            </a:r>
            <a:endParaRPr lang="ru-RU" sz="36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571868" y="1071546"/>
            <a:ext cx="696024" cy="4929222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ЁЛОЧКА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1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4" grpId="0"/>
      <p:bldP spid="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Documents and Settings\Администратор\Рабочий стол\на през\post-92065-125796470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857752" y="357166"/>
            <a:ext cx="4024248" cy="6042273"/>
          </a:xfrm>
          <a:prstGeom prst="rect">
            <a:avLst/>
          </a:prstGeom>
          <a:noFill/>
        </p:spPr>
      </p:pic>
      <p:sp>
        <p:nvSpPr>
          <p:cNvPr id="9" name="8-конечная звезда 8"/>
          <p:cNvSpPr/>
          <p:nvPr/>
        </p:nvSpPr>
        <p:spPr>
          <a:xfrm>
            <a:off x="1714480" y="1928802"/>
            <a:ext cx="1357322" cy="1285884"/>
          </a:xfrm>
          <a:prstGeom prst="star8">
            <a:avLst/>
          </a:prstGeom>
          <a:solidFill>
            <a:srgbClr val="92D050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50800" dir="5400000" algn="ctr" rotWithShape="0">
              <a:schemeClr val="accent3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85720" y="1071546"/>
            <a:ext cx="3974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       +        ) *         =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Line 46"/>
          <p:cNvSpPr>
            <a:spLocks noChangeShapeType="1"/>
          </p:cNvSpPr>
          <p:nvPr/>
        </p:nvSpPr>
        <p:spPr bwMode="auto">
          <a:xfrm>
            <a:off x="642910" y="1428736"/>
            <a:ext cx="571504" cy="0"/>
          </a:xfrm>
          <a:prstGeom prst="line">
            <a:avLst/>
          </a:prstGeom>
          <a:noFill/>
          <a:ln w="444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2800"/>
          </a:p>
        </p:txBody>
      </p:sp>
      <p:sp>
        <p:nvSpPr>
          <p:cNvPr id="10" name="Line 46"/>
          <p:cNvSpPr>
            <a:spLocks noChangeShapeType="1"/>
          </p:cNvSpPr>
          <p:nvPr/>
        </p:nvSpPr>
        <p:spPr bwMode="auto">
          <a:xfrm>
            <a:off x="1714480" y="1428736"/>
            <a:ext cx="571504" cy="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46"/>
          <p:cNvSpPr>
            <a:spLocks noChangeShapeType="1"/>
          </p:cNvSpPr>
          <p:nvPr/>
        </p:nvSpPr>
        <p:spPr bwMode="auto">
          <a:xfrm>
            <a:off x="2928926" y="1428736"/>
            <a:ext cx="64294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00034" y="785794"/>
            <a:ext cx="3857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5        3         12  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12        8         19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Line 46"/>
          <p:cNvSpPr>
            <a:spLocks noChangeShapeType="1"/>
          </p:cNvSpPr>
          <p:nvPr/>
        </p:nvSpPr>
        <p:spPr bwMode="auto">
          <a:xfrm>
            <a:off x="2143108" y="2571744"/>
            <a:ext cx="571504" cy="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14546" y="2000240"/>
            <a:ext cx="39305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214282" y="142852"/>
            <a:ext cx="4500594" cy="3143272"/>
          </a:xfrm>
          <a:prstGeom prst="cloudCallout">
            <a:avLst>
              <a:gd name="adj1" fmla="val 90778"/>
              <a:gd name="adj2" fmla="val 8205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  <a:effectLst>
            <a:outerShdw blurRad="50800" dist="50800" dir="5400000" algn="ctr" rotWithShape="0">
              <a:schemeClr val="accent6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Я знаю, и дорогу  вам укажу!  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сначала решите пример.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214282" y="2786058"/>
            <a:ext cx="4714876" cy="3857652"/>
          </a:xfrm>
          <a:prstGeom prst="cloudCallout">
            <a:avLst>
              <a:gd name="adj1" fmla="val 87711"/>
              <a:gd name="adj2" fmla="val -65230"/>
            </a:avLst>
          </a:prstGeom>
          <a:gradFill flip="none" rotWithShape="1">
            <a:gsLst>
              <a:gs pos="39999">
                <a:schemeClr val="accent1">
                  <a:lumMod val="60000"/>
                  <a:lumOff val="40000"/>
                </a:schemeClr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  <a:tileRect/>
          </a:gradFill>
          <a:ln>
            <a:solidFill>
              <a:schemeClr val="accent6">
                <a:lumMod val="50000"/>
              </a:schemeClr>
            </a:solidFill>
          </a:ln>
          <a:effectLst>
            <a:outerShdw blurRad="50800" dist="50800" dir="5400000" algn="ctr" rotWithShape="0">
              <a:schemeClr val="accent6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Молодцы!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это вам мой подарок – разноцветные  шары на елке.  Берите! Решайте!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  <p:bldP spid="8" grpId="0" animBg="1"/>
      <p:bldP spid="10" grpId="0" animBg="1"/>
      <p:bldP spid="11" grpId="0" animBg="1"/>
      <p:bldP spid="12" grpId="0"/>
      <p:bldP spid="13" grpId="0" animBg="1"/>
      <p:bldP spid="14" grpId="0"/>
      <p:bldP spid="4" grpId="0" animBg="1"/>
      <p:bldP spid="4" grpId="1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6" descr="F:\RABOTA\SCHKOLA\закаченные файлы\Новая папка (2)\prazdnikia-365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428860" y="428604"/>
            <a:ext cx="3964809" cy="5643602"/>
          </a:xfrm>
          <a:prstGeom prst="rect">
            <a:avLst/>
          </a:prstGeom>
          <a:noFill/>
        </p:spPr>
      </p:pic>
      <p:pic>
        <p:nvPicPr>
          <p:cNvPr id="73" name="Picture 12" descr="F:\RABOTA\SCHKOLA\закаченные файлы\Новая папка (2)\prazdnikia-1733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000496" y="1214422"/>
            <a:ext cx="1000132" cy="1243586"/>
          </a:xfrm>
          <a:prstGeom prst="rect">
            <a:avLst/>
          </a:prstGeom>
          <a:noFill/>
        </p:spPr>
      </p:pic>
      <p:pic>
        <p:nvPicPr>
          <p:cNvPr id="74" name="Picture 13" descr="F:\RABOTA\SCHKOLA\закаченные файлы\Новая папка (2)\prazdnikia-2028.gif"/>
          <p:cNvPicPr>
            <a:picLocks noChangeAspect="1" noChangeArrowheads="1" noCrop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286116" y="2357430"/>
            <a:ext cx="1075348" cy="1224343"/>
          </a:xfrm>
          <a:prstGeom prst="rect">
            <a:avLst/>
          </a:prstGeom>
          <a:noFill/>
        </p:spPr>
      </p:pic>
      <p:pic>
        <p:nvPicPr>
          <p:cNvPr id="75" name="Picture 15" descr="F:\RABOTA\SCHKOLA\закаченные файлы\Новая папка (2)\prazdnikia-2100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1290041">
            <a:off x="4824896" y="3586318"/>
            <a:ext cx="1057163" cy="1046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" name="Picture 9" descr="F:\RABOTA\SCHKOLA\закаченные файлы\Новая папка (2)\prazdnikia-1077.gif"/>
          <p:cNvPicPr>
            <a:picLocks noChangeAspect="1" noChangeArrowheads="1" noCrop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4357686" y="2357430"/>
            <a:ext cx="1143008" cy="1143008"/>
          </a:xfrm>
          <a:prstGeom prst="rect">
            <a:avLst/>
          </a:prstGeom>
          <a:noFill/>
        </p:spPr>
      </p:pic>
      <p:pic>
        <p:nvPicPr>
          <p:cNvPr id="82" name="Picture 11" descr="F:\RABOTA\SCHKOLA\закаченные файлы\Новая папка (2)\prazdnikia-1461.gif"/>
          <p:cNvPicPr>
            <a:picLocks noChangeAspect="1" noChangeArrowheads="1" noCrop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000364" y="3643314"/>
            <a:ext cx="1000133" cy="1143010"/>
          </a:xfrm>
          <a:prstGeom prst="rect">
            <a:avLst/>
          </a:prstGeom>
          <a:noFill/>
        </p:spPr>
      </p:pic>
      <p:pic>
        <p:nvPicPr>
          <p:cNvPr id="84" name="Picture 8" descr="F:\RABOTA\SCHKOLA\закаченные файлы\Новая папка (2)\prazdnikia-652.gif"/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5143504" y="4643446"/>
            <a:ext cx="1071570" cy="1071570"/>
          </a:xfrm>
          <a:prstGeom prst="rect">
            <a:avLst/>
          </a:prstGeom>
          <a:noFill/>
        </p:spPr>
      </p:pic>
      <p:pic>
        <p:nvPicPr>
          <p:cNvPr id="85" name="Picture 10" descr="F:\RABOTA\SCHKOLA\закаченные файлы\Новая папка (2)\prazdnikia-1233.gif"/>
          <p:cNvPicPr>
            <a:picLocks noChangeAspect="1" noChangeArrowheads="1" noCrop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3929058" y="4286256"/>
            <a:ext cx="1071570" cy="1283317"/>
          </a:xfrm>
          <a:prstGeom prst="rect">
            <a:avLst/>
          </a:prstGeom>
          <a:noFill/>
        </p:spPr>
      </p:pic>
      <p:pic>
        <p:nvPicPr>
          <p:cNvPr id="86" name="Picture 5" descr="F:\RABOTA\SCHKOLA\закаченные файлы\Новая папка (2)\prazdnikia-133.gif"/>
          <p:cNvPicPr>
            <a:picLocks noChangeAspect="1" noChangeArrowheads="1" noCrop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2786049" y="4643446"/>
            <a:ext cx="880329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8" name="Овал 77">
            <a:hlinkClick r:id="rId12" action="ppaction://hlinksldjump"/>
          </p:cNvPr>
          <p:cNvSpPr/>
          <p:nvPr/>
        </p:nvSpPr>
        <p:spPr bwMode="auto">
          <a:xfrm>
            <a:off x="4000496" y="1500174"/>
            <a:ext cx="857256" cy="857256"/>
          </a:xfrm>
          <a:prstGeom prst="ellipse">
            <a:avLst/>
          </a:prstGeom>
          <a:solidFill>
            <a:srgbClr val="FFFFFF"/>
          </a:solidFill>
          <a:ln w="1905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27</a:t>
            </a:r>
          </a:p>
        </p:txBody>
      </p:sp>
      <p:sp>
        <p:nvSpPr>
          <p:cNvPr id="87" name="Овал 86">
            <a:hlinkClick r:id="rId13" action="ppaction://hlinksldjump"/>
          </p:cNvPr>
          <p:cNvSpPr/>
          <p:nvPr/>
        </p:nvSpPr>
        <p:spPr bwMode="auto">
          <a:xfrm>
            <a:off x="4857752" y="3786190"/>
            <a:ext cx="857256" cy="842962"/>
          </a:xfrm>
          <a:prstGeom prst="ellipse">
            <a:avLst/>
          </a:prstGeom>
          <a:solidFill>
            <a:srgbClr val="FFFFFF"/>
          </a:solidFill>
          <a:ln w="19050" cap="flat" cmpd="sng" algn="ctr">
            <a:solidFill>
              <a:srgbClr val="003BB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1</a:t>
            </a:r>
          </a:p>
        </p:txBody>
      </p:sp>
      <p:sp>
        <p:nvSpPr>
          <p:cNvPr id="88" name="Овал 87">
            <a:hlinkClick r:id="rId14" action="ppaction://hlinksldjump"/>
          </p:cNvPr>
          <p:cNvSpPr/>
          <p:nvPr/>
        </p:nvSpPr>
        <p:spPr bwMode="auto">
          <a:xfrm>
            <a:off x="5214942" y="4857760"/>
            <a:ext cx="857256" cy="857256"/>
          </a:xfrm>
          <a:prstGeom prst="ellipse">
            <a:avLst/>
          </a:prstGeom>
          <a:solidFill>
            <a:srgbClr val="FFFFFF"/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1</a:t>
            </a:r>
          </a:p>
        </p:txBody>
      </p:sp>
      <p:sp>
        <p:nvSpPr>
          <p:cNvPr id="89" name="Овал 88">
            <a:hlinkClick r:id="rId15" action="ppaction://hlinksldjump"/>
          </p:cNvPr>
          <p:cNvSpPr/>
          <p:nvPr/>
        </p:nvSpPr>
        <p:spPr bwMode="auto">
          <a:xfrm>
            <a:off x="3071802" y="3857628"/>
            <a:ext cx="857256" cy="857256"/>
          </a:xfrm>
          <a:prstGeom prst="ellipse">
            <a:avLst/>
          </a:prstGeom>
          <a:solidFill>
            <a:srgbClr val="FFFFFF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8</a:t>
            </a:r>
          </a:p>
        </p:txBody>
      </p:sp>
      <p:sp>
        <p:nvSpPr>
          <p:cNvPr id="90" name="Овал 89">
            <a:hlinkClick r:id="rId16" action="ppaction://hlinksldjump"/>
          </p:cNvPr>
          <p:cNvSpPr/>
          <p:nvPr/>
        </p:nvSpPr>
        <p:spPr bwMode="auto">
          <a:xfrm>
            <a:off x="4000496" y="4572008"/>
            <a:ext cx="914400" cy="928694"/>
          </a:xfrm>
          <a:prstGeom prst="ellipse">
            <a:avLst/>
          </a:prstGeom>
          <a:solidFill>
            <a:srgbClr val="FFFFFF"/>
          </a:solidFill>
          <a:ln w="1905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1/7</a:t>
            </a:r>
          </a:p>
        </p:txBody>
      </p:sp>
      <p:sp>
        <p:nvSpPr>
          <p:cNvPr id="91" name="Овал 90">
            <a:hlinkClick r:id="rId17" action="ppaction://hlinksldjump"/>
          </p:cNvPr>
          <p:cNvSpPr/>
          <p:nvPr/>
        </p:nvSpPr>
        <p:spPr bwMode="auto">
          <a:xfrm>
            <a:off x="4572000" y="2571744"/>
            <a:ext cx="842962" cy="857256"/>
          </a:xfrm>
          <a:prstGeom prst="ellipse">
            <a:avLst/>
          </a:prstGeom>
          <a:solidFill>
            <a:srgbClr val="FFFFFF"/>
          </a:solidFill>
          <a:ln w="19050" cap="flat" cmpd="sng" algn="ctr">
            <a:solidFill>
              <a:srgbClr val="E010E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6</a:t>
            </a:r>
          </a:p>
        </p:txBody>
      </p:sp>
      <p:sp>
        <p:nvSpPr>
          <p:cNvPr id="92" name="Овал 91">
            <a:hlinkClick r:id="rId18" action="ppaction://hlinksldjump"/>
          </p:cNvPr>
          <p:cNvSpPr/>
          <p:nvPr/>
        </p:nvSpPr>
        <p:spPr bwMode="auto">
          <a:xfrm>
            <a:off x="2786050" y="4929198"/>
            <a:ext cx="842962" cy="857256"/>
          </a:xfrm>
          <a:prstGeom prst="ellipse">
            <a:avLst/>
          </a:prstGeom>
          <a:solidFill>
            <a:srgbClr val="FFFFFF"/>
          </a:solidFill>
          <a:ln w="19050" cap="flat" cmpd="sng" algn="ctr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4,6</a:t>
            </a:r>
          </a:p>
        </p:txBody>
      </p:sp>
      <p:sp>
        <p:nvSpPr>
          <p:cNvPr id="93" name="Овал 92">
            <a:hlinkClick r:id="rId19" action="ppaction://hlinksldjump"/>
          </p:cNvPr>
          <p:cNvSpPr/>
          <p:nvPr/>
        </p:nvSpPr>
        <p:spPr bwMode="auto">
          <a:xfrm>
            <a:off x="3357554" y="2643182"/>
            <a:ext cx="842962" cy="857256"/>
          </a:xfrm>
          <a:prstGeom prst="ellipse">
            <a:avLst/>
          </a:prstGeom>
          <a:solidFill>
            <a:srgbClr val="FFFFFF"/>
          </a:solidFill>
          <a:ln w="19050" cap="flat" cmpd="sng" algn="ctr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4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0"/>
                            </p:stCondLst>
                            <p:childTnLst>
                              <p:par>
                                <p:cTn id="10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</p:childTnLst>
        </p:cTn>
      </p:par>
    </p:tnLst>
    <p:bldLst>
      <p:bldP spid="78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Documents and Settings\Администратор\Рабочий стол\на през\17f635fc0ad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158" y="428604"/>
            <a:ext cx="4000528" cy="5797245"/>
          </a:xfrm>
          <a:prstGeom prst="rect">
            <a:avLst/>
          </a:prstGeom>
          <a:noFill/>
        </p:spPr>
      </p:pic>
      <p:sp>
        <p:nvSpPr>
          <p:cNvPr id="7" name="16-конечная звезда 6"/>
          <p:cNvSpPr/>
          <p:nvPr/>
        </p:nvSpPr>
        <p:spPr>
          <a:xfrm>
            <a:off x="5214942" y="1142984"/>
            <a:ext cx="1071570" cy="1071570"/>
          </a:xfrm>
          <a:prstGeom prst="star16">
            <a:avLst/>
          </a:prstGeom>
          <a:solidFill>
            <a:schemeClr val="accent6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50800" dir="5400000" algn="ctr" rotWithShape="0">
              <a:schemeClr val="accent6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  <a:endParaRPr lang="ru-RU" sz="2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16-конечная звезда 7"/>
          <p:cNvSpPr/>
          <p:nvPr/>
        </p:nvSpPr>
        <p:spPr>
          <a:xfrm>
            <a:off x="5214942" y="3000372"/>
            <a:ext cx="1071570" cy="1071570"/>
          </a:xfrm>
          <a:prstGeom prst="star16">
            <a:avLst/>
          </a:prstGeom>
          <a:solidFill>
            <a:schemeClr val="accent6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50800" dir="5400000" algn="ctr" rotWithShape="0">
              <a:schemeClr val="accent6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429388" y="1428736"/>
            <a:ext cx="1271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берез )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00826" y="3357562"/>
            <a:ext cx="11188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елок )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628" y="500042"/>
            <a:ext cx="36054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* 3      + 2 * 6       =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3504" y="2357430"/>
            <a:ext cx="26244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* (10 -       ) =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Line 46"/>
          <p:cNvSpPr>
            <a:spLocks noChangeShapeType="1"/>
          </p:cNvSpPr>
          <p:nvPr/>
        </p:nvSpPr>
        <p:spPr bwMode="auto">
          <a:xfrm>
            <a:off x="5929322" y="785794"/>
            <a:ext cx="42862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Line 46"/>
          <p:cNvSpPr>
            <a:spLocks noChangeShapeType="1"/>
          </p:cNvSpPr>
          <p:nvPr/>
        </p:nvSpPr>
        <p:spPr bwMode="auto">
          <a:xfrm>
            <a:off x="1438252" y="1652574"/>
            <a:ext cx="214314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Line 46"/>
          <p:cNvSpPr>
            <a:spLocks noChangeShapeType="1"/>
          </p:cNvSpPr>
          <p:nvPr/>
        </p:nvSpPr>
        <p:spPr bwMode="auto">
          <a:xfrm>
            <a:off x="7643834" y="785794"/>
            <a:ext cx="42862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" name="Line 46"/>
          <p:cNvSpPr>
            <a:spLocks noChangeShapeType="1"/>
          </p:cNvSpPr>
          <p:nvPr/>
        </p:nvSpPr>
        <p:spPr bwMode="auto">
          <a:xfrm>
            <a:off x="6643702" y="2643182"/>
            <a:ext cx="500066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929322" y="357166"/>
            <a:ext cx="27146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lain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1</a:t>
            </a:r>
          </a:p>
          <a:p>
            <a:pPr marL="514350" indent="-514350">
              <a:buAutoNum type="arabicPlain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2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15140" y="2214554"/>
            <a:ext cx="36740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00694" y="3286124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55</a:t>
            </a:r>
            <a:endParaRPr lang="ru-RU" sz="2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E:\Documents and Settings\Администратор\Рабочий стол\на през\post-39750-118812794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858148" y="1214422"/>
            <a:ext cx="983556" cy="1258051"/>
          </a:xfrm>
          <a:prstGeom prst="rect">
            <a:avLst/>
          </a:prstGeom>
          <a:noFill/>
        </p:spPr>
      </p:pic>
      <p:pic>
        <p:nvPicPr>
          <p:cNvPr id="5123" name="Picture 3" descr="E:\Documents and Settings\Администратор\Рабочий стол\на през\post-13689-1161357215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786710" y="2857496"/>
            <a:ext cx="1092178" cy="1571636"/>
          </a:xfrm>
          <a:prstGeom prst="rect">
            <a:avLst/>
          </a:prstGeom>
          <a:noFill/>
        </p:spPr>
      </p:pic>
      <p:sp>
        <p:nvSpPr>
          <p:cNvPr id="4" name="Выноска-облако 3"/>
          <p:cNvSpPr/>
          <p:nvPr/>
        </p:nvSpPr>
        <p:spPr>
          <a:xfrm>
            <a:off x="4286248" y="214290"/>
            <a:ext cx="4714908" cy="4214842"/>
          </a:xfrm>
          <a:prstGeom prst="cloudCallout">
            <a:avLst>
              <a:gd name="adj1" fmla="val -73445"/>
              <a:gd name="adj2" fmla="val 19871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  <a:effectLst>
            <a:outerShdw blurRad="50800" dist="50800" dir="5400000" algn="ctr" rotWithShape="0">
              <a:schemeClr val="accent6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1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Молодцы,  ребята!    </a:t>
            </a: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Вам  надо  идти  по тропинке,  вдоль которой растут березы и елки.А сколько берез и елок  вы узнаете, решив  примеры.</a:t>
            </a:r>
            <a:endParaRPr lang="ru-RU" sz="21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1" grpId="0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Documents and Settings\Администратор\Рабочий стол\на през\post-92065-125796470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881612" y="357166"/>
            <a:ext cx="3996622" cy="6000792"/>
          </a:xfrm>
          <a:prstGeom prst="rect">
            <a:avLst/>
          </a:prstGeom>
          <a:noFill/>
        </p:spPr>
      </p:pic>
      <p:sp>
        <p:nvSpPr>
          <p:cNvPr id="14" name="12-конечная звезда 13"/>
          <p:cNvSpPr/>
          <p:nvPr/>
        </p:nvSpPr>
        <p:spPr>
          <a:xfrm>
            <a:off x="3000364" y="928670"/>
            <a:ext cx="1643074" cy="1643074"/>
          </a:xfrm>
          <a:prstGeom prst="star12">
            <a:avLst/>
          </a:prstGeom>
          <a:solidFill>
            <a:schemeClr val="accent2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50800" dir="5400000" algn="ctr" rotWithShape="0">
              <a:schemeClr val="accent2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700</a:t>
            </a:r>
          </a:p>
          <a:p>
            <a:pPr algn="ctr"/>
            <a:r>
              <a:rPr lang="ru-RU" sz="16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метров</a:t>
            </a:r>
            <a:endParaRPr lang="ru-RU" sz="1600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Выноска-облако 15"/>
          <p:cNvSpPr/>
          <p:nvPr/>
        </p:nvSpPr>
        <p:spPr>
          <a:xfrm>
            <a:off x="571472" y="2714620"/>
            <a:ext cx="4071966" cy="3214710"/>
          </a:xfrm>
          <a:prstGeom prst="cloudCallout">
            <a:avLst>
              <a:gd name="adj1" fmla="val 99947"/>
              <a:gd name="adj2" fmla="val -60699"/>
            </a:avLst>
          </a:prstGeom>
          <a:gradFill>
            <a:gsLst>
              <a:gs pos="39999">
                <a:srgbClr val="AABDF4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</a:gradFill>
          <a:ln>
            <a:solidFill>
              <a:schemeClr val="accent6">
                <a:lumMod val="50000"/>
              </a:schemeClr>
            </a:solidFill>
          </a:ln>
          <a:effectLst>
            <a:outerShdw blurRad="50800" dist="50800" dir="5400000" algn="ctr" rotWithShape="0">
              <a:schemeClr val="accent6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 пойдете по дороге, чтобы не скучно было, решите задачу про меня и Кощея Бессмертного.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714357"/>
            <a:ext cx="313258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2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     </a:t>
            </a:r>
            <a:r>
              <a:rPr lang="ru-RU" sz="32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     </a:t>
            </a:r>
            <a:r>
              <a:rPr lang="ru-RU" sz="32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</a:p>
          <a:p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200" b="1" dirty="0" smtClean="0">
              <a:solidFill>
                <a:srgbClr val="C8301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Line 46"/>
          <p:cNvSpPr>
            <a:spLocks noChangeShapeType="1"/>
          </p:cNvSpPr>
          <p:nvPr/>
        </p:nvSpPr>
        <p:spPr bwMode="auto">
          <a:xfrm>
            <a:off x="2285984" y="1000108"/>
            <a:ext cx="428628" cy="0"/>
          </a:xfrm>
          <a:prstGeom prst="line">
            <a:avLst/>
          </a:prstGeom>
          <a:noFill/>
          <a:ln w="38100">
            <a:solidFill>
              <a:schemeClr val="tx2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46"/>
          <p:cNvSpPr>
            <a:spLocks noChangeShapeType="1"/>
          </p:cNvSpPr>
          <p:nvPr/>
        </p:nvSpPr>
        <p:spPr bwMode="auto">
          <a:xfrm>
            <a:off x="1285852" y="1000108"/>
            <a:ext cx="428628" cy="0"/>
          </a:xfrm>
          <a:prstGeom prst="line">
            <a:avLst/>
          </a:prstGeom>
          <a:noFill/>
          <a:ln w="38100">
            <a:solidFill>
              <a:schemeClr val="tx2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46"/>
          <p:cNvSpPr>
            <a:spLocks noChangeShapeType="1"/>
          </p:cNvSpPr>
          <p:nvPr/>
        </p:nvSpPr>
        <p:spPr bwMode="auto">
          <a:xfrm>
            <a:off x="285720" y="1000108"/>
            <a:ext cx="428628" cy="0"/>
          </a:xfrm>
          <a:prstGeom prst="line">
            <a:avLst/>
          </a:prstGeom>
          <a:noFill/>
          <a:ln w="38100">
            <a:solidFill>
              <a:schemeClr val="tx2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42844" y="500042"/>
            <a:ext cx="26693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3         1        1</a:t>
            </a:r>
          </a:p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4         3        6</a:t>
            </a:r>
            <a:endParaRPr lang="ru-RU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1571612"/>
            <a:ext cx="2500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</a:t>
            </a:r>
            <a:r>
              <a:rPr lang="ru-RU" sz="3200" b="1" dirty="0" err="1" smtClean="0">
                <a:solidFill>
                  <a:srgbClr val="C830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3200" b="1" dirty="0" smtClean="0">
                <a:solidFill>
                  <a:srgbClr val="C830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1200</a:t>
            </a:r>
            <a:endParaRPr lang="ru-RU" sz="3200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0" y="142852"/>
            <a:ext cx="4357686" cy="2571744"/>
          </a:xfrm>
          <a:prstGeom prst="cloudCallout">
            <a:avLst>
              <a:gd name="adj1" fmla="val 98063"/>
              <a:gd name="adj2" fmla="val 23390"/>
            </a:avLst>
          </a:prstGeom>
          <a:gradFill>
            <a:gsLst>
              <a:gs pos="39999">
                <a:schemeClr val="accent1">
                  <a:lumMod val="40000"/>
                  <a:lumOff val="60000"/>
                </a:schemeClr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</a:gradFill>
          <a:ln>
            <a:solidFill>
              <a:schemeClr val="accent6">
                <a:lumMod val="50000"/>
              </a:schemeClr>
            </a:solidFill>
          </a:ln>
          <a:effectLst>
            <a:outerShdw blurRad="50800" dist="50800" dir="5400000" algn="ctr" rotWithShape="0">
              <a:schemeClr val="accent6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Идти вам надо по тропинке. 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сколько метров – решите пример.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214282" y="357166"/>
            <a:ext cx="4643470" cy="5500726"/>
          </a:xfrm>
          <a:prstGeom prst="cloudCallout">
            <a:avLst>
              <a:gd name="adj1" fmla="val 84718"/>
              <a:gd name="adj2" fmla="val -16968"/>
            </a:avLst>
          </a:prstGeom>
          <a:gradFill>
            <a:gsLst>
              <a:gs pos="39999">
                <a:srgbClr val="AABDF4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</a:gradFill>
          <a:ln>
            <a:solidFill>
              <a:schemeClr val="accent6">
                <a:lumMod val="50000"/>
              </a:schemeClr>
            </a:solidFill>
          </a:ln>
          <a:effectLst>
            <a:outerShdw blurRad="50800" dist="50800" dir="5400000" algn="ctr" rotWithShape="0">
              <a:schemeClr val="accent6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1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</a:p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Правильно! </a:t>
            </a:r>
            <a:r>
              <a:rPr lang="ru-RU" sz="21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Идите по   тропинке, она упрется в большой камень. От камня идут три дороги. Надо выбрать самую короткую из них. Она приведет вас к дому, где живет моя дочка Акулина. Она делает уроки. Помогите ей, и она укажет вам дальнейший путь.</a:t>
            </a:r>
            <a:endParaRPr lang="ru-RU" sz="21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6" grpId="0" animBg="1"/>
      <p:bldP spid="7" grpId="0"/>
      <p:bldP spid="8" grpId="0" animBg="1"/>
      <p:bldP spid="9" grpId="0" animBg="1"/>
      <p:bldP spid="10" grpId="0" animBg="1"/>
      <p:bldP spid="11" grpId="0"/>
      <p:bldP spid="12" grpId="0"/>
      <p:bldP spid="6" grpId="1" animBg="1"/>
      <p:bldP spid="15" grpId="0" animBg="1"/>
      <p:bldP spid="1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свиток 1"/>
          <p:cNvSpPr/>
          <p:nvPr/>
        </p:nvSpPr>
        <p:spPr>
          <a:xfrm>
            <a:off x="285721" y="642918"/>
            <a:ext cx="4071966" cy="5357850"/>
          </a:xfrm>
          <a:prstGeom prst="verticalScroll">
            <a:avLst/>
          </a:prstGeom>
          <a:blipFill>
            <a:blip r:embed="rId2" cstate="screen"/>
            <a:tile tx="0" ty="0" sx="100000" sy="100000" flip="none" algn="tl"/>
          </a:blipFill>
          <a:ln>
            <a:solidFill>
              <a:srgbClr val="793905"/>
            </a:solidFill>
          </a:ln>
          <a:effectLst>
            <a:outerShdw blurRad="50800" dist="50800" dir="5400000" algn="ctr" rotWithShape="0">
              <a:schemeClr val="accent6">
                <a:lumMod val="50000"/>
              </a:schemeClr>
            </a:outerShdw>
          </a:effectLst>
          <a:scene3d>
            <a:camera prst="orthographicFront"/>
            <a:lightRig rig="threePt" dir="t"/>
          </a:scene3d>
          <a:sp3d prstMaterial="translucent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5A21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Кощею 150 лет, </a:t>
            </a:r>
          </a:p>
          <a:p>
            <a:pPr algn="ctr"/>
            <a:r>
              <a:rPr lang="ru-RU" sz="3200" dirty="0" smtClean="0">
                <a:solidFill>
                  <a:srgbClr val="5A21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Бабе Яге </a:t>
            </a:r>
          </a:p>
          <a:p>
            <a:pPr algn="ctr"/>
            <a:r>
              <a:rPr lang="ru-RU" sz="3200" dirty="0" smtClean="0">
                <a:solidFill>
                  <a:srgbClr val="5A21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     раза меньше, </a:t>
            </a:r>
          </a:p>
          <a:p>
            <a:pPr algn="ctr"/>
            <a:r>
              <a:rPr lang="ru-RU" sz="3200" dirty="0" smtClean="0">
                <a:solidFill>
                  <a:srgbClr val="5A21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 Кощею. </a:t>
            </a:r>
          </a:p>
          <a:p>
            <a:pPr algn="ctr"/>
            <a:r>
              <a:rPr lang="ru-RU" sz="3200" dirty="0" smtClean="0">
                <a:solidFill>
                  <a:srgbClr val="5A21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Сколько лет им вместе?</a:t>
            </a:r>
            <a:endParaRPr lang="ru-RU" sz="3200" dirty="0">
              <a:solidFill>
                <a:srgbClr val="5A212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E:\Documents and Settings\Администратор\Рабочий стол\на през\koschei_bessmertny_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643570" y="285728"/>
            <a:ext cx="2651118" cy="3483420"/>
          </a:xfrm>
          <a:prstGeom prst="rect">
            <a:avLst/>
          </a:prstGeom>
          <a:noFill/>
          <a:effectLst>
            <a:outerShdw blurRad="558800" dist="101600" dir="5640000" algn="ctr" rotWithShape="0">
              <a:srgbClr val="000000"/>
            </a:outerShdw>
          </a:effectLst>
        </p:spPr>
      </p:pic>
      <p:sp>
        <p:nvSpPr>
          <p:cNvPr id="6" name="Облако 5"/>
          <p:cNvSpPr/>
          <p:nvPr/>
        </p:nvSpPr>
        <p:spPr>
          <a:xfrm>
            <a:off x="5857884" y="4286256"/>
            <a:ext cx="2428892" cy="1714512"/>
          </a:xfrm>
          <a:prstGeom prst="cloud">
            <a:avLst/>
          </a:prstGeom>
          <a:solidFill>
            <a:srgbClr val="9D87B7"/>
          </a:solidFill>
          <a:effectLst>
            <a:outerShdw blurRad="50800" dist="50800" dir="5400000" algn="ctr" rotWithShape="0">
              <a:schemeClr val="accent4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250</a:t>
            </a:r>
            <a:r>
              <a:rPr lang="ru-RU" sz="4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</a:t>
            </a:r>
            <a:endParaRPr lang="ru-RU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Line 46"/>
          <p:cNvSpPr>
            <a:spLocks noChangeShapeType="1"/>
          </p:cNvSpPr>
          <p:nvPr/>
        </p:nvSpPr>
        <p:spPr bwMode="auto">
          <a:xfrm>
            <a:off x="2000232" y="3000372"/>
            <a:ext cx="357190" cy="0"/>
          </a:xfrm>
          <a:prstGeom prst="line">
            <a:avLst/>
          </a:prstGeom>
          <a:noFill/>
          <a:ln w="38100">
            <a:solidFill>
              <a:srgbClr val="793905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000232" y="2500306"/>
            <a:ext cx="36740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5A21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  <a:p>
            <a:r>
              <a:rPr lang="ru-RU" sz="2800" dirty="0" smtClean="0">
                <a:solidFill>
                  <a:srgbClr val="5A21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800" dirty="0">
              <a:solidFill>
                <a:srgbClr val="5A212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660</Words>
  <Application>Microsoft Office PowerPoint</Application>
  <PresentationFormat>Экран (4:3)</PresentationFormat>
  <Paragraphs>223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110804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74</cp:revision>
  <dcterms:created xsi:type="dcterms:W3CDTF">2012-01-15T18:43:22Z</dcterms:created>
  <dcterms:modified xsi:type="dcterms:W3CDTF">2012-02-12T16:01:27Z</dcterms:modified>
</cp:coreProperties>
</file>