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60" r:id="rId13"/>
    <p:sldId id="270" r:id="rId14"/>
  </p:sldIdLst>
  <p:sldSz cx="9144000" cy="6858000" type="screen4x3"/>
  <p:notesSz cx="6858000" cy="100139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04D241-6CD9-49B2-A740-7BE36A17EDE9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56626"/>
            <a:ext cx="5486400" cy="450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934734-EAD8-425B-B72B-C34020B78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B57A3-0DFC-4C3F-B8CE-5DF96F944B51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AC2D-FAD5-478F-BDF7-C4197434C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8522-6907-4F91-985E-BD0AE962C418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780D-AE51-490A-87EE-EF3970306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C335-506F-4C72-8FCB-00340418F885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F178-61B4-4E58-B624-BA66505DE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17C4-45D1-4D6E-8E19-202C69C32D69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FE9A-4AB4-4530-A96B-94EF651C2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8B66-EF5F-4525-A474-B5BF49388787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8414-15E8-461D-8853-BB33A0C46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4D9A3-B003-4C92-A1C8-FA0B5C39F5E4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90FA-2B10-45AB-AEB9-3DF7039B4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D95A-6062-4A18-B00A-A6F586467650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835B-C5E3-4667-9C60-6A9EE9B4D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AE68-239B-4E0D-B57E-D198A4A8A777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3688-B00D-4A5C-AFD3-C4A91B1C2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EF1A-4EB2-4219-9962-34ABAAC39B15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3232-6319-4945-BA2A-9728B24D9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9CDD-DDA7-4E64-A5B8-8CD9C8712EB6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324F-E77C-40DE-990A-371CBCF4A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6E16-FD7E-4C6F-A139-26F2B756C0CF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2FD4-A193-4AD1-9E7F-993127427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3678-50E5-4F72-A89B-5FB7B999FB90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15E8-B412-4596-9F48-7B224CD41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48FA03-A904-4B70-9624-51D50B82F8E3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21ADEF-EB89-4AD4-89CA-455451EAD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u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Урок по теме «Деление десятичных дробей»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6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Разработка учителя математики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МОУ СОШ № 48 г. Волгограда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Натокиной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Ольги Владимировны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1709F8-4CAA-4FC2-83AD-59E6D31E82CA}" type="datetime1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D4ACF-73E8-4D1B-B571-2FF2BB016CB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4" name="Picture 11" descr="H:\Documents and Settings\Aida\Рабочий стол\МОИ шаблоны ЭКСПЕРИМЕНТы\index.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85750"/>
            <a:ext cx="192881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Documents and Settings\Aida\Рабочий стол\текстуры и фоны, клипарты\Scool_objekts\scool (90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5643563"/>
            <a:ext cx="20161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:\Documents and Settings\Aida\Рабочий стол\текстуры и фоны, клипарты\Scool_objekts\scool (45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4857750"/>
            <a:ext cx="7016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Documents and Settings\Aida\Рабочий стол\текстуры и фоны, клипарты\Scool_objekts\scool (46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5786438"/>
            <a:ext cx="1135063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54" descr="j0088522"/>
          <p:cNvPicPr>
            <a:picLocks noChangeAspect="1" noChangeArrowheads="1"/>
          </p:cNvPicPr>
          <p:nvPr/>
        </p:nvPicPr>
        <p:blipFill>
          <a:blip r:embed="rId2"/>
          <a:srcRect l="5884" r="5884"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89" name="Group 81"/>
          <p:cNvGraphicFramePr>
            <a:graphicFrameLocks noGrp="1"/>
          </p:cNvGraphicFramePr>
          <p:nvPr/>
        </p:nvGraphicFramePr>
        <p:xfrm>
          <a:off x="971550" y="1382713"/>
          <a:ext cx="7416800" cy="2046224"/>
        </p:xfrm>
        <a:graphic>
          <a:graphicData uri="http://schemas.openxmlformats.org/drawingml/2006/table">
            <a:tbl>
              <a:tblPr/>
              <a:tblGrid>
                <a:gridCol w="1022350"/>
                <a:gridCol w="593725"/>
                <a:gridCol w="1106488"/>
                <a:gridCol w="741362"/>
                <a:gridCol w="1044575"/>
                <a:gridCol w="1276350"/>
                <a:gridCol w="900113"/>
                <a:gridCol w="731837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9" name="WordArt 135"/>
          <p:cNvSpPr>
            <a:spLocks noChangeArrowheads="1" noChangeShapeType="1" noTextEdit="1"/>
          </p:cNvSpPr>
          <p:nvPr/>
        </p:nvSpPr>
        <p:spPr bwMode="auto">
          <a:xfrm>
            <a:off x="1403350" y="2636838"/>
            <a:ext cx="3587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Б</a:t>
            </a:r>
          </a:p>
        </p:txBody>
      </p:sp>
      <p:sp>
        <p:nvSpPr>
          <p:cNvPr id="5263" name="WordArt 143"/>
          <p:cNvSpPr>
            <a:spLocks noChangeArrowheads="1" noChangeShapeType="1" noTextEdit="1"/>
          </p:cNvSpPr>
          <p:nvPr/>
        </p:nvSpPr>
        <p:spPr bwMode="auto">
          <a:xfrm>
            <a:off x="2124075" y="2636838"/>
            <a:ext cx="431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>
            <a:off x="4716463" y="2565400"/>
            <a:ext cx="504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Й</a:t>
            </a:r>
          </a:p>
        </p:txBody>
      </p:sp>
      <p:sp>
        <p:nvSpPr>
          <p:cNvPr id="5265" name="WordArt 145"/>
          <p:cNvSpPr>
            <a:spLocks noChangeArrowheads="1" noChangeShapeType="1" noTextEdit="1"/>
          </p:cNvSpPr>
          <p:nvPr/>
        </p:nvSpPr>
        <p:spPr bwMode="auto">
          <a:xfrm>
            <a:off x="2987675" y="2636838"/>
            <a:ext cx="5048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</a:p>
        </p:txBody>
      </p:sp>
      <p:sp>
        <p:nvSpPr>
          <p:cNvPr id="44068" name="WordArt 146"/>
          <p:cNvSpPr>
            <a:spLocks noChangeArrowheads="1" noChangeShapeType="1" noTextEdit="1"/>
          </p:cNvSpPr>
          <p:nvPr/>
        </p:nvSpPr>
        <p:spPr bwMode="auto">
          <a:xfrm>
            <a:off x="3779838" y="2636838"/>
            <a:ext cx="431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</a:p>
        </p:txBody>
      </p:sp>
      <p:sp>
        <p:nvSpPr>
          <p:cNvPr id="5267" name="WordArt 147"/>
          <p:cNvSpPr>
            <a:spLocks noChangeArrowheads="1" noChangeShapeType="1" noTextEdit="1"/>
          </p:cNvSpPr>
          <p:nvPr/>
        </p:nvSpPr>
        <p:spPr bwMode="auto">
          <a:xfrm>
            <a:off x="5867400" y="2708275"/>
            <a:ext cx="5048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5268" name="WordArt 148"/>
          <p:cNvSpPr>
            <a:spLocks noChangeArrowheads="1" noChangeShapeType="1" noTextEdit="1"/>
          </p:cNvSpPr>
          <p:nvPr/>
        </p:nvSpPr>
        <p:spPr bwMode="auto">
          <a:xfrm>
            <a:off x="6877050" y="2636838"/>
            <a:ext cx="5032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5269" name="WordArt 149"/>
          <p:cNvSpPr>
            <a:spLocks noChangeArrowheads="1" noChangeShapeType="1" noTextEdit="1"/>
          </p:cNvSpPr>
          <p:nvPr/>
        </p:nvSpPr>
        <p:spPr bwMode="auto">
          <a:xfrm>
            <a:off x="7740650" y="2636838"/>
            <a:ext cx="5032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Ц</a:t>
            </a:r>
          </a:p>
        </p:txBody>
      </p:sp>
      <p:sp>
        <p:nvSpPr>
          <p:cNvPr id="44072" name="WordArt 150"/>
          <p:cNvSpPr>
            <a:spLocks noChangeArrowheads="1" noChangeShapeType="1" noTextEdit="1"/>
          </p:cNvSpPr>
          <p:nvPr/>
        </p:nvSpPr>
        <p:spPr bwMode="auto">
          <a:xfrm>
            <a:off x="3276600" y="2857500"/>
            <a:ext cx="3667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4073" name="WordArt 152"/>
          <p:cNvSpPr>
            <a:spLocks noChangeArrowheads="1" noChangeShapeType="1" noTextEdit="1"/>
          </p:cNvSpPr>
          <p:nvPr/>
        </p:nvSpPr>
        <p:spPr bwMode="auto">
          <a:xfrm>
            <a:off x="5292725" y="2708275"/>
            <a:ext cx="3587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4074" name="Rectangle 153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i="1" dirty="0">
                <a:solidFill>
                  <a:srgbClr val="006600"/>
                </a:solidFill>
                <a:latin typeface="Times New Roman" pitchFamily="18" charset="0"/>
              </a:rPr>
              <a:t>Проверь себя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58382E-6 L -0.24028 0.2624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0.00532 L -0.42118 0.2675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79191E-6 L -0.14167 0.2619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0.02104 L 0.35833 0.26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5434E-6 L 0.41736 0.2675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041 L -0.01962 0.2624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532 L 0.0158 0.2568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9" grpId="0" animBg="1"/>
      <p:bldP spid="5263" grpId="0" animBg="1"/>
      <p:bldP spid="5264" grpId="0" animBg="1"/>
      <p:bldP spid="5265" grpId="0" animBg="1"/>
      <p:bldP spid="5267" grpId="0" animBg="1"/>
      <p:bldP spid="5268" grpId="0" animBg="1"/>
      <p:bldP spid="5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54" descr="j0088522"/>
          <p:cNvPicPr>
            <a:picLocks noChangeAspect="1" noChangeArrowheads="1"/>
          </p:cNvPicPr>
          <p:nvPr/>
        </p:nvPicPr>
        <p:blipFill>
          <a:blip r:embed="rId2"/>
          <a:srcRect l="5884" r="5884"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WordArt 150"/>
          <p:cNvSpPr>
            <a:spLocks noChangeArrowheads="1" noChangeShapeType="1" noTextEdit="1"/>
          </p:cNvSpPr>
          <p:nvPr/>
        </p:nvSpPr>
        <p:spPr bwMode="auto">
          <a:xfrm>
            <a:off x="3276600" y="2857500"/>
            <a:ext cx="3667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060" name="WordArt 152"/>
          <p:cNvSpPr>
            <a:spLocks noChangeArrowheads="1" noChangeShapeType="1" noTextEdit="1"/>
          </p:cNvSpPr>
          <p:nvPr/>
        </p:nvSpPr>
        <p:spPr bwMode="auto">
          <a:xfrm>
            <a:off x="5292725" y="2708275"/>
            <a:ext cx="3587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25995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981075"/>
            <a:ext cx="17716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96" name="Rectangle 44"/>
          <p:cNvSpPr>
            <a:spLocks noChangeArrowheads="1"/>
          </p:cNvSpPr>
          <p:nvPr/>
        </p:nvSpPr>
        <p:spPr bwMode="auto">
          <a:xfrm>
            <a:off x="2771775" y="908050"/>
            <a:ext cx="5507038" cy="324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ЛЕЙБНИЦ (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</a:rPr>
              <a:t>Leibniz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) Готфрид Вильгельм (1646-1716), немецкий философ, математик, физик, языковед. С 1676 на службе у ганноверских герцогов. Основатель и президент (с 1700) Бранденбургского научного общества (позднее — Берлинская АН). По просьбе Петра I разработал проекты развития образования и государственного управления в России. </a:t>
            </a:r>
          </a:p>
        </p:txBody>
      </p:sp>
      <p:sp>
        <p:nvSpPr>
          <p:cNvPr id="125997" name="Rectangle 45"/>
          <p:cNvSpPr>
            <a:spLocks noChangeArrowheads="1"/>
          </p:cNvSpPr>
          <p:nvPr/>
        </p:nvSpPr>
        <p:spPr bwMode="auto">
          <a:xfrm>
            <a:off x="900113" y="4724400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Он активно занимался математическими проблемами, сконструировал «компьютер» (усовершенствуя счетную машину Б. Паскаля), умеющий выполнять основные арифметические действия. Ввел понятие «деление»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5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Домашняя работа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68B66-EF5F-4525-A474-B5BF49388787}" type="datetime1">
              <a:rPr lang="ru-RU" smtClean="0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88414-15E8-461D-8853-BB33A0C4668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П. 37 ( выучить правило)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№ 1483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№1485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6EF1A-4EB2-4219-9962-34ABAAC39B15}" type="datetime1">
              <a:rPr lang="ru-RU" smtClean="0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E3232-6319-4945-BA2A-9728B24D987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1439178">
            <a:off x="1573653" y="5288101"/>
            <a:ext cx="7088009" cy="918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 за  урок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542928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43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</a:rPr>
              <a:t>      </a:t>
            </a:r>
            <a:r>
              <a:rPr lang="ru-RU" sz="3600" b="1" i="1" dirty="0" smtClean="0">
                <a:solidFill>
                  <a:srgbClr val="C00000"/>
                </a:solidFill>
              </a:rPr>
              <a:t>« Кто более внимательней»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68B66-EF5F-4525-A474-B5BF49388787}" type="datetime1">
              <a:rPr lang="ru-RU" smtClean="0"/>
              <a:pPr>
                <a:defRPr/>
              </a:pPr>
              <a:t>15.02.2011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88414-15E8-461D-8853-BB33A0C4668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00066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24,12:6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=4,02  Д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580063" y="1916113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4,02+ 3,78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4213" y="46529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7,8: 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348038" y="306863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3,9 </a:t>
            </a:r>
            <a:r>
              <a:rPr lang="en-US" sz="2400" b="1" dirty="0">
                <a:solidFill>
                  <a:srgbClr val="CC0000"/>
                </a:solidFill>
              </a:rPr>
              <a:t>×</a:t>
            </a:r>
            <a:r>
              <a:rPr lang="ru-RU" sz="2400" b="1" dirty="0">
                <a:solidFill>
                  <a:srgbClr val="CC0000"/>
                </a:solidFill>
              </a:rPr>
              <a:t>10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156325" y="522922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39+1,5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708400" y="0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40,5</a:t>
            </a:r>
            <a:r>
              <a:rPr lang="en-US" sz="2400" b="1" dirty="0">
                <a:solidFill>
                  <a:srgbClr val="CC0000"/>
                </a:solidFill>
              </a:rPr>
              <a:t>×</a:t>
            </a:r>
            <a:r>
              <a:rPr lang="ru-RU" sz="2400" b="1" dirty="0">
                <a:solidFill>
                  <a:srgbClr val="CC0000"/>
                </a:solidFill>
              </a:rPr>
              <a:t>0,2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643438" y="357346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8,1+3,14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0" y="6381750"/>
            <a:ext cx="341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11,24-9,04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763713" y="908050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2,2</a:t>
            </a:r>
            <a:r>
              <a:rPr lang="en-US" sz="2400" b="1" dirty="0">
                <a:solidFill>
                  <a:srgbClr val="CC0000"/>
                </a:solidFill>
              </a:rPr>
              <a:t>×</a:t>
            </a:r>
            <a:r>
              <a:rPr lang="ru-RU" sz="2400" b="1" dirty="0">
                <a:solidFill>
                  <a:srgbClr val="CC0000"/>
                </a:solidFill>
              </a:rPr>
              <a:t>0,1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084888" y="2565400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0,21</a:t>
            </a:r>
            <a:r>
              <a:rPr lang="en-US" sz="2400" b="1" dirty="0">
                <a:solidFill>
                  <a:srgbClr val="CC0000"/>
                </a:solidFill>
              </a:rPr>
              <a:t>×</a:t>
            </a:r>
            <a:r>
              <a:rPr lang="ru-RU" sz="2400" b="1" dirty="0">
                <a:solidFill>
                  <a:srgbClr val="CC0000"/>
                </a:solidFill>
              </a:rPr>
              <a:t>5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627313" y="414972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1,05+3,43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867400" y="549275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4,48:4</a:t>
            </a:r>
          </a:p>
        </p:txBody>
      </p:sp>
      <p:sp>
        <p:nvSpPr>
          <p:cNvPr id="36879" name="Text Box 17"/>
          <p:cNvSpPr txBox="1">
            <a:spLocks noChangeArrowheads="1"/>
          </p:cNvSpPr>
          <p:nvPr/>
        </p:nvSpPr>
        <p:spPr bwMode="auto">
          <a:xfrm>
            <a:off x="0" y="1693863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79388" y="1700213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11,2:4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771775" y="501332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2,8+1,7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003800" y="119697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4,5:9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779838" y="6453188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0,5</a:t>
            </a:r>
            <a:r>
              <a:rPr lang="en-US" sz="2400" b="1" dirty="0">
                <a:solidFill>
                  <a:srgbClr val="CC0000"/>
                </a:solidFill>
              </a:rPr>
              <a:t>×</a:t>
            </a:r>
            <a:r>
              <a:rPr lang="ru-RU" sz="2400" b="1" dirty="0">
                <a:solidFill>
                  <a:srgbClr val="CC0000"/>
                </a:solidFill>
              </a:rPr>
              <a:t>26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067175" y="5589588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13</a:t>
            </a:r>
            <a:r>
              <a:rPr lang="en-US" sz="2400" b="1" dirty="0">
                <a:solidFill>
                  <a:srgbClr val="CC0000"/>
                </a:solidFill>
              </a:rPr>
              <a:t>×</a:t>
            </a:r>
            <a:r>
              <a:rPr lang="ru-RU" sz="2400" b="1" dirty="0">
                <a:solidFill>
                  <a:srgbClr val="CC0000"/>
                </a:solidFill>
              </a:rPr>
              <a:t>0,1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0" y="2420938"/>
            <a:ext cx="356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1,3</a:t>
            </a:r>
            <a:r>
              <a:rPr lang="en-US" sz="2400" b="1" dirty="0">
                <a:solidFill>
                  <a:srgbClr val="CC0000"/>
                </a:solidFill>
              </a:rPr>
              <a:t>×</a:t>
            </a:r>
            <a:r>
              <a:rPr lang="ru-RU" sz="2400" b="1" dirty="0">
                <a:solidFill>
                  <a:srgbClr val="CC0000"/>
                </a:solidFill>
              </a:rPr>
              <a:t>0,4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0" y="3500438"/>
            <a:ext cx="334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0,52:2</a:t>
            </a:r>
          </a:p>
        </p:txBody>
      </p:sp>
      <p:sp>
        <p:nvSpPr>
          <p:cNvPr id="36887" name="Text Box 26"/>
          <p:cNvSpPr txBox="1">
            <a:spLocks noChangeArrowheads="1"/>
          </p:cNvSpPr>
          <p:nvPr/>
        </p:nvSpPr>
        <p:spPr bwMode="auto">
          <a:xfrm>
            <a:off x="6084888" y="6021388"/>
            <a:ext cx="3059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5795963" y="6092825"/>
            <a:ext cx="334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0,26-0,05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1" y="5357826"/>
            <a:ext cx="2643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0,22</a:t>
            </a:r>
            <a:r>
              <a:rPr lang="en-US" sz="2400" b="1" dirty="0">
                <a:solidFill>
                  <a:srgbClr val="CC0000"/>
                </a:solidFill>
              </a:rPr>
              <a:t>×</a:t>
            </a:r>
            <a:r>
              <a:rPr lang="ru-RU" sz="2400" b="1" dirty="0">
                <a:solidFill>
                  <a:srgbClr val="CC0000"/>
                </a:solidFill>
              </a:rPr>
              <a:t>100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5076825" y="4581525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22:5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476375" y="2060575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4,4+6,8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7072330" y="1916113"/>
            <a:ext cx="18922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=7,8 Е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1500167" y="4652963"/>
            <a:ext cx="17764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=3,9 Л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4500562" y="3071810"/>
            <a:ext cx="16541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=39 Е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7286644" y="5229225"/>
            <a:ext cx="18573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=40,5 Н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5000628" y="0"/>
            <a:ext cx="20923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=8,1 И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6072198" y="3573463"/>
            <a:ext cx="224471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=11,24 Е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1643042" y="640080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=2,2 Д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928926" y="908050"/>
            <a:ext cx="21478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=0,22 Е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1428728" y="5357826"/>
            <a:ext cx="1990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=22 С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5929323" y="4581525"/>
            <a:ext cx="188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=4,4 Я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2714612" y="2060575"/>
            <a:ext cx="24336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=11,2 Т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1214415" y="1700213"/>
            <a:ext cx="23495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=2,8 И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4000497" y="5013325"/>
            <a:ext cx="21558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=4,5 Ч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6084888" y="1196975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=0,5 Н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4929190" y="64008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=13 Ы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5143505" y="5589588"/>
            <a:ext cx="23812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=1,3 Х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1214414" y="2428868"/>
            <a:ext cx="28067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=0,52 Д</a:t>
            </a: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1071538" y="3500438"/>
            <a:ext cx="206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=0,26 Р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7215206" y="6092825"/>
            <a:ext cx="19287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=0,21 О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7072330" y="2565400"/>
            <a:ext cx="18922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=1,05 Б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4143372" y="4149725"/>
            <a:ext cx="20843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=4,48 Е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6858016" y="549275"/>
            <a:ext cx="20351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=1,12 Й</a:t>
            </a:r>
          </a:p>
        </p:txBody>
      </p:sp>
    </p:spTree>
  </p:cSld>
  <p:clrMapOvr>
    <a:masterClrMapping/>
  </p:clrMapOvr>
  <p:transition>
    <p:wipe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9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9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9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9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19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decel="100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9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9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decel="100000" fill="hold"/>
                                        <p:tgtEl>
                                          <p:spTgt spid="19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decel="1000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900" decel="100000" fill="hold"/>
                                        <p:tgtEl>
                                          <p:spTgt spid="1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decel="100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900" decel="1000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5" grpId="0"/>
      <p:bldP spid="19466" grpId="0"/>
      <p:bldP spid="19487" grpId="0"/>
      <p:bldP spid="19493" grpId="0"/>
      <p:bldP spid="19494" grpId="0"/>
      <p:bldP spid="19502" grpId="0"/>
      <p:bldP spid="19506" grpId="0"/>
      <p:bldP spid="19508" grpId="0"/>
      <p:bldP spid="195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628775"/>
            <a:ext cx="6999288" cy="39719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тема урока        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Деление </a:t>
            </a:r>
            <a:b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   десятичных </a:t>
            </a:r>
            <a:b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        дробей»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всадн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941888"/>
            <a:ext cx="19113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тра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6237288"/>
            <a:ext cx="17811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тра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6453188"/>
            <a:ext cx="17811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тра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6424613"/>
            <a:ext cx="17811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тра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6424613"/>
            <a:ext cx="17811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тра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6237288"/>
            <a:ext cx="17811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солнце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033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1" descr="тра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237288"/>
            <a:ext cx="17811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2" descr="тра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424613"/>
            <a:ext cx="17811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3" descr="тра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237288"/>
            <a:ext cx="17811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1763713" y="620713"/>
            <a:ext cx="684053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Snap ITC" pitchFamily="82" charset="0"/>
              </a:rPr>
              <a:t>Наезднику 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Snap ITC" pitchFamily="82" charset="0"/>
              </a:rPr>
              <a:t>нужно преодолеть расстояние в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Snap ITC" pitchFamily="82" charset="0"/>
              </a:rPr>
              <a:t>5,13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Snap ITC" pitchFamily="82" charset="0"/>
              </a:rPr>
              <a:t>км. Сколько времени ему  потребуется, чтобы победить в скачках, если его скорость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Snap ITC" pitchFamily="82" charset="0"/>
              </a:rPr>
              <a:t>0,9 км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Snap ITC" pitchFamily="82" charset="0"/>
              </a:rPr>
              <a:t>в час?</a:t>
            </a:r>
          </a:p>
        </p:txBody>
      </p:sp>
      <p:sp>
        <p:nvSpPr>
          <p:cNvPr id="38925" name="Text Box 19"/>
          <p:cNvSpPr txBox="1">
            <a:spLocks noChangeArrowheads="1"/>
          </p:cNvSpPr>
          <p:nvPr/>
        </p:nvSpPr>
        <p:spPr bwMode="auto">
          <a:xfrm>
            <a:off x="7667625" y="6524625"/>
            <a:ext cx="147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38926" name="AutoShape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04825" cy="47625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6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C00000"/>
                </a:solidFill>
                <a:latin typeface="Verdana" pitchFamily="34" charset="0"/>
              </a:rPr>
              <a:t>Деление</a:t>
            </a:r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 десятичных дробей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719263"/>
            <a:ext cx="4038600" cy="414337"/>
          </a:xfrm>
        </p:spPr>
        <p:txBody>
          <a:bodyPr/>
          <a:lstStyle/>
          <a:p>
            <a:pPr eaLnBrk="1" hangingPunct="1"/>
            <a:r>
              <a:rPr lang="ru-RU" sz="2600" dirty="0" smtClean="0"/>
              <a:t>12, 096: 2,24= 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Чтобы разделить число на десятичную дробь, надо: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1)в делимом и делителе перенести запятую </a:t>
            </a:r>
            <a:r>
              <a:rPr lang="ru-RU" sz="2400" dirty="0" smtClean="0">
                <a:solidFill>
                  <a:srgbClr val="CC0000"/>
                </a:solidFill>
              </a:rPr>
              <a:t>вправо</a:t>
            </a:r>
            <a:r>
              <a:rPr lang="ru-RU" sz="2400" dirty="0" smtClean="0"/>
              <a:t> на столько цифр, сколько их после запятой </a:t>
            </a:r>
            <a:r>
              <a:rPr lang="ru-RU" sz="2400" dirty="0" smtClean="0">
                <a:solidFill>
                  <a:srgbClr val="CC0000"/>
                </a:solidFill>
              </a:rPr>
              <a:t>в делителе</a:t>
            </a:r>
            <a:r>
              <a:rPr lang="ru-RU" sz="24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2) после этого выполнить деление на натуральное число. 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484438" y="2133600"/>
            <a:ext cx="431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95288" y="2133600"/>
            <a:ext cx="396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charset="0"/>
              </a:rPr>
              <a:t>=1209,6:224 =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23850" y="2781300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1209,6      224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835150" y="2924175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1835150" y="3213100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979613" y="32845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5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250825" y="31416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95288" y="31416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1120</a:t>
            </a: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323850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5565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89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195513" y="3284538"/>
            <a:ext cx="28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,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18745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6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2411413" y="32845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4</a:t>
            </a:r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539750" y="40052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827088" y="40052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896</a:t>
            </a: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684213" y="44370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1187450" y="450850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0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2700338" y="2133600"/>
            <a:ext cx="79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CC0000"/>
                </a:solidFill>
                <a:latin typeface="Arial" charset="0"/>
              </a:rPr>
              <a:t>5,4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6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3" grpId="0" animBg="1"/>
      <p:bldP spid="26635" grpId="0"/>
      <p:bldP spid="26637" grpId="0" animBg="1"/>
      <p:bldP spid="26638" grpId="0" animBg="1"/>
      <p:bldP spid="26642" grpId="0" animBg="1"/>
      <p:bldP spid="26645" grpId="0" animBg="1"/>
      <p:bldP spid="26648" grpId="0"/>
      <p:bldP spid="26649" grpId="0"/>
      <p:bldP spid="26650" grpId="0" animBg="1"/>
      <p:bldP spid="266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Деление десятичных дробей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19263"/>
            <a:ext cx="4038600" cy="414337"/>
          </a:xfrm>
        </p:spPr>
        <p:txBody>
          <a:bodyPr/>
          <a:lstStyle/>
          <a:p>
            <a:pPr eaLnBrk="1" hangingPunct="1"/>
            <a:r>
              <a:rPr lang="ru-RU" sz="2600" dirty="0" smtClean="0"/>
              <a:t>4,5:0,125 = 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Чтобы разделить число на десятичную дробь, надо: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1)в делимом и делителе перенести запятую </a:t>
            </a:r>
            <a:r>
              <a:rPr lang="ru-RU" sz="2400" dirty="0" smtClean="0">
                <a:solidFill>
                  <a:srgbClr val="CC0000"/>
                </a:solidFill>
              </a:rPr>
              <a:t>вправо</a:t>
            </a:r>
            <a:r>
              <a:rPr lang="ru-RU" sz="2400" dirty="0" smtClean="0"/>
              <a:t> на столько цифр, сколько их после запятой </a:t>
            </a:r>
            <a:r>
              <a:rPr lang="ru-RU" sz="2400" dirty="0" smtClean="0">
                <a:solidFill>
                  <a:srgbClr val="CC0000"/>
                </a:solidFill>
              </a:rPr>
              <a:t>в делителе</a:t>
            </a:r>
            <a:r>
              <a:rPr lang="ru-RU" sz="24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2) после этого выполнить деление на натуральное число. 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835150" y="2133600"/>
            <a:ext cx="431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95288" y="2276475"/>
            <a:ext cx="396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charset="0"/>
              </a:rPr>
              <a:t>=4500:125 =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23850" y="2781300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4500        125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835150" y="2924175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835150" y="3213100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979613" y="32845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3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50825" y="31416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95288" y="31416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375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323850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11188" y="3644900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75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042988" y="3644900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0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268538" y="32845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6</a:t>
            </a: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539750" y="40052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684213" y="40052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750</a:t>
            </a: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684213" y="44370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1187450" y="450850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0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411413" y="2276475"/>
            <a:ext cx="1657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CC0000"/>
                </a:solidFill>
                <a:latin typeface="Arial" charset="0"/>
              </a:rPr>
              <a:t>36</a:t>
            </a:r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7235825" y="630872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40983" name="AutoShape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482600" cy="549275"/>
          </a:xfrm>
          <a:prstGeom prst="smileyFace">
            <a:avLst>
              <a:gd name="adj" fmla="val 4653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7" grpId="0"/>
      <p:bldP spid="35848" grpId="0" animBg="1"/>
      <p:bldP spid="35849" grpId="0" animBg="1"/>
      <p:bldP spid="35851" grpId="0" animBg="1"/>
      <p:bldP spid="35853" grpId="0" animBg="1"/>
      <p:bldP spid="35856" grpId="0"/>
      <p:bldP spid="35857" grpId="0"/>
      <p:bldP spid="35858" grpId="0" animBg="1"/>
      <p:bldP spid="358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ru-RU" sz="3600" dirty="0" smtClean="0">
                <a:solidFill>
                  <a:srgbClr val="C00000"/>
                </a:solidFill>
                <a:latin typeface="Verdana" pitchFamily="34" charset="0"/>
              </a:rPr>
              <a:t>   </a:t>
            </a:r>
            <a:r>
              <a:rPr lang="ru-RU" sz="3600" b="1" i="1" dirty="0" smtClean="0">
                <a:solidFill>
                  <a:srgbClr val="C00000"/>
                </a:solidFill>
                <a:latin typeface="Verdana" pitchFamily="34" charset="0"/>
              </a:rPr>
              <a:t>Работа в классе</a:t>
            </a:r>
          </a:p>
          <a:p>
            <a:pPr lvl="3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№ 1445 ( 1 столбик)</a:t>
            </a:r>
          </a:p>
          <a:p>
            <a:pPr lvl="3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№ 1451 ( для учащихся, работающих самостоятельно)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68B66-EF5F-4525-A474-B5BF49388787}" type="datetime1">
              <a:rPr lang="ru-RU" smtClean="0"/>
              <a:pPr>
                <a:defRPr/>
              </a:pPr>
              <a:t>15.02.2011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88414-15E8-461D-8853-BB33A0C4668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Verdana" pitchFamily="34" charset="0"/>
              </a:rPr>
              <a:t>Вычислите самостоятельно</a:t>
            </a:r>
            <a:endParaRPr lang="ru-RU" sz="3600" b="1" i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2000250"/>
            <a:ext cx="714375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600" b="1" dirty="0"/>
              <a:t>        </a:t>
            </a:r>
            <a:r>
              <a:rPr lang="ru-RU" sz="3600" b="1" dirty="0">
                <a:solidFill>
                  <a:srgbClr val="002060"/>
                </a:solidFill>
              </a:rPr>
              <a:t>6, 944 : </a:t>
            </a:r>
            <a:r>
              <a:rPr lang="ru-RU" sz="3600" b="1" dirty="0" smtClean="0">
                <a:solidFill>
                  <a:srgbClr val="002060"/>
                </a:solidFill>
              </a:rPr>
              <a:t>3,2 =</a:t>
            </a:r>
            <a:endParaRPr lang="ru-RU" sz="3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3600" b="1" dirty="0">
                <a:solidFill>
                  <a:srgbClr val="002060"/>
                </a:solidFill>
              </a:rPr>
              <a:t>        0,0456 : </a:t>
            </a:r>
            <a:r>
              <a:rPr lang="ru-RU" sz="3600" b="1" dirty="0" smtClean="0">
                <a:solidFill>
                  <a:srgbClr val="002060"/>
                </a:solidFill>
              </a:rPr>
              <a:t>3,8 =</a:t>
            </a:r>
            <a:endParaRPr lang="ru-RU" sz="3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3600" b="1" dirty="0">
                <a:solidFill>
                  <a:srgbClr val="002060"/>
                </a:solidFill>
              </a:rPr>
              <a:t>        0,182 : </a:t>
            </a:r>
            <a:r>
              <a:rPr lang="ru-RU" sz="3600" b="1" dirty="0" smtClean="0">
                <a:solidFill>
                  <a:srgbClr val="002060"/>
                </a:solidFill>
              </a:rPr>
              <a:t>1,3 =</a:t>
            </a:r>
            <a:endParaRPr lang="ru-RU" sz="3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3600" b="1" dirty="0">
                <a:solidFill>
                  <a:srgbClr val="002060"/>
                </a:solidFill>
              </a:rPr>
              <a:t>        131, 67 : </a:t>
            </a:r>
            <a:r>
              <a:rPr lang="ru-RU" sz="3600" b="1" dirty="0" smtClean="0">
                <a:solidFill>
                  <a:srgbClr val="002060"/>
                </a:solidFill>
              </a:rPr>
              <a:t>5,7 = </a:t>
            </a:r>
            <a:endParaRPr lang="ru-RU" sz="3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3600" b="1" dirty="0">
                <a:solidFill>
                  <a:srgbClr val="002060"/>
                </a:solidFill>
              </a:rPr>
              <a:t>        6</a:t>
            </a:r>
            <a:r>
              <a:rPr lang="ru-RU" sz="3600" b="1" dirty="0">
                <a:solidFill>
                  <a:srgbClr val="002060"/>
                </a:solidFill>
                <a:latin typeface="Arial" charset="0"/>
              </a:rPr>
              <a:t>,</a:t>
            </a:r>
            <a:r>
              <a:rPr lang="ru-RU" sz="3600" b="1" dirty="0">
                <a:solidFill>
                  <a:srgbClr val="002060"/>
                </a:solidFill>
              </a:rPr>
              <a:t>36 : </a:t>
            </a:r>
            <a:r>
              <a:rPr lang="ru-RU" sz="3600" b="1" dirty="0" smtClean="0">
                <a:solidFill>
                  <a:srgbClr val="002060"/>
                </a:solidFill>
              </a:rPr>
              <a:t>0,12 =</a:t>
            </a:r>
            <a:endParaRPr lang="ru-RU" sz="3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3600" b="1" dirty="0">
                <a:solidFill>
                  <a:srgbClr val="002060"/>
                </a:solidFill>
              </a:rPr>
              <a:t>        14,976 : </a:t>
            </a:r>
            <a:r>
              <a:rPr lang="ru-RU" sz="3600" b="1" dirty="0" smtClean="0">
                <a:solidFill>
                  <a:srgbClr val="002060"/>
                </a:solidFill>
              </a:rPr>
              <a:t>0,72 = </a:t>
            </a:r>
            <a:endParaRPr lang="ru-RU" sz="3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3600" b="1" dirty="0">
                <a:solidFill>
                  <a:srgbClr val="002060"/>
                </a:solidFill>
              </a:rPr>
              <a:t>        24, 48 : </a:t>
            </a:r>
            <a:r>
              <a:rPr lang="ru-RU" sz="3600" b="1" dirty="0" smtClean="0">
                <a:solidFill>
                  <a:srgbClr val="002060"/>
                </a:solidFill>
              </a:rPr>
              <a:t>4,8 =</a:t>
            </a:r>
            <a:endParaRPr lang="ru-RU" sz="3600" b="1" dirty="0">
              <a:solidFill>
                <a:srgbClr val="002060"/>
              </a:solidFill>
            </a:endParaRPr>
          </a:p>
          <a:p>
            <a:pPr marL="342900" indent="-342900"/>
            <a:endParaRPr lang="ru-RU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математика -  16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 16</Template>
  <TotalTime>125</TotalTime>
  <Words>492</Words>
  <Application>Microsoft Office PowerPoint</Application>
  <PresentationFormat>Экран (4:3)</PresentationFormat>
  <Paragraphs>143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математика -  16</vt:lpstr>
      <vt:lpstr>Урок по теме «Деление десятичных дробей»</vt:lpstr>
      <vt:lpstr> </vt:lpstr>
      <vt:lpstr>Слайд 3</vt:lpstr>
      <vt:lpstr>     тема урока        «Деление      десятичных           дробей»</vt:lpstr>
      <vt:lpstr>Слайд 5</vt:lpstr>
      <vt:lpstr>Деление десятичных дробей</vt:lpstr>
      <vt:lpstr>Деление десятичных дробей</vt:lpstr>
      <vt:lpstr>Слайд 8</vt:lpstr>
      <vt:lpstr>Вычислите самостоятельно</vt:lpstr>
      <vt:lpstr>Слайд 10</vt:lpstr>
      <vt:lpstr>Слайд 11</vt:lpstr>
      <vt:lpstr>Домашняя работа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 «Деление десятичных дробей»</dc:title>
  <dc:creator>ДОМ</dc:creator>
  <dc:description>http://aida.ucoz.ru</dc:description>
  <cp:lastModifiedBy>ДОМ</cp:lastModifiedBy>
  <cp:revision>16</cp:revision>
  <dcterms:created xsi:type="dcterms:W3CDTF">2011-02-08T12:23:25Z</dcterms:created>
  <dcterms:modified xsi:type="dcterms:W3CDTF">2011-02-15T17:37:43Z</dcterms:modified>
</cp:coreProperties>
</file>