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57" r:id="rId3"/>
    <p:sldId id="258" r:id="rId4"/>
    <p:sldId id="259" r:id="rId5"/>
    <p:sldId id="260" r:id="rId6"/>
    <p:sldId id="261" r:id="rId7"/>
    <p:sldId id="264" r:id="rId8"/>
    <p:sldId id="262" r:id="rId9"/>
    <p:sldId id="263" r:id="rId10"/>
    <p:sldId id="265" r:id="rId11"/>
    <p:sldId id="269"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4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282825"/>
            <a:ext cx="6400800" cy="917575"/>
          </a:xfrm>
        </p:spPr>
        <p:txBody>
          <a:bodyPr/>
          <a:lstStyle>
            <a:lvl1pPr>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228600" y="3048000"/>
            <a:ext cx="6400800" cy="609600"/>
          </a:xfrm>
        </p:spPr>
        <p:txBody>
          <a:bodyPr/>
          <a:lstStyle>
            <a:lvl1pPr marL="0" indent="0">
              <a:buFontTx/>
              <a:buNone/>
              <a:defRPr sz="2000">
                <a:solidFill>
                  <a:schemeClr val="tx1"/>
                </a:solidFill>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p:txBody>
          <a:bodyPr/>
          <a:lstStyle>
            <a:lvl1pPr>
              <a:defRPr/>
            </a:lvl1pPr>
          </a:lstStyle>
          <a:p>
            <a:fld id="{7FA75ECE-785C-468E-8676-6E3E94E1BBC8}" type="datetimeFigureOut">
              <a:rPr lang="ru-RU" smtClean="0"/>
              <a:pPr/>
              <a:t>23.07.2012</a:t>
            </a:fld>
            <a:endParaRPr lang="ru-RU"/>
          </a:p>
        </p:txBody>
      </p:sp>
      <p:sp>
        <p:nvSpPr>
          <p:cNvPr id="3077" name="Rectangle 5"/>
          <p:cNvSpPr>
            <a:spLocks noGrp="1" noChangeArrowheads="1"/>
          </p:cNvSpPr>
          <p:nvPr>
            <p:ph type="ftr" sz="quarter" idx="3"/>
          </p:nvPr>
        </p:nvSpPr>
        <p:spPr/>
        <p:txBody>
          <a:bodyPr/>
          <a:lstStyle>
            <a:lvl1pPr>
              <a:defRPr/>
            </a:lvl1pPr>
          </a:lstStyle>
          <a:p>
            <a:endParaRPr lang="ru-RU"/>
          </a:p>
        </p:txBody>
      </p:sp>
      <p:sp>
        <p:nvSpPr>
          <p:cNvPr id="3078" name="Rectangle 6"/>
          <p:cNvSpPr>
            <a:spLocks noGrp="1" noChangeArrowheads="1"/>
          </p:cNvSpPr>
          <p:nvPr>
            <p:ph type="sldNum" sz="quarter" idx="4"/>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457200"/>
            <a:ext cx="1981200" cy="5668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457200"/>
            <a:ext cx="5791200" cy="5668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762000"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752600"/>
            <a:ext cx="38100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7FA75ECE-785C-468E-8676-6E3E94E1BBC8}" type="datetimeFigureOut">
              <a:rPr lang="ru-RU" smtClean="0"/>
              <a:pPr/>
              <a:t>23.07.2012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ED5BB6B-C1F4-4D6D-99E5-B8B987DEC27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457200"/>
            <a:ext cx="7924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762000" y="1752600"/>
            <a:ext cx="77724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7FA75ECE-785C-468E-8676-6E3E94E1BBC8}" type="datetimeFigureOut">
              <a:rPr lang="ru-RU" smtClean="0"/>
              <a:pPr/>
              <a:t>23.07.2012</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ED5BB6B-C1F4-4D6D-99E5-B8B987DEC27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fontAlgn="base" hangingPunct="1">
        <a:spcBef>
          <a:spcPct val="0"/>
        </a:spcBef>
        <a:spcAft>
          <a:spcPct val="0"/>
        </a:spcAft>
        <a:defRPr sz="3600">
          <a:solidFill>
            <a:srgbClr val="4D4D4D"/>
          </a:solidFill>
          <a:latin typeface="+mj-lt"/>
          <a:ea typeface="+mj-ea"/>
          <a:cs typeface="+mj-cs"/>
        </a:defRPr>
      </a:lvl1pPr>
      <a:lvl2pPr algn="l" rtl="0" eaLnBrk="1" fontAlgn="base" hangingPunct="1">
        <a:spcBef>
          <a:spcPct val="0"/>
        </a:spcBef>
        <a:spcAft>
          <a:spcPct val="0"/>
        </a:spcAft>
        <a:defRPr sz="3600">
          <a:solidFill>
            <a:srgbClr val="4D4D4D"/>
          </a:solidFill>
          <a:latin typeface="Times New Roman" pitchFamily="18" charset="0"/>
        </a:defRPr>
      </a:lvl2pPr>
      <a:lvl3pPr algn="l" rtl="0" eaLnBrk="1" fontAlgn="base" hangingPunct="1">
        <a:spcBef>
          <a:spcPct val="0"/>
        </a:spcBef>
        <a:spcAft>
          <a:spcPct val="0"/>
        </a:spcAft>
        <a:defRPr sz="3600">
          <a:solidFill>
            <a:srgbClr val="4D4D4D"/>
          </a:solidFill>
          <a:latin typeface="Times New Roman" pitchFamily="18" charset="0"/>
        </a:defRPr>
      </a:lvl3pPr>
      <a:lvl4pPr algn="l" rtl="0" eaLnBrk="1" fontAlgn="base" hangingPunct="1">
        <a:spcBef>
          <a:spcPct val="0"/>
        </a:spcBef>
        <a:spcAft>
          <a:spcPct val="0"/>
        </a:spcAft>
        <a:defRPr sz="3600">
          <a:solidFill>
            <a:srgbClr val="4D4D4D"/>
          </a:solidFill>
          <a:latin typeface="Times New Roman" pitchFamily="18" charset="0"/>
        </a:defRPr>
      </a:lvl4pPr>
      <a:lvl5pPr algn="l" rtl="0" eaLnBrk="1" fontAlgn="base" hangingPunct="1">
        <a:spcBef>
          <a:spcPct val="0"/>
        </a:spcBef>
        <a:spcAft>
          <a:spcPct val="0"/>
        </a:spcAft>
        <a:defRPr sz="3600">
          <a:solidFill>
            <a:srgbClr val="4D4D4D"/>
          </a:solidFill>
          <a:latin typeface="Times New Roman" pitchFamily="18" charset="0"/>
        </a:defRPr>
      </a:lvl5pPr>
      <a:lvl6pPr marL="457200" algn="l" rtl="0" eaLnBrk="1" fontAlgn="base" hangingPunct="1">
        <a:spcBef>
          <a:spcPct val="0"/>
        </a:spcBef>
        <a:spcAft>
          <a:spcPct val="0"/>
        </a:spcAft>
        <a:defRPr sz="3600">
          <a:solidFill>
            <a:srgbClr val="4D4D4D"/>
          </a:solidFill>
          <a:latin typeface="Times New Roman" pitchFamily="18" charset="0"/>
        </a:defRPr>
      </a:lvl6pPr>
      <a:lvl7pPr marL="914400" algn="l" rtl="0" eaLnBrk="1" fontAlgn="base" hangingPunct="1">
        <a:spcBef>
          <a:spcPct val="0"/>
        </a:spcBef>
        <a:spcAft>
          <a:spcPct val="0"/>
        </a:spcAft>
        <a:defRPr sz="3600">
          <a:solidFill>
            <a:srgbClr val="4D4D4D"/>
          </a:solidFill>
          <a:latin typeface="Times New Roman" pitchFamily="18" charset="0"/>
        </a:defRPr>
      </a:lvl7pPr>
      <a:lvl8pPr marL="1371600" algn="l" rtl="0" eaLnBrk="1" fontAlgn="base" hangingPunct="1">
        <a:spcBef>
          <a:spcPct val="0"/>
        </a:spcBef>
        <a:spcAft>
          <a:spcPct val="0"/>
        </a:spcAft>
        <a:defRPr sz="3600">
          <a:solidFill>
            <a:srgbClr val="4D4D4D"/>
          </a:solidFill>
          <a:latin typeface="Times New Roman" pitchFamily="18" charset="0"/>
        </a:defRPr>
      </a:lvl8pPr>
      <a:lvl9pPr marL="1828800" algn="l" rtl="0" eaLnBrk="1" fontAlgn="base" hangingPunct="1">
        <a:spcBef>
          <a:spcPct val="0"/>
        </a:spcBef>
        <a:spcAft>
          <a:spcPct val="0"/>
        </a:spcAft>
        <a:defRPr sz="3600">
          <a:solidFill>
            <a:srgbClr val="4D4D4D"/>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400">
          <a:solidFill>
            <a:srgbClr val="4D4D4D"/>
          </a:solidFill>
          <a:latin typeface="+mn-lt"/>
        </a:defRPr>
      </a:lvl2pPr>
      <a:lvl3pPr marL="1143000" indent="-228600" algn="l" rtl="0" eaLnBrk="1" fontAlgn="base" hangingPunct="1">
        <a:spcBef>
          <a:spcPct val="20000"/>
        </a:spcBef>
        <a:spcAft>
          <a:spcPct val="0"/>
        </a:spcAft>
        <a:buChar char="•"/>
        <a:defRPr sz="2000">
          <a:solidFill>
            <a:srgbClr val="4D4D4D"/>
          </a:solidFill>
          <a:latin typeface="+mn-lt"/>
        </a:defRPr>
      </a:lvl3pPr>
      <a:lvl4pPr marL="1600200" indent="-228600" algn="l" rtl="0" eaLnBrk="1" fontAlgn="base" hangingPunct="1">
        <a:spcBef>
          <a:spcPct val="20000"/>
        </a:spcBef>
        <a:spcAft>
          <a:spcPct val="0"/>
        </a:spcAft>
        <a:buChar char="–"/>
        <a:defRPr>
          <a:solidFill>
            <a:srgbClr val="4D4D4D"/>
          </a:solidFill>
          <a:latin typeface="+mn-lt"/>
        </a:defRPr>
      </a:lvl4pPr>
      <a:lvl5pPr marL="2057400" indent="-228600" algn="l" rtl="0" eaLnBrk="1" fontAlgn="base" hangingPunct="1">
        <a:spcBef>
          <a:spcPct val="20000"/>
        </a:spcBef>
        <a:spcAft>
          <a:spcPct val="0"/>
        </a:spcAft>
        <a:buChar char="»"/>
        <a:defRPr>
          <a:solidFill>
            <a:srgbClr val="4D4D4D"/>
          </a:solidFill>
          <a:latin typeface="+mn-lt"/>
        </a:defRPr>
      </a:lvl5pPr>
      <a:lvl6pPr marL="2514600" indent="-228600" algn="l" rtl="0" eaLnBrk="1" fontAlgn="base" hangingPunct="1">
        <a:spcBef>
          <a:spcPct val="20000"/>
        </a:spcBef>
        <a:spcAft>
          <a:spcPct val="0"/>
        </a:spcAft>
        <a:buChar char="»"/>
        <a:defRPr>
          <a:solidFill>
            <a:srgbClr val="4D4D4D"/>
          </a:solidFill>
          <a:latin typeface="+mn-lt"/>
        </a:defRPr>
      </a:lvl6pPr>
      <a:lvl7pPr marL="2971800" indent="-228600" algn="l" rtl="0" eaLnBrk="1" fontAlgn="base" hangingPunct="1">
        <a:spcBef>
          <a:spcPct val="20000"/>
        </a:spcBef>
        <a:spcAft>
          <a:spcPct val="0"/>
        </a:spcAft>
        <a:buChar char="»"/>
        <a:defRPr>
          <a:solidFill>
            <a:srgbClr val="4D4D4D"/>
          </a:solidFill>
          <a:latin typeface="+mn-lt"/>
        </a:defRPr>
      </a:lvl7pPr>
      <a:lvl8pPr marL="3429000" indent="-228600" algn="l" rtl="0" eaLnBrk="1" fontAlgn="base" hangingPunct="1">
        <a:spcBef>
          <a:spcPct val="20000"/>
        </a:spcBef>
        <a:spcAft>
          <a:spcPct val="0"/>
        </a:spcAft>
        <a:buChar char="»"/>
        <a:defRPr>
          <a:solidFill>
            <a:srgbClr val="4D4D4D"/>
          </a:solidFill>
          <a:latin typeface="+mn-lt"/>
        </a:defRPr>
      </a:lvl8pPr>
      <a:lvl9pPr marL="3886200" indent="-228600" algn="l" rtl="0" eaLnBrk="1" fontAlgn="base" hangingPunct="1">
        <a:spcBef>
          <a:spcPct val="20000"/>
        </a:spcBef>
        <a:spcAft>
          <a:spcPct val="0"/>
        </a:spcAft>
        <a:buChar char="»"/>
        <a:defRPr>
          <a:solidFill>
            <a:srgbClr val="4D4D4D"/>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zdorovja.com.ua/content/view/11944/56/" TargetMode="External"/><Relationship Id="rId2" Type="http://schemas.openxmlformats.org/officeDocument/2006/relationships/hyperlink" Target="http://www.allwomens.ru/11060-10-samyx-opasnyx-produktov-pitaniya.html"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taliya.ru/pravilnoe-pitanie/top-10-samyih-vrednyih-produktov.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14290"/>
            <a:ext cx="9144000" cy="1928826"/>
          </a:xfrm>
        </p:spPr>
        <p:txBody>
          <a:bodyPr/>
          <a:lstStyle/>
          <a:p>
            <a:r>
              <a:rPr lang="ru-RU" sz="4000" b="1" i="1" dirty="0" smtClean="0"/>
              <a:t>               Красиво! Вкусно! Полезно?..</a:t>
            </a:r>
            <a:r>
              <a:rPr lang="ru-RU" dirty="0" smtClean="0"/>
              <a:t/>
            </a:r>
            <a:br>
              <a:rPr lang="ru-RU" dirty="0" smtClean="0"/>
            </a:br>
            <a:r>
              <a:rPr lang="ru-RU" dirty="0" smtClean="0"/>
              <a:t>               </a:t>
            </a:r>
            <a:r>
              <a:rPr lang="ru-RU" sz="2400" dirty="0" smtClean="0"/>
              <a:t>Рейтинг самых вредных для здоровья продуктов</a:t>
            </a:r>
            <a:r>
              <a:rPr lang="ru-RU" dirty="0" smtClean="0"/>
              <a:t/>
            </a:r>
            <a:br>
              <a:rPr lang="ru-RU" dirty="0" smtClean="0"/>
            </a:br>
            <a:endParaRPr lang="ru-RU" dirty="0"/>
          </a:p>
        </p:txBody>
      </p:sp>
      <p:sp>
        <p:nvSpPr>
          <p:cNvPr id="3" name="Подзаголовок 2"/>
          <p:cNvSpPr>
            <a:spLocks noGrp="1"/>
          </p:cNvSpPr>
          <p:nvPr>
            <p:ph type="subTitle" idx="1"/>
          </p:nvPr>
        </p:nvSpPr>
        <p:spPr>
          <a:xfrm>
            <a:off x="76200" y="2857496"/>
            <a:ext cx="3424230" cy="1643074"/>
          </a:xfrm>
        </p:spPr>
        <p:txBody>
          <a:bodyPr/>
          <a:lstStyle/>
          <a:p>
            <a:pPr algn="ctr"/>
            <a:r>
              <a:rPr lang="ru-RU" dirty="0" smtClean="0"/>
              <a:t>Презентация о здоровом </a:t>
            </a:r>
          </a:p>
          <a:p>
            <a:pPr algn="ctr"/>
            <a:r>
              <a:rPr lang="ru-RU" dirty="0" smtClean="0"/>
              <a:t>питании</a:t>
            </a:r>
          </a:p>
          <a:p>
            <a:pPr algn="l"/>
            <a:r>
              <a:rPr lang="ru-RU" dirty="0" smtClean="0"/>
              <a:t>            Автор – Сакова И.Р.</a:t>
            </a:r>
          </a:p>
          <a:p>
            <a:endParaRPr lang="ru-RU" dirty="0" smtClean="0"/>
          </a:p>
          <a:p>
            <a:endParaRPr lang="ru-RU" dirty="0"/>
          </a:p>
        </p:txBody>
      </p:sp>
      <p:pic>
        <p:nvPicPr>
          <p:cNvPr id="4" name="Рисунок 3" descr="706aa5a1eefb.jpg"/>
          <p:cNvPicPr>
            <a:picLocks noChangeAspect="1"/>
          </p:cNvPicPr>
          <p:nvPr/>
        </p:nvPicPr>
        <p:blipFill>
          <a:blip r:embed="rId2"/>
          <a:stretch>
            <a:fillRect/>
          </a:stretch>
        </p:blipFill>
        <p:spPr>
          <a:xfrm>
            <a:off x="3773865" y="2071678"/>
            <a:ext cx="5155817" cy="41532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6 место – «фиктивные фрукты»</a:t>
            </a:r>
            <a:endParaRPr lang="ru-RU" sz="4000" b="1" dirty="0"/>
          </a:p>
        </p:txBody>
      </p:sp>
      <p:pic>
        <p:nvPicPr>
          <p:cNvPr id="11" name="Содержимое 10" descr="x_0fb4bdda.jpg"/>
          <p:cNvPicPr>
            <a:picLocks noGrp="1" noChangeAspect="1"/>
          </p:cNvPicPr>
          <p:nvPr>
            <p:ph idx="1"/>
          </p:nvPr>
        </p:nvPicPr>
        <p:blipFill>
          <a:blip r:embed="rId2"/>
          <a:stretch>
            <a:fillRect/>
          </a:stretch>
        </p:blipFill>
        <p:spPr>
          <a:xfrm>
            <a:off x="5143504" y="1785926"/>
            <a:ext cx="3446368" cy="4373563"/>
          </a:xfrm>
        </p:spPr>
      </p:pic>
      <p:sp>
        <p:nvSpPr>
          <p:cNvPr id="7" name="TextBox 6"/>
          <p:cNvSpPr txBox="1"/>
          <p:nvPr/>
        </p:nvSpPr>
        <p:spPr>
          <a:xfrm>
            <a:off x="928662" y="1643050"/>
            <a:ext cx="4214842" cy="4893647"/>
          </a:xfrm>
          <a:prstGeom prst="rect">
            <a:avLst/>
          </a:prstGeom>
          <a:noFill/>
        </p:spPr>
        <p:txBody>
          <a:bodyPr wrap="square" rtlCol="0">
            <a:spAutoFit/>
          </a:bodyPr>
          <a:lstStyle/>
          <a:p>
            <a:r>
              <a:rPr lang="ru-RU" sz="2400" dirty="0" smtClean="0"/>
              <a:t>Сегодняшние </a:t>
            </a:r>
            <a:r>
              <a:rPr lang="ru-RU" sz="2400" b="1" dirty="0" smtClean="0"/>
              <a:t>фрукты </a:t>
            </a:r>
            <a:r>
              <a:rPr lang="ru-RU" sz="2400" dirty="0" smtClean="0"/>
              <a:t>выращивают на сплошных химикатах, и это правда. Старайтесь избегать слишком крупных, ярких и красивых плодов, особенно в холодное время года. Сезонные фрукты лучше покупать именно в сезон их созревания. А то вместо витаминов вы получите пестициды, воск и прочее… из таблицы Менделеева.</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71546"/>
          </a:xfrm>
        </p:spPr>
        <p:txBody>
          <a:bodyPr/>
          <a:lstStyle/>
          <a:p>
            <a:pPr algn="ctr"/>
            <a:r>
              <a:rPr lang="ru-RU" sz="4000" b="1" dirty="0" smtClean="0"/>
              <a:t>Жидкие продукты</a:t>
            </a:r>
            <a:endParaRPr lang="ru-RU" sz="4000" b="1" dirty="0"/>
          </a:p>
        </p:txBody>
      </p:sp>
      <p:pic>
        <p:nvPicPr>
          <p:cNvPr id="8" name="Содержимое 7" descr="1298989309_smuzi-iz-grush-revenya-i-klyukvy.jpg"/>
          <p:cNvPicPr>
            <a:picLocks noGrp="1" noChangeAspect="1"/>
          </p:cNvPicPr>
          <p:nvPr>
            <p:ph sz="half" idx="2"/>
          </p:nvPr>
        </p:nvPicPr>
        <p:blipFill>
          <a:blip r:embed="rId2"/>
          <a:stretch>
            <a:fillRect/>
          </a:stretch>
        </p:blipFill>
        <p:spPr>
          <a:xfrm>
            <a:off x="500034" y="785794"/>
            <a:ext cx="3071834" cy="3438620"/>
          </a:xfrm>
          <a:prstGeom prst="rect">
            <a:avLst/>
          </a:prstGeom>
          <a:ln>
            <a:noFill/>
          </a:ln>
          <a:effectLst>
            <a:softEdge rad="112500"/>
          </a:effectLst>
        </p:spPr>
      </p:pic>
      <p:sp>
        <p:nvSpPr>
          <p:cNvPr id="6" name="Текст 5"/>
          <p:cNvSpPr>
            <a:spLocks noGrp="1"/>
          </p:cNvSpPr>
          <p:nvPr>
            <p:ph type="body" sz="quarter" idx="3"/>
          </p:nvPr>
        </p:nvSpPr>
        <p:spPr/>
        <p:txBody>
          <a:bodyPr/>
          <a:lstStyle/>
          <a:p>
            <a:endParaRPr lang="ru-RU"/>
          </a:p>
        </p:txBody>
      </p:sp>
      <p:pic>
        <p:nvPicPr>
          <p:cNvPr id="9" name="Содержимое 8" descr="854404961797194.jpg"/>
          <p:cNvPicPr>
            <a:picLocks noGrp="1" noChangeAspect="1"/>
          </p:cNvPicPr>
          <p:nvPr>
            <p:ph sz="quarter" idx="4"/>
          </p:nvPr>
        </p:nvPicPr>
        <p:blipFill>
          <a:blip r:embed="rId3"/>
          <a:stretch>
            <a:fillRect/>
          </a:stretch>
        </p:blipFill>
        <p:spPr>
          <a:xfrm>
            <a:off x="4786314" y="1000108"/>
            <a:ext cx="4041775" cy="3013500"/>
          </a:xfrm>
          <a:prstGeom prst="rect">
            <a:avLst/>
          </a:prstGeom>
          <a:ln>
            <a:noFill/>
          </a:ln>
          <a:effectLst>
            <a:softEdge rad="112500"/>
          </a:effectLst>
        </p:spPr>
      </p:pic>
      <p:sp>
        <p:nvSpPr>
          <p:cNvPr id="11" name="TextBox 10"/>
          <p:cNvSpPr txBox="1"/>
          <p:nvPr/>
        </p:nvSpPr>
        <p:spPr>
          <a:xfrm>
            <a:off x="0" y="4143380"/>
            <a:ext cx="9144000" cy="2246769"/>
          </a:xfrm>
          <a:prstGeom prst="rect">
            <a:avLst/>
          </a:prstGeom>
          <a:noFill/>
        </p:spPr>
        <p:txBody>
          <a:bodyPr wrap="square" rtlCol="0">
            <a:spAutoFit/>
          </a:bodyPr>
          <a:lstStyle/>
          <a:p>
            <a:r>
              <a:rPr lang="ru-RU" dirty="0" smtClean="0"/>
              <a:t> </a:t>
            </a:r>
            <a:r>
              <a:rPr lang="ru-RU" sz="2000" dirty="0" smtClean="0"/>
              <a:t>Одним из самых модных продуктов в питании становятся </a:t>
            </a:r>
            <a:r>
              <a:rPr lang="ru-RU" sz="2000" b="1" dirty="0" err="1" smtClean="0"/>
              <a:t>смузи</a:t>
            </a:r>
            <a:r>
              <a:rPr lang="ru-RU" sz="2000" b="1" dirty="0"/>
              <a:t> </a:t>
            </a:r>
            <a:r>
              <a:rPr lang="ru-RU" sz="2000" dirty="0" smtClean="0"/>
              <a:t>– пища, доведённая до жидкого состояния. Она вкусна, сытна и быстро усваивается. Здоровому человеку жидкую пищу можно кушать, но нельзя ею заменять весь рацион. Нам трудно контролировать количество калорий в жидкой пище. Там может быть больше воды, а может быть больше сухого продукта. Кроме того, жидкая пища разбалансирует пищеварительную систему. Желудок начинает «лениться». Ведь именно твёрдая пища стимулирует желудочно-кишечный тракт.</a:t>
            </a:r>
            <a:endParaRPr lang="ru-RU"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5 место - колбаса</a:t>
            </a:r>
            <a:endParaRPr lang="ru-RU" sz="4000" b="1" dirty="0"/>
          </a:p>
        </p:txBody>
      </p:sp>
      <p:pic>
        <p:nvPicPr>
          <p:cNvPr id="5" name="Содержимое 4" descr="e67832570820.jpg"/>
          <p:cNvPicPr>
            <a:picLocks noGrp="1" noChangeAspect="1"/>
          </p:cNvPicPr>
          <p:nvPr>
            <p:ph sz="half" idx="1"/>
          </p:nvPr>
        </p:nvPicPr>
        <p:blipFill>
          <a:blip r:embed="rId2"/>
          <a:stretch>
            <a:fillRect/>
          </a:stretch>
        </p:blipFill>
        <p:spPr>
          <a:xfrm>
            <a:off x="214282" y="1142984"/>
            <a:ext cx="3214710" cy="2643206"/>
          </a:xfrm>
          <a:prstGeom prst="rect">
            <a:avLst/>
          </a:prstGeom>
          <a:ln>
            <a:noFill/>
          </a:ln>
          <a:effectLst>
            <a:softEdge rad="112500"/>
          </a:effectLst>
        </p:spPr>
      </p:pic>
      <p:pic>
        <p:nvPicPr>
          <p:cNvPr id="6" name="Содержимое 5" descr="iCAKYUOB7.jpg"/>
          <p:cNvPicPr>
            <a:picLocks noGrp="1" noChangeAspect="1"/>
          </p:cNvPicPr>
          <p:nvPr>
            <p:ph sz="half" idx="2"/>
          </p:nvPr>
        </p:nvPicPr>
        <p:blipFill>
          <a:blip r:embed="rId3"/>
          <a:stretch>
            <a:fillRect/>
          </a:stretch>
        </p:blipFill>
        <p:spPr>
          <a:xfrm>
            <a:off x="6071246" y="3714752"/>
            <a:ext cx="2864187" cy="2902893"/>
          </a:xfrm>
          <a:prstGeom prst="rect">
            <a:avLst/>
          </a:prstGeom>
          <a:ln>
            <a:noFill/>
          </a:ln>
          <a:effectLst>
            <a:softEdge rad="112500"/>
          </a:effectLst>
        </p:spPr>
      </p:pic>
      <p:sp>
        <p:nvSpPr>
          <p:cNvPr id="7" name="TextBox 6"/>
          <p:cNvSpPr txBox="1"/>
          <p:nvPr/>
        </p:nvSpPr>
        <p:spPr>
          <a:xfrm>
            <a:off x="3714744" y="1857364"/>
            <a:ext cx="5143536" cy="1938992"/>
          </a:xfrm>
          <a:prstGeom prst="rect">
            <a:avLst/>
          </a:prstGeom>
          <a:noFill/>
        </p:spPr>
        <p:txBody>
          <a:bodyPr wrap="square" rtlCol="0">
            <a:spAutoFit/>
          </a:bodyPr>
          <a:lstStyle/>
          <a:p>
            <a:r>
              <a:rPr lang="ru-RU" sz="2400" dirty="0" smtClean="0"/>
              <a:t>Современные </a:t>
            </a:r>
            <a:r>
              <a:rPr lang="ru-RU" sz="2400" b="1" dirty="0" smtClean="0"/>
              <a:t>колбасы </a:t>
            </a:r>
            <a:r>
              <a:rPr lang="ru-RU" sz="2400" dirty="0" smtClean="0"/>
              <a:t>готовят из чего угодно: из сои, ГМО, красителей, консервантов, крахмала и костей, однако, мяса в этом списке нет.</a:t>
            </a:r>
            <a:endParaRPr lang="ru-RU" sz="2400" dirty="0"/>
          </a:p>
        </p:txBody>
      </p:sp>
      <p:sp>
        <p:nvSpPr>
          <p:cNvPr id="8" name="TextBox 7"/>
          <p:cNvSpPr txBox="1"/>
          <p:nvPr/>
        </p:nvSpPr>
        <p:spPr>
          <a:xfrm>
            <a:off x="142844" y="3714752"/>
            <a:ext cx="5857916" cy="3046988"/>
          </a:xfrm>
          <a:prstGeom prst="rect">
            <a:avLst/>
          </a:prstGeom>
          <a:noFill/>
        </p:spPr>
        <p:txBody>
          <a:bodyPr wrap="square" rtlCol="0">
            <a:spAutoFit/>
          </a:bodyPr>
          <a:lstStyle/>
          <a:p>
            <a:r>
              <a:rPr lang="ru-RU" sz="2400" dirty="0" smtClean="0"/>
              <a:t>       Помимо этого, всё больше производителей переходит на </a:t>
            </a:r>
            <a:r>
              <a:rPr lang="ru-RU" sz="2400" dirty="0" err="1" smtClean="0"/>
              <a:t>генно-модифицированное</a:t>
            </a:r>
            <a:r>
              <a:rPr lang="ru-RU" sz="2400" dirty="0" smtClean="0"/>
              <a:t> сырьё. Например, сосиски, колбасы на 80% состоят из </a:t>
            </a:r>
            <a:r>
              <a:rPr lang="ru-RU" sz="2400" dirty="0" err="1" smtClean="0"/>
              <a:t>трансгенной</a:t>
            </a:r>
            <a:r>
              <a:rPr lang="ru-RU" sz="2400" dirty="0" smtClean="0"/>
              <a:t> сои. А один кусочек копчёной колбасы содержит столько фенольных </a:t>
            </a:r>
            <a:r>
              <a:rPr lang="ru-RU" sz="2400" dirty="0" err="1" smtClean="0"/>
              <a:t>соедитнений</a:t>
            </a:r>
            <a:r>
              <a:rPr lang="ru-RU" sz="2400" dirty="0" smtClean="0"/>
              <a:t>, сколько человек вдыхает в городе за год! Фенол крайне токсичен.</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Свиные шкурки</a:t>
            </a:r>
            <a:endParaRPr lang="ru-RU" sz="4000" b="1" dirty="0"/>
          </a:p>
        </p:txBody>
      </p:sp>
      <p:pic>
        <p:nvPicPr>
          <p:cNvPr id="5" name="Содержимое 4" descr="71744918_1299589183_svinnina_s_chernoslivom.jpg"/>
          <p:cNvPicPr>
            <a:picLocks noGrp="1" noChangeAspect="1"/>
          </p:cNvPicPr>
          <p:nvPr>
            <p:ph sz="half" idx="1"/>
          </p:nvPr>
        </p:nvPicPr>
        <p:blipFill>
          <a:blip r:embed="rId2"/>
          <a:stretch>
            <a:fillRect/>
          </a:stretch>
        </p:blipFill>
        <p:spPr>
          <a:xfrm>
            <a:off x="214282" y="1857364"/>
            <a:ext cx="3449115" cy="3857652"/>
          </a:xfrm>
          <a:prstGeom prst="rect">
            <a:avLst/>
          </a:prstGeom>
          <a:ln>
            <a:noFill/>
          </a:ln>
          <a:effectLst>
            <a:softEdge rad="112500"/>
          </a:effectLst>
        </p:spPr>
      </p:pic>
      <p:sp>
        <p:nvSpPr>
          <p:cNvPr id="4" name="Содержимое 3"/>
          <p:cNvSpPr>
            <a:spLocks noGrp="1"/>
          </p:cNvSpPr>
          <p:nvPr>
            <p:ph sz="half" idx="2"/>
          </p:nvPr>
        </p:nvSpPr>
        <p:spPr>
          <a:xfrm>
            <a:off x="3428992" y="1142984"/>
            <a:ext cx="5500726" cy="5715016"/>
          </a:xfrm>
        </p:spPr>
        <p:txBody>
          <a:bodyPr/>
          <a:lstStyle/>
          <a:p>
            <a:pPr>
              <a:buNone/>
            </a:pPr>
            <a:r>
              <a:rPr lang="ru-RU" sz="2400" dirty="0" smtClean="0"/>
              <a:t>		Во многих странах мира </a:t>
            </a:r>
            <a:r>
              <a:rPr lang="ru-RU" sz="2400" b="1" dirty="0" smtClean="0"/>
              <a:t>свиные  шкурки</a:t>
            </a:r>
            <a:r>
              <a:rPr lang="ru-RU" sz="2400" dirty="0" smtClean="0"/>
              <a:t> являются частью национальной кухни. Блюда, содержащие свиные шкурки. Получаются вкусными и питательными, но вот пользы здоровью они не приносят. Это твёрдая и тяжёлая пища. Свиные шкурки часто содержат необработанные волоски, которые вообще не перевариваются. Они могут привести к воспалению аппендикса. Кроме того, они вредны для зубов. Исследования показывают, что они повреждают зубную эмаль.</a:t>
            </a:r>
            <a:endParaRPr lang="ru-RU"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7924800" cy="1071546"/>
          </a:xfrm>
        </p:spPr>
        <p:txBody>
          <a:bodyPr/>
          <a:lstStyle/>
          <a:p>
            <a:pPr algn="ctr"/>
            <a:r>
              <a:rPr lang="ru-RU" sz="4000" b="1" dirty="0" smtClean="0"/>
              <a:t>4 место – торты и пирожные</a:t>
            </a:r>
            <a:endParaRPr lang="ru-RU" sz="4000" b="1" dirty="0"/>
          </a:p>
        </p:txBody>
      </p:sp>
      <p:pic>
        <p:nvPicPr>
          <p:cNvPr id="6" name="Содержимое 5" descr="14-5.jpg"/>
          <p:cNvPicPr>
            <a:picLocks noGrp="1" noChangeAspect="1"/>
          </p:cNvPicPr>
          <p:nvPr>
            <p:ph idx="1"/>
          </p:nvPr>
        </p:nvPicPr>
        <p:blipFill>
          <a:blip r:embed="rId2"/>
          <a:stretch>
            <a:fillRect/>
          </a:stretch>
        </p:blipFill>
        <p:spPr>
          <a:xfrm>
            <a:off x="1500165" y="1142984"/>
            <a:ext cx="6463439" cy="5429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ab_cake_05.jpg"/>
          <p:cNvPicPr>
            <a:picLocks noGrp="1" noChangeAspect="1"/>
          </p:cNvPicPr>
          <p:nvPr>
            <p:ph idx="1"/>
          </p:nvPr>
        </p:nvPicPr>
        <p:blipFill>
          <a:blip r:embed="rId2"/>
          <a:srcRect r="49890" b="-244"/>
          <a:stretch>
            <a:fillRect/>
          </a:stretch>
        </p:blipFill>
        <p:spPr>
          <a:xfrm>
            <a:off x="4714876" y="285728"/>
            <a:ext cx="4206994" cy="6215106"/>
          </a:xfrm>
          <a:prstGeom prst="rect">
            <a:avLst/>
          </a:prstGeom>
          <a:ln>
            <a:noFill/>
          </a:ln>
          <a:effectLst>
            <a:softEdge rad="112500"/>
          </a:effectLst>
        </p:spPr>
      </p:pic>
      <p:sp>
        <p:nvSpPr>
          <p:cNvPr id="5" name="TextBox 4"/>
          <p:cNvSpPr txBox="1"/>
          <p:nvPr/>
        </p:nvSpPr>
        <p:spPr>
          <a:xfrm>
            <a:off x="357158" y="285728"/>
            <a:ext cx="4357718" cy="5632311"/>
          </a:xfrm>
          <a:prstGeom prst="rect">
            <a:avLst/>
          </a:prstGeom>
          <a:noFill/>
        </p:spPr>
        <p:txBody>
          <a:bodyPr wrap="square" rtlCol="0">
            <a:spAutoFit/>
          </a:bodyPr>
          <a:lstStyle/>
          <a:p>
            <a:r>
              <a:rPr lang="ru-RU" sz="2400" dirty="0" smtClean="0"/>
              <a:t>   Помимо высокой калорийности любых десертов, стоит помнить – современные сладости насквозь фальшивы и ненатуральны. Пирожные, торты с кремом, изделия из слоёного теста – все содержат маргарин. Маргарин – это сплошной </a:t>
            </a:r>
            <a:r>
              <a:rPr lang="ru-RU" sz="2400" dirty="0" err="1" smtClean="0"/>
              <a:t>трансгенный</a:t>
            </a:r>
            <a:r>
              <a:rPr lang="ru-RU" sz="2400" dirty="0" smtClean="0"/>
              <a:t> жир – самый вредный вид жира. </a:t>
            </a:r>
            <a:r>
              <a:rPr lang="ru-RU" sz="2400" dirty="0" err="1" smtClean="0"/>
              <a:t>Чтезмерная</a:t>
            </a:r>
            <a:r>
              <a:rPr lang="ru-RU" sz="2400" dirty="0" smtClean="0"/>
              <a:t> любовь к этим насыщенным сахаром и жиром продуктам практически гарантирует нарушение обмена веществ и лишний вес.</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928694"/>
          </a:xfrm>
        </p:spPr>
        <p:txBody>
          <a:bodyPr/>
          <a:lstStyle/>
          <a:p>
            <a:pPr algn="ctr"/>
            <a:r>
              <a:rPr lang="ru-RU" b="1" dirty="0" smtClean="0"/>
              <a:t>Жевательные конфеты, </a:t>
            </a:r>
            <a:br>
              <a:rPr lang="ru-RU" b="1" dirty="0" smtClean="0"/>
            </a:br>
            <a:r>
              <a:rPr lang="ru-RU" b="1" dirty="0" smtClean="0"/>
              <a:t>пастила, </a:t>
            </a:r>
            <a:r>
              <a:rPr lang="ru-RU" b="1" dirty="0" err="1" smtClean="0"/>
              <a:t>чупа-чупс</a:t>
            </a:r>
            <a:endParaRPr lang="ru-RU" b="1" dirty="0"/>
          </a:p>
        </p:txBody>
      </p:sp>
      <p:pic>
        <p:nvPicPr>
          <p:cNvPr id="6" name="Содержимое 5" descr="16612478_x_c3e2fde6.jpg"/>
          <p:cNvPicPr>
            <a:picLocks noGrp="1" noChangeAspect="1"/>
          </p:cNvPicPr>
          <p:nvPr>
            <p:ph sz="half" idx="1"/>
          </p:nvPr>
        </p:nvPicPr>
        <p:blipFill>
          <a:blip r:embed="rId2"/>
          <a:stretch>
            <a:fillRect/>
          </a:stretch>
        </p:blipFill>
        <p:spPr>
          <a:xfrm>
            <a:off x="214282" y="1357298"/>
            <a:ext cx="3714775" cy="2786081"/>
          </a:xfrm>
          <a:prstGeom prst="rect">
            <a:avLst/>
          </a:prstGeom>
          <a:ln>
            <a:noFill/>
          </a:ln>
          <a:effectLst>
            <a:softEdge rad="112500"/>
          </a:effectLst>
        </p:spPr>
      </p:pic>
      <p:pic>
        <p:nvPicPr>
          <p:cNvPr id="7" name="Содержимое 6" descr="x_aceb998f.jpg"/>
          <p:cNvPicPr>
            <a:picLocks noGrp="1" noChangeAspect="1"/>
          </p:cNvPicPr>
          <p:nvPr>
            <p:ph sz="half" idx="2"/>
          </p:nvPr>
        </p:nvPicPr>
        <p:blipFill>
          <a:blip r:embed="rId3"/>
          <a:stretch>
            <a:fillRect/>
          </a:stretch>
        </p:blipFill>
        <p:spPr>
          <a:xfrm>
            <a:off x="214282" y="4357694"/>
            <a:ext cx="3714776" cy="1857388"/>
          </a:xfrm>
          <a:prstGeom prst="rect">
            <a:avLst/>
          </a:prstGeom>
          <a:ln>
            <a:noFill/>
          </a:ln>
          <a:effectLst>
            <a:softEdge rad="112500"/>
          </a:effectLst>
        </p:spPr>
      </p:pic>
      <p:sp>
        <p:nvSpPr>
          <p:cNvPr id="8" name="TextBox 7"/>
          <p:cNvSpPr txBox="1"/>
          <p:nvPr/>
        </p:nvSpPr>
        <p:spPr>
          <a:xfrm>
            <a:off x="4286248" y="1643050"/>
            <a:ext cx="4357718" cy="4524315"/>
          </a:xfrm>
          <a:prstGeom prst="rect">
            <a:avLst/>
          </a:prstGeom>
          <a:noFill/>
        </p:spPr>
        <p:txBody>
          <a:bodyPr wrap="square" rtlCol="0">
            <a:spAutoFit/>
          </a:bodyPr>
          <a:lstStyle/>
          <a:p>
            <a:r>
              <a:rPr lang="ru-RU" sz="2400" dirty="0" smtClean="0"/>
              <a:t>   Одержат огромное количество сахара, химические добавки, красители, заменители и т. д.  Одним словом, никакой пользы. Эти конфеты могут спровоцировать гастрит и другие заболевания. Желудочно-кишечного тракта, а также различные болезни зубов и дёсен, о чём не перестают нам напоминать производители зубной пасты по телевизору.</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85728"/>
            <a:ext cx="7924800" cy="642942"/>
          </a:xfrm>
        </p:spPr>
        <p:txBody>
          <a:bodyPr/>
          <a:lstStyle/>
          <a:p>
            <a:r>
              <a:rPr lang="ru-RU" sz="4000" b="1" dirty="0" smtClean="0"/>
              <a:t>3 место – </a:t>
            </a:r>
            <a:r>
              <a:rPr lang="ru-RU" sz="4000" b="1" dirty="0" err="1" smtClean="0"/>
              <a:t>фаст-фуд</a:t>
            </a:r>
            <a:endParaRPr lang="ru-RU" sz="4000" b="1" dirty="0"/>
          </a:p>
        </p:txBody>
      </p:sp>
      <p:pic>
        <p:nvPicPr>
          <p:cNvPr id="6" name="Содержимое 5" descr="fastfood_1.jpg"/>
          <p:cNvPicPr>
            <a:picLocks noGrp="1" noChangeAspect="1"/>
          </p:cNvPicPr>
          <p:nvPr>
            <p:ph sz="half" idx="1"/>
          </p:nvPr>
        </p:nvPicPr>
        <p:blipFill>
          <a:blip r:embed="rId2"/>
          <a:stretch>
            <a:fillRect/>
          </a:stretch>
        </p:blipFill>
        <p:spPr>
          <a:xfrm>
            <a:off x="428596" y="3335296"/>
            <a:ext cx="2928958" cy="3233265"/>
          </a:xfrm>
          <a:prstGeom prst="rect">
            <a:avLst/>
          </a:prstGeom>
          <a:ln>
            <a:noFill/>
          </a:ln>
          <a:effectLst>
            <a:softEdge rad="112500"/>
          </a:effectLst>
        </p:spPr>
      </p:pic>
      <p:pic>
        <p:nvPicPr>
          <p:cNvPr id="8" name="Содержимое 7" descr="img_27772185_10684_10.jpg"/>
          <p:cNvPicPr>
            <a:picLocks noGrp="1" noChangeAspect="1"/>
          </p:cNvPicPr>
          <p:nvPr>
            <p:ph sz="half" idx="2"/>
          </p:nvPr>
        </p:nvPicPr>
        <p:blipFill>
          <a:blip r:embed="rId3"/>
          <a:stretch>
            <a:fillRect/>
          </a:stretch>
        </p:blipFill>
        <p:spPr>
          <a:xfrm>
            <a:off x="4966910" y="1000108"/>
            <a:ext cx="3986594" cy="2500330"/>
          </a:xfrm>
          <a:prstGeom prst="rect">
            <a:avLst/>
          </a:prstGeom>
          <a:ln>
            <a:noFill/>
          </a:ln>
          <a:effectLst>
            <a:softEdge rad="112500"/>
          </a:effectLst>
        </p:spPr>
      </p:pic>
      <p:sp>
        <p:nvSpPr>
          <p:cNvPr id="9" name="TextBox 8"/>
          <p:cNvSpPr txBox="1"/>
          <p:nvPr/>
        </p:nvSpPr>
        <p:spPr>
          <a:xfrm>
            <a:off x="285720" y="1000108"/>
            <a:ext cx="4857784" cy="2379762"/>
          </a:xfrm>
          <a:prstGeom prst="rect">
            <a:avLst/>
          </a:prstGeom>
          <a:noFill/>
        </p:spPr>
        <p:txBody>
          <a:bodyPr wrap="square" rtlCol="0">
            <a:spAutoFit/>
          </a:bodyPr>
          <a:lstStyle/>
          <a:p>
            <a:r>
              <a:rPr lang="ru-RU" sz="2400" dirty="0" smtClean="0"/>
              <a:t>Самая быстрая еда – беляши, чебуреки, </a:t>
            </a:r>
            <a:r>
              <a:rPr lang="ru-RU" sz="2400" dirty="0" err="1" smtClean="0"/>
              <a:t>шаурма</a:t>
            </a:r>
            <a:r>
              <a:rPr lang="ru-RU" sz="2400" dirty="0" smtClean="0"/>
              <a:t> и вообще, всё, что жарится – очень вредна. Потому, что жарят всё это зачастую в одном и том же масле, которое могут не менять несколько суток.</a:t>
            </a:r>
            <a:endParaRPr lang="ru-RU" sz="2400" dirty="0"/>
          </a:p>
        </p:txBody>
      </p:sp>
      <p:sp>
        <p:nvSpPr>
          <p:cNvPr id="11" name="TextBox 10"/>
          <p:cNvSpPr txBox="1"/>
          <p:nvPr/>
        </p:nvSpPr>
        <p:spPr>
          <a:xfrm>
            <a:off x="3786182" y="3929066"/>
            <a:ext cx="4857784" cy="1938992"/>
          </a:xfrm>
          <a:prstGeom prst="rect">
            <a:avLst/>
          </a:prstGeom>
          <a:noFill/>
        </p:spPr>
        <p:txBody>
          <a:bodyPr wrap="square" rtlCol="0">
            <a:spAutoFit/>
          </a:bodyPr>
          <a:lstStyle/>
          <a:p>
            <a:r>
              <a:rPr lang="ru-RU" sz="2400" dirty="0" smtClean="0"/>
              <a:t>Результат – всё те же канцерогены. С годами подобное питание приводит к нарушению в области пищеварения – к колитам, гастритам, изжоге, запорам и т. п</a:t>
            </a:r>
            <a:r>
              <a:rPr lang="ru-RU" sz="2400" dirty="0"/>
              <a:t>.</a:t>
            </a:r>
            <a:r>
              <a:rPr lang="ru-RU" sz="2400" dirty="0" smtClean="0"/>
              <a:t> </a:t>
            </a:r>
            <a:endParaRPr lang="ru-R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0" y="0"/>
            <a:ext cx="8686800" cy="928670"/>
          </a:xfrm>
        </p:spPr>
        <p:txBody>
          <a:bodyPr/>
          <a:lstStyle/>
          <a:p>
            <a:pPr algn="ctr"/>
            <a:r>
              <a:rPr lang="ru-RU" sz="4000" b="1" dirty="0" err="1" smtClean="0"/>
              <a:t>Фаст</a:t>
            </a:r>
            <a:r>
              <a:rPr lang="ru-RU" sz="4000" b="1" dirty="0" smtClean="0"/>
              <a:t> –</a:t>
            </a:r>
            <a:r>
              <a:rPr lang="ru-RU" sz="4000" b="1" dirty="0" err="1" smtClean="0"/>
              <a:t>фуд</a:t>
            </a:r>
            <a:r>
              <a:rPr lang="ru-RU" sz="4000" b="1" dirty="0" smtClean="0"/>
              <a:t>. Картофель фри с сыром</a:t>
            </a:r>
            <a:endParaRPr lang="ru-RU" sz="4000" b="1" dirty="0"/>
          </a:p>
        </p:txBody>
      </p:sp>
      <p:pic>
        <p:nvPicPr>
          <p:cNvPr id="11" name="Содержимое 10" descr="31650240_07c156fmwfsta008a1.jpg"/>
          <p:cNvPicPr>
            <a:picLocks noGrp="1" noChangeAspect="1"/>
          </p:cNvPicPr>
          <p:nvPr>
            <p:ph idx="1"/>
          </p:nvPr>
        </p:nvPicPr>
        <p:blipFill>
          <a:blip r:embed="rId2"/>
          <a:stretch>
            <a:fillRect/>
          </a:stretch>
        </p:blipFill>
        <p:spPr>
          <a:xfrm>
            <a:off x="2357422" y="3833814"/>
            <a:ext cx="4250521" cy="2833681"/>
          </a:xfrm>
          <a:prstGeom prst="rect">
            <a:avLst/>
          </a:prstGeom>
          <a:ln>
            <a:noFill/>
          </a:ln>
          <a:effectLst>
            <a:softEdge rad="112500"/>
          </a:effectLst>
        </p:spPr>
      </p:pic>
      <p:sp>
        <p:nvSpPr>
          <p:cNvPr id="13" name="TextBox 12"/>
          <p:cNvSpPr txBox="1"/>
          <p:nvPr/>
        </p:nvSpPr>
        <p:spPr>
          <a:xfrm>
            <a:off x="214282" y="857232"/>
            <a:ext cx="8929718" cy="3046988"/>
          </a:xfrm>
          <a:prstGeom prst="rect">
            <a:avLst/>
          </a:prstGeom>
          <a:noFill/>
        </p:spPr>
        <p:txBody>
          <a:bodyPr wrap="square" rtlCol="0">
            <a:spAutoFit/>
          </a:bodyPr>
          <a:lstStyle/>
          <a:p>
            <a:r>
              <a:rPr lang="ru-RU" sz="2400" b="1" dirty="0" smtClean="0"/>
              <a:t>    Картофель фри </a:t>
            </a:r>
            <a:r>
              <a:rPr lang="ru-RU" sz="2400" dirty="0" smtClean="0"/>
              <a:t>становится частью отечественной кухни. Ведь он такой вкусный! А если вы поедете на юг отдыхать на юг, там в него ещё добавляют сыр. Сам по себе картофель фри тяжёлая пища, а в сочетании с термически обработанным сыром превращается в «бомбу» для организма. Сыр содержит в 10б раз больше насыщенного жира, чем рыба и белое мясо. Во взаимодействии с картофельными углеводами это блюдо становится по-настоящему опасным.</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85728"/>
            <a:ext cx="7924800" cy="714380"/>
          </a:xfrm>
        </p:spPr>
        <p:txBody>
          <a:bodyPr/>
          <a:lstStyle/>
          <a:p>
            <a:pPr algn="ctr"/>
            <a:r>
              <a:rPr lang="ru-RU" sz="4000" b="1" dirty="0" err="1" smtClean="0"/>
              <a:t>Фаст</a:t>
            </a:r>
            <a:r>
              <a:rPr lang="ru-RU" sz="4000" b="1" dirty="0" smtClean="0"/>
              <a:t> – </a:t>
            </a:r>
            <a:r>
              <a:rPr lang="ru-RU" sz="4000" b="1" dirty="0" err="1" smtClean="0"/>
              <a:t>фуд</a:t>
            </a:r>
            <a:r>
              <a:rPr lang="ru-RU" sz="4000" b="1" dirty="0" smtClean="0"/>
              <a:t>. </a:t>
            </a:r>
            <a:br>
              <a:rPr lang="ru-RU" sz="4000" b="1" dirty="0" smtClean="0"/>
            </a:br>
            <a:r>
              <a:rPr lang="ru-RU" sz="4000" b="1" dirty="0" smtClean="0"/>
              <a:t>Шоколадные батончики</a:t>
            </a:r>
            <a:endParaRPr lang="ru-RU" sz="4000" b="1" dirty="0"/>
          </a:p>
        </p:txBody>
      </p:sp>
      <p:pic>
        <p:nvPicPr>
          <p:cNvPr id="4" name="Содержимое 3" descr="snickers1.jpg"/>
          <p:cNvPicPr>
            <a:picLocks noGrp="1" noChangeAspect="1"/>
          </p:cNvPicPr>
          <p:nvPr>
            <p:ph sz="half" idx="1"/>
          </p:nvPr>
        </p:nvPicPr>
        <p:blipFill>
          <a:blip r:embed="rId2"/>
          <a:stretch>
            <a:fillRect/>
          </a:stretch>
        </p:blipFill>
        <p:spPr>
          <a:xfrm>
            <a:off x="214282" y="1785926"/>
            <a:ext cx="4242883" cy="3929090"/>
          </a:xfrm>
          <a:prstGeom prst="rect">
            <a:avLst/>
          </a:prstGeom>
          <a:ln>
            <a:noFill/>
          </a:ln>
          <a:effectLst>
            <a:softEdge rad="112500"/>
          </a:effectLst>
        </p:spPr>
      </p:pic>
      <p:sp>
        <p:nvSpPr>
          <p:cNvPr id="5" name="Содержимое 4"/>
          <p:cNvSpPr>
            <a:spLocks noGrp="1"/>
          </p:cNvSpPr>
          <p:nvPr>
            <p:ph sz="half" idx="2"/>
          </p:nvPr>
        </p:nvSpPr>
        <p:spPr>
          <a:xfrm>
            <a:off x="4214810" y="1214422"/>
            <a:ext cx="4929190" cy="5643578"/>
          </a:xfrm>
        </p:spPr>
        <p:txBody>
          <a:bodyPr/>
          <a:lstStyle/>
          <a:p>
            <a:r>
              <a:rPr lang="ru-RU" dirty="0" smtClean="0"/>
              <a:t>Вспомните прямо сейчас </a:t>
            </a:r>
            <a:r>
              <a:rPr lang="en-GB" dirty="0" err="1" smtClean="0"/>
              <a:t>Snikers</a:t>
            </a:r>
            <a:r>
              <a:rPr lang="en-GB" dirty="0" smtClean="0"/>
              <a:t> </a:t>
            </a:r>
            <a:r>
              <a:rPr lang="ru-RU" dirty="0" smtClean="0"/>
              <a:t> или </a:t>
            </a:r>
            <a:r>
              <a:rPr lang="en-GB" dirty="0" smtClean="0"/>
              <a:t>Mars</a:t>
            </a:r>
            <a:r>
              <a:rPr lang="ru-RU" dirty="0" smtClean="0"/>
              <a:t>. Из чего они состоят? Вы скажете из орехов, карамели, нуги и шоколада. Вовсе нет. На самом деле – это гигантское количество калорий  в сочетании с химическими добавками, ГМО, красителями и </a:t>
            </a:r>
            <a:r>
              <a:rPr lang="ru-RU" dirty="0" err="1" smtClean="0"/>
              <a:t>ароматизаторами</a:t>
            </a:r>
            <a:r>
              <a:rPr lang="ru-RU" dirty="0" smtClean="0"/>
              <a:t>.  Так что «польза» батончиков  на лицо…</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285728"/>
            <a:ext cx="5414970" cy="4500594"/>
          </a:xfrm>
        </p:spPr>
        <p:txBody>
          <a:bodyPr/>
          <a:lstStyle/>
          <a:p>
            <a:r>
              <a:rPr lang="ru-RU" dirty="0" smtClean="0"/>
              <a:t>Разумеется, в современном мире весьма сложно найти экологически чистые и полезные натуральные продукты. Но уменьшить потребление  наиболее опасных продуктов вполне в наших силах. </a:t>
            </a:r>
            <a:endParaRPr lang="ru-RU" dirty="0"/>
          </a:p>
          <a:p>
            <a:r>
              <a:rPr lang="ru-RU" dirty="0" smtClean="0"/>
              <a:t>Предлагаю вам рейтинг самых вредных продуктов питания.</a:t>
            </a:r>
            <a:endParaRPr lang="ru-RU" dirty="0"/>
          </a:p>
        </p:txBody>
      </p:sp>
      <p:pic>
        <p:nvPicPr>
          <p:cNvPr id="1026" name="Picture 2" descr="C:\Documents and Settings\Женя\Мои документы\Мои рисунки\1278274577_podgotovka-duxa-k-pravilnomu-pitaniyu.jpg"/>
          <p:cNvPicPr>
            <a:picLocks noChangeAspect="1" noChangeArrowheads="1"/>
          </p:cNvPicPr>
          <p:nvPr/>
        </p:nvPicPr>
        <p:blipFill>
          <a:blip r:embed="rId2"/>
          <a:srcRect/>
          <a:stretch>
            <a:fillRect/>
          </a:stretch>
        </p:blipFill>
        <p:spPr bwMode="auto">
          <a:xfrm>
            <a:off x="6072198" y="214290"/>
            <a:ext cx="2857538" cy="2857538"/>
          </a:xfrm>
          <a:prstGeom prst="rect">
            <a:avLst/>
          </a:prstGeom>
          <a:noFill/>
        </p:spPr>
      </p:pic>
      <p:pic>
        <p:nvPicPr>
          <p:cNvPr id="1027" name="Picture 3" descr="C:\Documents and Settings\Женя\Мои документы\Мои рисунки\a3c56277e5e2.gif"/>
          <p:cNvPicPr>
            <a:picLocks noChangeAspect="1" noChangeArrowheads="1"/>
          </p:cNvPicPr>
          <p:nvPr/>
        </p:nvPicPr>
        <p:blipFill>
          <a:blip r:embed="rId3"/>
          <a:srcRect/>
          <a:stretch>
            <a:fillRect/>
          </a:stretch>
        </p:blipFill>
        <p:spPr bwMode="auto">
          <a:xfrm>
            <a:off x="4786314" y="3500438"/>
            <a:ext cx="3571868" cy="312820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7924800" cy="1000108"/>
          </a:xfrm>
        </p:spPr>
        <p:txBody>
          <a:bodyPr/>
          <a:lstStyle/>
          <a:p>
            <a:pPr algn="ctr"/>
            <a:r>
              <a:rPr lang="ru-RU" sz="4000" b="1" dirty="0" err="1" smtClean="0"/>
              <a:t>Фаст</a:t>
            </a:r>
            <a:r>
              <a:rPr lang="ru-RU" sz="4000" b="1" dirty="0" smtClean="0"/>
              <a:t> – </a:t>
            </a:r>
            <a:r>
              <a:rPr lang="ru-RU" sz="4000" b="1" dirty="0" err="1" smtClean="0"/>
              <a:t>фуд</a:t>
            </a:r>
            <a:r>
              <a:rPr lang="ru-RU" sz="4000" b="1" dirty="0" smtClean="0"/>
              <a:t>. Жареные десерты</a:t>
            </a:r>
            <a:endParaRPr lang="ru-RU" sz="4000" b="1" dirty="0"/>
          </a:p>
        </p:txBody>
      </p:sp>
      <p:sp>
        <p:nvSpPr>
          <p:cNvPr id="3" name="Содержимое 2"/>
          <p:cNvSpPr>
            <a:spLocks noGrp="1"/>
          </p:cNvSpPr>
          <p:nvPr>
            <p:ph sz="half" idx="1"/>
          </p:nvPr>
        </p:nvSpPr>
        <p:spPr>
          <a:xfrm>
            <a:off x="-214346" y="1214422"/>
            <a:ext cx="5000660" cy="5429288"/>
          </a:xfrm>
        </p:spPr>
        <p:txBody>
          <a:bodyPr/>
          <a:lstStyle/>
          <a:p>
            <a:pPr>
              <a:buNone/>
            </a:pPr>
            <a:r>
              <a:rPr lang="ru-RU" dirty="0" smtClean="0"/>
              <a:t>	Поджаренные десерты в последнее время весьма популярны. Спору нет. Они очень вкусны. Бананы и ананасы готовят в большом количестве масла и окунают в сахарный сироп. От полезных витаминов мало чего остаётся. Зато термические обработанные жиры и сахар не самые полезные продукты</a:t>
            </a:r>
            <a:endParaRPr lang="ru-RU" dirty="0"/>
          </a:p>
        </p:txBody>
      </p:sp>
      <p:pic>
        <p:nvPicPr>
          <p:cNvPr id="5" name="Содержимое 4" descr="1256138768.jpg"/>
          <p:cNvPicPr>
            <a:picLocks noGrp="1" noChangeAspect="1"/>
          </p:cNvPicPr>
          <p:nvPr>
            <p:ph sz="half" idx="2"/>
          </p:nvPr>
        </p:nvPicPr>
        <p:blipFill>
          <a:blip r:embed="rId2"/>
          <a:stretch>
            <a:fillRect/>
          </a:stretch>
        </p:blipFill>
        <p:spPr>
          <a:xfrm>
            <a:off x="4595813" y="2143116"/>
            <a:ext cx="4300020" cy="32250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7924800" cy="1071546"/>
          </a:xfrm>
        </p:spPr>
        <p:txBody>
          <a:bodyPr/>
          <a:lstStyle/>
          <a:p>
            <a:r>
              <a:rPr lang="ru-RU" sz="4000" b="1" dirty="0" smtClean="0"/>
              <a:t>2 место – газированные напитки</a:t>
            </a:r>
            <a:endParaRPr lang="ru-RU" sz="4000" b="1" dirty="0"/>
          </a:p>
        </p:txBody>
      </p:sp>
      <p:pic>
        <p:nvPicPr>
          <p:cNvPr id="5" name="Содержимое 4" descr="1281969431_2.jpg"/>
          <p:cNvPicPr>
            <a:picLocks noGrp="1" noChangeAspect="1"/>
          </p:cNvPicPr>
          <p:nvPr>
            <p:ph sz="half" idx="1"/>
          </p:nvPr>
        </p:nvPicPr>
        <p:blipFill>
          <a:blip r:embed="rId2"/>
          <a:stretch>
            <a:fillRect/>
          </a:stretch>
        </p:blipFill>
        <p:spPr>
          <a:xfrm>
            <a:off x="0" y="1785926"/>
            <a:ext cx="4217253" cy="3927626"/>
          </a:xfrm>
          <a:prstGeom prst="rect">
            <a:avLst/>
          </a:prstGeom>
          <a:ln>
            <a:noFill/>
          </a:ln>
          <a:effectLst>
            <a:softEdge rad="112500"/>
          </a:effectLst>
        </p:spPr>
      </p:pic>
      <p:sp>
        <p:nvSpPr>
          <p:cNvPr id="4" name="Содержимое 3"/>
          <p:cNvSpPr>
            <a:spLocks noGrp="1"/>
          </p:cNvSpPr>
          <p:nvPr>
            <p:ph sz="half" idx="2"/>
          </p:nvPr>
        </p:nvSpPr>
        <p:spPr>
          <a:xfrm>
            <a:off x="3857620" y="857232"/>
            <a:ext cx="5143536" cy="5268931"/>
          </a:xfrm>
        </p:spPr>
        <p:txBody>
          <a:bodyPr/>
          <a:lstStyle/>
          <a:p>
            <a:r>
              <a:rPr lang="ru-RU" sz="2000" dirty="0" smtClean="0"/>
              <a:t>Сладкие </a:t>
            </a:r>
            <a:r>
              <a:rPr lang="ru-RU" sz="2000" b="1" dirty="0" smtClean="0"/>
              <a:t>газированные напитки </a:t>
            </a:r>
            <a:r>
              <a:rPr lang="ru-RU" sz="2000" dirty="0" smtClean="0"/>
              <a:t>- смесь сахара, химии и газов. Как правило, содержат аспартам (Е951), синтетический сахарозаменитель. </a:t>
            </a:r>
            <a:endParaRPr lang="ru-RU" sz="2000" dirty="0" smtClean="0"/>
          </a:p>
          <a:p>
            <a:r>
              <a:rPr lang="ru-RU" sz="2000" dirty="0" smtClean="0"/>
              <a:t>Но самое главное - газировка с аспартамом не утоляет жажду. Слюна плохо удаляет остаточный подсластитель со слизистой рта, поэтому после употребления напитков во рту остается ощущение приторности, которое хочется снять новой порцией напитка. </a:t>
            </a:r>
            <a:endParaRPr lang="ru-RU" sz="2000" dirty="0" smtClean="0"/>
          </a:p>
          <a:p>
            <a:r>
              <a:rPr lang="ru-RU" sz="2000" dirty="0" smtClean="0"/>
              <a:t>В </a:t>
            </a:r>
            <a:r>
              <a:rPr lang="ru-RU" sz="2000" dirty="0" smtClean="0"/>
              <a:t>результате, напитки с аспартамом становятся напитками для возбуждения жажды, а не для ее утоления. Поэтому газированные напитки лучше вообще не употреблять, но если Вы все же пьете колу, то обязательно запивайте ее обычной водой.</a:t>
            </a:r>
            <a:endParaRPr lang="ru-RU"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Энергетики</a:t>
            </a:r>
            <a:endParaRPr lang="ru-RU" sz="4000" b="1" dirty="0"/>
          </a:p>
        </p:txBody>
      </p:sp>
      <p:pic>
        <p:nvPicPr>
          <p:cNvPr id="8" name="Содержимое 7" descr="0fbfd805ee.jpg"/>
          <p:cNvPicPr>
            <a:picLocks noGrp="1" noChangeAspect="1"/>
          </p:cNvPicPr>
          <p:nvPr>
            <p:ph sz="half" idx="2"/>
          </p:nvPr>
        </p:nvPicPr>
        <p:blipFill>
          <a:blip r:embed="rId2"/>
          <a:stretch>
            <a:fillRect/>
          </a:stretch>
        </p:blipFill>
        <p:spPr>
          <a:xfrm>
            <a:off x="4738662" y="1714488"/>
            <a:ext cx="4405338" cy="4405338"/>
          </a:xfrm>
          <a:prstGeom prst="rect">
            <a:avLst/>
          </a:prstGeom>
          <a:ln>
            <a:noFill/>
          </a:ln>
          <a:effectLst>
            <a:softEdge rad="112500"/>
          </a:effectLst>
        </p:spPr>
      </p:pic>
      <p:sp>
        <p:nvSpPr>
          <p:cNvPr id="7" name="Содержимое 6"/>
          <p:cNvSpPr>
            <a:spLocks noGrp="1"/>
          </p:cNvSpPr>
          <p:nvPr>
            <p:ph sz="half" idx="1"/>
          </p:nvPr>
        </p:nvSpPr>
        <p:spPr>
          <a:xfrm>
            <a:off x="214282" y="1285860"/>
            <a:ext cx="4500594" cy="5286412"/>
          </a:xfrm>
        </p:spPr>
        <p:txBody>
          <a:bodyPr/>
          <a:lstStyle/>
          <a:p>
            <a:r>
              <a:rPr lang="ru-RU" sz="2400" dirty="0" smtClean="0"/>
              <a:t>А уж энергетическими напитками вообще лучше не злоупотреблять. До сих пор учеными не выяснен полный состав энергетиков, которыми так любят баловаться молодые люди. Кроме того, за последние несколько лет врачами зарегистрированы десятки случаев летального исхода от остановки сердца после принятия нескольких энергетиков.</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7924800" cy="1142984"/>
          </a:xfrm>
        </p:spPr>
        <p:txBody>
          <a:bodyPr/>
          <a:lstStyle/>
          <a:p>
            <a:pPr algn="ctr"/>
            <a:r>
              <a:rPr lang="ru-RU" sz="4000" b="1" dirty="0" smtClean="0"/>
              <a:t>Кофе и молоко</a:t>
            </a:r>
            <a:endParaRPr lang="ru-RU" sz="4000" b="1" dirty="0"/>
          </a:p>
        </p:txBody>
      </p:sp>
      <p:pic>
        <p:nvPicPr>
          <p:cNvPr id="5" name="Содержимое 4" descr="996822004.jpg"/>
          <p:cNvPicPr>
            <a:picLocks noGrp="1" noChangeAspect="1"/>
          </p:cNvPicPr>
          <p:nvPr>
            <p:ph sz="half" idx="1"/>
          </p:nvPr>
        </p:nvPicPr>
        <p:blipFill>
          <a:blip r:embed="rId2"/>
          <a:stretch>
            <a:fillRect/>
          </a:stretch>
        </p:blipFill>
        <p:spPr>
          <a:xfrm>
            <a:off x="428596" y="1142984"/>
            <a:ext cx="3286148" cy="2464611"/>
          </a:xfrm>
        </p:spPr>
      </p:pic>
      <p:pic>
        <p:nvPicPr>
          <p:cNvPr id="6" name="Содержимое 5" descr="3a30d2f5a1b5.jpg"/>
          <p:cNvPicPr>
            <a:picLocks noGrp="1" noChangeAspect="1"/>
          </p:cNvPicPr>
          <p:nvPr>
            <p:ph sz="half" idx="2"/>
          </p:nvPr>
        </p:nvPicPr>
        <p:blipFill>
          <a:blip r:embed="rId3"/>
          <a:stretch>
            <a:fillRect/>
          </a:stretch>
        </p:blipFill>
        <p:spPr>
          <a:xfrm>
            <a:off x="5429256" y="1071546"/>
            <a:ext cx="2571768" cy="2571768"/>
          </a:xfrm>
        </p:spPr>
      </p:pic>
      <p:sp>
        <p:nvSpPr>
          <p:cNvPr id="7" name="TextBox 6"/>
          <p:cNvSpPr txBox="1"/>
          <p:nvPr/>
        </p:nvSpPr>
        <p:spPr>
          <a:xfrm>
            <a:off x="357158" y="3714752"/>
            <a:ext cx="3857652" cy="2554545"/>
          </a:xfrm>
          <a:prstGeom prst="rect">
            <a:avLst/>
          </a:prstGeom>
          <a:noFill/>
        </p:spPr>
        <p:txBody>
          <a:bodyPr wrap="square" rtlCol="0">
            <a:spAutoFit/>
          </a:bodyPr>
          <a:lstStyle/>
          <a:p>
            <a:r>
              <a:rPr lang="ru-RU" sz="2000" dirty="0" smtClean="0"/>
              <a:t>Две – три чашки вдень, не больше.</a:t>
            </a:r>
          </a:p>
          <a:p>
            <a:r>
              <a:rPr lang="ru-RU" sz="2000" dirty="0" smtClean="0"/>
              <a:t>Столько может выпивать взрослый человек, не рискуя истощить свою нервную систему. Кофе повышает артериальное давление, вызывает сердцебиение и головную боль. </a:t>
            </a:r>
            <a:endParaRPr lang="ru-RU" sz="2000" dirty="0"/>
          </a:p>
        </p:txBody>
      </p:sp>
      <p:sp>
        <p:nvSpPr>
          <p:cNvPr id="8" name="TextBox 7"/>
          <p:cNvSpPr txBox="1"/>
          <p:nvPr/>
        </p:nvSpPr>
        <p:spPr>
          <a:xfrm>
            <a:off x="4857752" y="3929066"/>
            <a:ext cx="3929090" cy="1631216"/>
          </a:xfrm>
          <a:prstGeom prst="rect">
            <a:avLst/>
          </a:prstGeom>
          <a:noFill/>
        </p:spPr>
        <p:txBody>
          <a:bodyPr wrap="square" rtlCol="0">
            <a:spAutoFit/>
          </a:bodyPr>
          <a:lstStyle/>
          <a:p>
            <a:r>
              <a:rPr lang="ru-RU" sz="2000" dirty="0" smtClean="0"/>
              <a:t>Молоко также является непереносимым продуктом. Отравление молочным белками в тяжелых случаях может привести даже к летальному исходу.</a:t>
            </a:r>
            <a:endParaRPr lang="ru-R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7924800" cy="928670"/>
          </a:xfrm>
        </p:spPr>
        <p:txBody>
          <a:bodyPr/>
          <a:lstStyle/>
          <a:p>
            <a:pPr algn="ctr"/>
            <a:r>
              <a:rPr lang="ru-RU" sz="4000" b="1" dirty="0" smtClean="0"/>
              <a:t>1 место - чипсы </a:t>
            </a:r>
            <a:endParaRPr lang="ru-RU" sz="4000" b="1" dirty="0"/>
          </a:p>
        </p:txBody>
      </p:sp>
      <p:pic>
        <p:nvPicPr>
          <p:cNvPr id="5" name="Содержимое 4" descr="1245693035_pic_id30378.jpg"/>
          <p:cNvPicPr>
            <a:picLocks noGrp="1" noChangeAspect="1"/>
          </p:cNvPicPr>
          <p:nvPr>
            <p:ph sz="half" idx="1"/>
          </p:nvPr>
        </p:nvPicPr>
        <p:blipFill>
          <a:blip r:embed="rId2"/>
          <a:stretch>
            <a:fillRect/>
          </a:stretch>
        </p:blipFill>
        <p:spPr>
          <a:xfrm>
            <a:off x="357158" y="1000108"/>
            <a:ext cx="3714776" cy="5549874"/>
          </a:xfrm>
          <a:prstGeom prst="rect">
            <a:avLst/>
          </a:prstGeom>
          <a:ln>
            <a:noFill/>
          </a:ln>
          <a:effectLst>
            <a:softEdge rad="112500"/>
          </a:effectLst>
        </p:spPr>
      </p:pic>
      <p:sp>
        <p:nvSpPr>
          <p:cNvPr id="4" name="Содержимое 3"/>
          <p:cNvSpPr>
            <a:spLocks noGrp="1"/>
          </p:cNvSpPr>
          <p:nvPr>
            <p:ph sz="half" idx="2"/>
          </p:nvPr>
        </p:nvSpPr>
        <p:spPr>
          <a:xfrm>
            <a:off x="3714744" y="857232"/>
            <a:ext cx="5143536" cy="5643602"/>
          </a:xfrm>
        </p:spPr>
        <p:txBody>
          <a:bodyPr/>
          <a:lstStyle/>
          <a:p>
            <a:pPr>
              <a:buNone/>
            </a:pPr>
            <a:r>
              <a:rPr lang="ru-RU" dirty="0" smtClean="0"/>
              <a:t>    </a:t>
            </a:r>
            <a:r>
              <a:rPr lang="ru-RU" b="1" dirty="0" smtClean="0"/>
              <a:t>Чипсы</a:t>
            </a:r>
            <a:r>
              <a:rPr lang="ru-RU" dirty="0" smtClean="0"/>
              <a:t> – это смесь  углеводов и жира, в оболочке красителей и заменителей вкуса. Из-за особенностей приготовления в чипсах образуется уйма канцерогенов  -  веществ, </a:t>
            </a:r>
            <a:r>
              <a:rPr lang="ru-RU" dirty="0"/>
              <a:t>п</a:t>
            </a:r>
            <a:r>
              <a:rPr lang="ru-RU" dirty="0" smtClean="0"/>
              <a:t>ровоцирующих рак. А </a:t>
            </a:r>
            <a:r>
              <a:rPr lang="ru-RU" dirty="0" err="1" smtClean="0"/>
              <a:t>гидрогинезированные</a:t>
            </a:r>
            <a:r>
              <a:rPr lang="ru-RU" dirty="0" smtClean="0"/>
              <a:t> жиры ведут к увеличению уровня холестерина в крови, что повышает риск инфарктов и инсультов.</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304800" y="571481"/>
            <a:ext cx="6400800" cy="1643073"/>
          </a:xfrm>
        </p:spPr>
        <p:txBody>
          <a:bodyPr/>
          <a:lstStyle/>
          <a:p>
            <a:pPr algn="ctr"/>
            <a:r>
              <a:rPr lang="ru-RU" sz="4400" b="1" dirty="0" smtClean="0"/>
              <a:t>   Скажем  «нет» самым опасным продуктам питания!</a:t>
            </a:r>
            <a:endParaRPr lang="ru-RU" sz="4400" b="1" dirty="0"/>
          </a:p>
        </p:txBody>
      </p:sp>
      <p:pic>
        <p:nvPicPr>
          <p:cNvPr id="9" name="Рисунок 8" descr="arm20110203184917.jpg"/>
          <p:cNvPicPr>
            <a:picLocks noChangeAspect="1"/>
          </p:cNvPicPr>
          <p:nvPr/>
        </p:nvPicPr>
        <p:blipFill>
          <a:blip r:embed="rId2"/>
          <a:stretch>
            <a:fillRect/>
          </a:stretch>
        </p:blipFill>
        <p:spPr>
          <a:xfrm>
            <a:off x="5000628" y="2048700"/>
            <a:ext cx="3929058" cy="45953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sz="4000" b="1" dirty="0" smtClean="0"/>
              <a:t>Источники информации</a:t>
            </a:r>
            <a:endParaRPr lang="ru-RU" sz="4000" b="1" dirty="0"/>
          </a:p>
        </p:txBody>
      </p:sp>
      <p:sp>
        <p:nvSpPr>
          <p:cNvPr id="6" name="Содержимое 5"/>
          <p:cNvSpPr>
            <a:spLocks noGrp="1"/>
          </p:cNvSpPr>
          <p:nvPr>
            <p:ph idx="1"/>
          </p:nvPr>
        </p:nvSpPr>
        <p:spPr>
          <a:xfrm>
            <a:off x="428596" y="1752600"/>
            <a:ext cx="5072098" cy="4373563"/>
          </a:xfrm>
        </p:spPr>
        <p:txBody>
          <a:bodyPr/>
          <a:lstStyle/>
          <a:p>
            <a:endParaRPr lang="ru-RU" u="sng" dirty="0" smtClean="0">
              <a:hlinkClick r:id="rId2"/>
            </a:endParaRPr>
          </a:p>
          <a:p>
            <a:r>
              <a:rPr lang="ru-RU" u="sng" dirty="0" smtClean="0">
                <a:hlinkClick r:id="rId2"/>
              </a:rPr>
              <a:t>http</a:t>
            </a:r>
            <a:r>
              <a:rPr lang="ru-RU" u="sng" dirty="0">
                <a:hlinkClick r:id="rId2"/>
              </a:rPr>
              <a:t>://www.allwomens.ru/11060-10-samyx-opasnyx-produktov-pitaniya.html</a:t>
            </a:r>
            <a:endParaRPr lang="ru-RU" dirty="0"/>
          </a:p>
          <a:p>
            <a:r>
              <a:rPr lang="ru-RU" u="sng" dirty="0">
                <a:hlinkClick r:id="rId3"/>
              </a:rPr>
              <a:t>http://zdorovja.com.ua/content/view/11944/56/</a:t>
            </a:r>
            <a:endParaRPr lang="ru-RU" dirty="0"/>
          </a:p>
          <a:p>
            <a:r>
              <a:rPr lang="ru-RU" u="sng" dirty="0">
                <a:hlinkClick r:id="rId4"/>
              </a:rPr>
              <a:t>http://taliya.ru/pravilnoe-pitanie/top-10-samyih-vrednyih-produktov.html</a:t>
            </a:r>
            <a:endParaRPr lang="ru-RU" dirty="0"/>
          </a:p>
          <a:p>
            <a:endParaRPr lang="ru-RU" dirty="0"/>
          </a:p>
        </p:txBody>
      </p:sp>
      <p:pic>
        <p:nvPicPr>
          <p:cNvPr id="7" name="Рисунок 6" descr="4695.jpg"/>
          <p:cNvPicPr>
            <a:picLocks noChangeAspect="1"/>
          </p:cNvPicPr>
          <p:nvPr/>
        </p:nvPicPr>
        <p:blipFill>
          <a:blip r:embed="rId5"/>
          <a:stretch>
            <a:fillRect/>
          </a:stretch>
        </p:blipFill>
        <p:spPr>
          <a:xfrm>
            <a:off x="5643570" y="2428868"/>
            <a:ext cx="3286117" cy="338398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    10 место -  ХЛЕБ</a:t>
            </a:r>
            <a:endParaRPr lang="ru-RU" sz="4000" b="1" dirty="0"/>
          </a:p>
        </p:txBody>
      </p:sp>
      <p:pic>
        <p:nvPicPr>
          <p:cNvPr id="4" name="Содержимое 3" descr="556px-FD_1.jpg"/>
          <p:cNvPicPr>
            <a:picLocks noGrp="1" noChangeAspect="1"/>
          </p:cNvPicPr>
          <p:nvPr>
            <p:ph idx="1"/>
          </p:nvPr>
        </p:nvPicPr>
        <p:blipFill>
          <a:blip r:embed="rId2"/>
          <a:stretch>
            <a:fillRect/>
          </a:stretch>
        </p:blipFill>
        <p:spPr>
          <a:xfrm>
            <a:off x="214281" y="1000108"/>
            <a:ext cx="2912765"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214678" y="1428736"/>
            <a:ext cx="5929322" cy="4893647"/>
          </a:xfrm>
          <a:prstGeom prst="rect">
            <a:avLst/>
          </a:prstGeom>
          <a:noFill/>
        </p:spPr>
        <p:txBody>
          <a:bodyPr wrap="square" rtlCol="0">
            <a:spAutoFit/>
          </a:bodyPr>
          <a:lstStyle/>
          <a:p>
            <a:r>
              <a:rPr lang="ru-RU" sz="2400" dirty="0" smtClean="0"/>
              <a:t>	Удивлены? Именно </a:t>
            </a:r>
            <a:r>
              <a:rPr lang="ru-RU" sz="2400" b="1" dirty="0" smtClean="0"/>
              <a:t>хлеб</a:t>
            </a:r>
            <a:r>
              <a:rPr lang="ru-RU" sz="2400" dirty="0" smtClean="0"/>
              <a:t>! В современном хлебе нет ничего полезного, он на 80% состоит из консервантов , а самым безобидным в его составе является мука. Если учесть, что от хлеба, а особенно не натурального очень легко поправиться, то он вдвойне становится вредным. Лучше потреблять качественный </a:t>
            </a:r>
            <a:r>
              <a:rPr lang="ru-RU" sz="2400" dirty="0" err="1" smtClean="0"/>
              <a:t>цельнозерновой</a:t>
            </a:r>
            <a:r>
              <a:rPr lang="ru-RU" sz="2400" dirty="0" smtClean="0"/>
              <a:t> хлеб. Белый хлеб часто вызывает непереносимость. Эта болезнь называется </a:t>
            </a:r>
            <a:r>
              <a:rPr lang="ru-RU" sz="2400" dirty="0" err="1" smtClean="0"/>
              <a:t>целиакией</a:t>
            </a:r>
            <a:r>
              <a:rPr lang="ru-RU" sz="2400" dirty="0" smtClean="0"/>
              <a:t>. Симптомы колеблются от проблем с кишечником до диабета и бесплодия.</a:t>
            </a:r>
            <a:endParaRPr lang="ru-R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7924800" cy="928670"/>
          </a:xfrm>
        </p:spPr>
        <p:txBody>
          <a:bodyPr/>
          <a:lstStyle/>
          <a:p>
            <a:pPr algn="ctr"/>
            <a:r>
              <a:rPr lang="ru-RU" sz="4800" dirty="0" smtClean="0"/>
              <a:t>        Пончики </a:t>
            </a:r>
            <a:endParaRPr lang="ru-RU" sz="4800" dirty="0"/>
          </a:p>
        </p:txBody>
      </p:sp>
      <p:pic>
        <p:nvPicPr>
          <p:cNvPr id="4" name="Содержимое 3" descr="4a157cbcee53.jpg"/>
          <p:cNvPicPr>
            <a:picLocks noGrp="1" noChangeAspect="1"/>
          </p:cNvPicPr>
          <p:nvPr>
            <p:ph idx="1"/>
          </p:nvPr>
        </p:nvPicPr>
        <p:blipFill>
          <a:blip r:embed="rId2"/>
          <a:stretch>
            <a:fillRect/>
          </a:stretch>
        </p:blipFill>
        <p:spPr>
          <a:xfrm>
            <a:off x="1" y="0"/>
            <a:ext cx="3214678" cy="2570326"/>
          </a:xfrm>
          <a:prstGeom prst="rect">
            <a:avLst/>
          </a:prstGeom>
          <a:ln>
            <a:noFill/>
          </a:ln>
          <a:effectLst>
            <a:softEdge rad="112500"/>
          </a:effectLst>
        </p:spPr>
      </p:pic>
      <p:pic>
        <p:nvPicPr>
          <p:cNvPr id="5" name="Рисунок 4" descr="99b7679d2137.jpg"/>
          <p:cNvPicPr>
            <a:picLocks noChangeAspect="1"/>
          </p:cNvPicPr>
          <p:nvPr/>
        </p:nvPicPr>
        <p:blipFill>
          <a:blip r:embed="rId3"/>
          <a:stretch>
            <a:fillRect/>
          </a:stretch>
        </p:blipFill>
        <p:spPr>
          <a:xfrm>
            <a:off x="5683248" y="4262436"/>
            <a:ext cx="3460752" cy="2595564"/>
          </a:xfrm>
          <a:prstGeom prst="rect">
            <a:avLst/>
          </a:prstGeom>
          <a:ln>
            <a:noFill/>
          </a:ln>
          <a:effectLst>
            <a:softEdge rad="112500"/>
          </a:effectLst>
        </p:spPr>
      </p:pic>
      <p:sp>
        <p:nvSpPr>
          <p:cNvPr id="7" name="TextBox 6"/>
          <p:cNvSpPr txBox="1"/>
          <p:nvPr/>
        </p:nvSpPr>
        <p:spPr>
          <a:xfrm>
            <a:off x="3357554" y="714356"/>
            <a:ext cx="5786446" cy="3928528"/>
          </a:xfrm>
          <a:prstGeom prst="rect">
            <a:avLst/>
          </a:prstGeom>
          <a:noFill/>
        </p:spPr>
        <p:txBody>
          <a:bodyPr wrap="square" rtlCol="0">
            <a:spAutoFit/>
          </a:bodyPr>
          <a:lstStyle/>
          <a:p>
            <a:r>
              <a:rPr lang="ru-RU" sz="2400" dirty="0" smtClean="0"/>
              <a:t>Складывается впечатление, что весь мир помешался на </a:t>
            </a:r>
            <a:r>
              <a:rPr lang="ru-RU" sz="2400" b="1" dirty="0" smtClean="0"/>
              <a:t>пончиках</a:t>
            </a:r>
            <a:r>
              <a:rPr lang="ru-RU" sz="2400" dirty="0" smtClean="0"/>
              <a:t>. Мода на пончики в 21 веке из-за океана перекочевала и в старушку Европу. Покрытые глазурью или сливками они, безусловно, возбуждают аппетит. Но для здоровья пользы не несут. Пшеничная мука в сочетании с большим количеством сахара и растительным маслом делают их опасными.</a:t>
            </a:r>
            <a:endParaRPr lang="ru-RU" sz="2400" dirty="0"/>
          </a:p>
        </p:txBody>
      </p:sp>
      <p:sp>
        <p:nvSpPr>
          <p:cNvPr id="8" name="TextBox 7"/>
          <p:cNvSpPr txBox="1"/>
          <p:nvPr/>
        </p:nvSpPr>
        <p:spPr>
          <a:xfrm>
            <a:off x="0" y="2857496"/>
            <a:ext cx="3428992" cy="3416320"/>
          </a:xfrm>
          <a:prstGeom prst="rect">
            <a:avLst/>
          </a:prstGeom>
          <a:noFill/>
        </p:spPr>
        <p:txBody>
          <a:bodyPr wrap="square" rtlCol="0">
            <a:spAutoFit/>
          </a:bodyPr>
          <a:lstStyle/>
          <a:p>
            <a:r>
              <a:rPr lang="ru-RU" sz="2400" dirty="0" smtClean="0"/>
              <a:t>    После употребления пары пончиков показатель сахара в крови зашкаливает.  Может возникнуть глюкозный шок. Именно такие продукты питания провоцируют развитие сахарного диабета</a:t>
            </a:r>
            <a:endParaRPr lang="ru-RU" sz="2400" dirty="0"/>
          </a:p>
        </p:txBody>
      </p:sp>
      <p:pic>
        <p:nvPicPr>
          <p:cNvPr id="9" name="Рисунок 8" descr="Do_Not__s_II_by_angelinthedark1.jpg"/>
          <p:cNvPicPr>
            <a:picLocks noChangeAspect="1"/>
          </p:cNvPicPr>
          <p:nvPr/>
        </p:nvPicPr>
        <p:blipFill>
          <a:blip r:embed="rId4"/>
          <a:stretch>
            <a:fillRect/>
          </a:stretch>
        </p:blipFill>
        <p:spPr>
          <a:xfrm>
            <a:off x="3714744" y="4322450"/>
            <a:ext cx="1682887" cy="253554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9 место - полуфабрикаты</a:t>
            </a:r>
            <a:endParaRPr lang="ru-RU" sz="4000" b="1" dirty="0"/>
          </a:p>
        </p:txBody>
      </p:sp>
      <p:pic>
        <p:nvPicPr>
          <p:cNvPr id="4" name="Содержимое 3" descr="x_53cd1267.jpg"/>
          <p:cNvPicPr>
            <a:picLocks noGrp="1" noChangeAspect="1"/>
          </p:cNvPicPr>
          <p:nvPr>
            <p:ph idx="1"/>
          </p:nvPr>
        </p:nvPicPr>
        <p:blipFill>
          <a:blip r:embed="rId2"/>
          <a:stretch>
            <a:fillRect/>
          </a:stretch>
        </p:blipFill>
        <p:spPr>
          <a:xfrm>
            <a:off x="5968978" y="1357298"/>
            <a:ext cx="3175022" cy="2143140"/>
          </a:xfrm>
          <a:prstGeom prst="rect">
            <a:avLst/>
          </a:prstGeom>
          <a:ln>
            <a:noFill/>
          </a:ln>
          <a:effectLst>
            <a:softEdge rad="112500"/>
          </a:effectLst>
        </p:spPr>
      </p:pic>
      <p:pic>
        <p:nvPicPr>
          <p:cNvPr id="5" name="Рисунок 4" descr="bosch-hba-23b263e_1.jpg"/>
          <p:cNvPicPr>
            <a:picLocks noChangeAspect="1"/>
          </p:cNvPicPr>
          <p:nvPr/>
        </p:nvPicPr>
        <p:blipFill>
          <a:blip r:embed="rId3"/>
          <a:stretch>
            <a:fillRect/>
          </a:stretch>
        </p:blipFill>
        <p:spPr>
          <a:xfrm>
            <a:off x="0" y="4071943"/>
            <a:ext cx="2991844" cy="2786058"/>
          </a:xfrm>
          <a:prstGeom prst="rect">
            <a:avLst/>
          </a:prstGeom>
          <a:ln>
            <a:noFill/>
          </a:ln>
          <a:effectLst>
            <a:softEdge rad="112500"/>
          </a:effectLst>
        </p:spPr>
      </p:pic>
      <p:sp>
        <p:nvSpPr>
          <p:cNvPr id="6" name="TextBox 5"/>
          <p:cNvSpPr txBox="1"/>
          <p:nvPr/>
        </p:nvSpPr>
        <p:spPr>
          <a:xfrm>
            <a:off x="214282" y="1714488"/>
            <a:ext cx="6000792" cy="2308324"/>
          </a:xfrm>
          <a:prstGeom prst="rect">
            <a:avLst/>
          </a:prstGeom>
          <a:noFill/>
        </p:spPr>
        <p:txBody>
          <a:bodyPr wrap="square" rtlCol="0">
            <a:spAutoFit/>
          </a:bodyPr>
          <a:lstStyle/>
          <a:p>
            <a:r>
              <a:rPr lang="ru-RU" sz="2400" dirty="0" smtClean="0"/>
              <a:t>Это и пельмени, и котлеты, и блинчики – любые замороженные продукты, гордо именуемые  полуфабрикатами. Их готовят из ГМО, консервантов, красителей и стабилизаторов, которые просто зачастую опасны для здоровья.</a:t>
            </a:r>
            <a:endParaRPr lang="ru-RU" sz="2400" dirty="0"/>
          </a:p>
        </p:txBody>
      </p:sp>
      <p:sp>
        <p:nvSpPr>
          <p:cNvPr id="7" name="TextBox 6"/>
          <p:cNvSpPr txBox="1"/>
          <p:nvPr/>
        </p:nvSpPr>
        <p:spPr>
          <a:xfrm>
            <a:off x="3071802" y="4214818"/>
            <a:ext cx="5429288" cy="1569660"/>
          </a:xfrm>
          <a:prstGeom prst="rect">
            <a:avLst/>
          </a:prstGeom>
          <a:noFill/>
        </p:spPr>
        <p:txBody>
          <a:bodyPr wrap="square" rtlCol="0">
            <a:spAutoFit/>
          </a:bodyPr>
          <a:lstStyle/>
          <a:p>
            <a:r>
              <a:rPr lang="ru-RU" sz="2400" dirty="0" smtClean="0"/>
              <a:t>Понятно, что полуфабрикаты  - это удобно, сколько времени экономится. Можно использовать как вариант, только если приготовить их самим.</a:t>
            </a: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2000" y="0"/>
            <a:ext cx="7924800" cy="1000108"/>
          </a:xfrm>
        </p:spPr>
        <p:txBody>
          <a:bodyPr/>
          <a:lstStyle/>
          <a:p>
            <a:pPr algn="r"/>
            <a:r>
              <a:rPr lang="ru-RU" b="1" dirty="0" smtClean="0"/>
              <a:t>Куриные и рыбные </a:t>
            </a:r>
            <a:r>
              <a:rPr lang="ru-RU" b="1" dirty="0" err="1" smtClean="0"/>
              <a:t>наггетсы</a:t>
            </a:r>
            <a:endParaRPr lang="ru-RU" b="1" dirty="0"/>
          </a:p>
        </p:txBody>
      </p:sp>
      <p:pic>
        <p:nvPicPr>
          <p:cNvPr id="7" name="Содержимое 6" descr="iCADESD3E.jpg"/>
          <p:cNvPicPr>
            <a:picLocks noGrp="1" noChangeAspect="1"/>
          </p:cNvPicPr>
          <p:nvPr>
            <p:ph sz="half" idx="1"/>
          </p:nvPr>
        </p:nvPicPr>
        <p:blipFill>
          <a:blip r:embed="rId2"/>
          <a:stretch>
            <a:fillRect/>
          </a:stretch>
        </p:blipFill>
        <p:spPr>
          <a:xfrm>
            <a:off x="214282" y="4214818"/>
            <a:ext cx="3571900" cy="2357454"/>
          </a:xfrm>
          <a:prstGeom prst="rect">
            <a:avLst/>
          </a:prstGeom>
          <a:ln>
            <a:noFill/>
          </a:ln>
          <a:effectLst>
            <a:softEdge rad="112500"/>
          </a:effectLst>
        </p:spPr>
      </p:pic>
      <p:pic>
        <p:nvPicPr>
          <p:cNvPr id="8" name="Содержимое 7" descr="iCALO8R2S.jpg"/>
          <p:cNvPicPr>
            <a:picLocks noGrp="1" noChangeAspect="1"/>
          </p:cNvPicPr>
          <p:nvPr>
            <p:ph sz="half" idx="2"/>
          </p:nvPr>
        </p:nvPicPr>
        <p:blipFill>
          <a:blip r:embed="rId3"/>
          <a:stretch>
            <a:fillRect/>
          </a:stretch>
        </p:blipFill>
        <p:spPr>
          <a:xfrm>
            <a:off x="214282" y="857232"/>
            <a:ext cx="2786082" cy="2786082"/>
          </a:xfrm>
          <a:prstGeom prst="rect">
            <a:avLst/>
          </a:prstGeom>
          <a:ln>
            <a:noFill/>
          </a:ln>
          <a:effectLst>
            <a:softEdge rad="112500"/>
          </a:effectLst>
        </p:spPr>
      </p:pic>
      <p:sp>
        <p:nvSpPr>
          <p:cNvPr id="9" name="TextBox 8"/>
          <p:cNvSpPr txBox="1"/>
          <p:nvPr/>
        </p:nvSpPr>
        <p:spPr>
          <a:xfrm>
            <a:off x="3786182" y="785794"/>
            <a:ext cx="5000660" cy="6001643"/>
          </a:xfrm>
          <a:prstGeom prst="rect">
            <a:avLst/>
          </a:prstGeom>
          <a:noFill/>
        </p:spPr>
        <p:txBody>
          <a:bodyPr wrap="square" rtlCol="0">
            <a:spAutoFit/>
          </a:bodyPr>
          <a:lstStyle/>
          <a:p>
            <a:r>
              <a:rPr lang="ru-RU" sz="2400" dirty="0" smtClean="0"/>
              <a:t>   Куриные </a:t>
            </a:r>
            <a:r>
              <a:rPr lang="ru-RU" sz="2400" dirty="0" smtClean="0"/>
              <a:t>и рыбные </a:t>
            </a:r>
            <a:r>
              <a:rPr lang="ru-RU" sz="2400" b="1" dirty="0" err="1" smtClean="0"/>
              <a:t>наггетсы</a:t>
            </a:r>
            <a:r>
              <a:rPr lang="ru-RU" sz="2400" b="1" dirty="0" smtClean="0"/>
              <a:t> </a:t>
            </a:r>
            <a:r>
              <a:rPr lang="ru-RU" sz="2400" dirty="0" smtClean="0"/>
              <a:t>(палочки, фигурки) относятся  к полуфабрикатам  быстрого приготовления. Суть в том, что их щедро посыпают панировочными сухарями. При жарке они впитывают масло, как губка. Их калорийность даже трудно спрогнозировать. Кроме того, многие виды куриных и рыбных палочек готовят из фарша, который также впитывает жир при кулинарной обработке</a:t>
            </a:r>
            <a:r>
              <a:rPr lang="ru-RU" dirty="0" smtClean="0"/>
              <a:t>.  </a:t>
            </a:r>
            <a:r>
              <a:rPr lang="ru-RU" sz="2400" dirty="0" smtClean="0"/>
              <a:t>Если очень хочется жареного цыплёнка, лучше купить цельное белое мясо  без панировки.</a:t>
            </a:r>
            <a:endParaRPr lang="ru-RU"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Готовые супы</a:t>
            </a:r>
            <a:endParaRPr lang="ru-RU" sz="4000" b="1" dirty="0"/>
          </a:p>
        </p:txBody>
      </p:sp>
      <p:pic>
        <p:nvPicPr>
          <p:cNvPr id="5" name="Содержимое 4" descr="00000007752.jpg"/>
          <p:cNvPicPr>
            <a:picLocks noGrp="1" noChangeAspect="1"/>
          </p:cNvPicPr>
          <p:nvPr>
            <p:ph sz="half" idx="1"/>
          </p:nvPr>
        </p:nvPicPr>
        <p:blipFill>
          <a:blip r:embed="rId2" cstate="print"/>
          <a:stretch>
            <a:fillRect/>
          </a:stretch>
        </p:blipFill>
        <p:spPr>
          <a:xfrm>
            <a:off x="214282" y="0"/>
            <a:ext cx="2071702" cy="2071702"/>
          </a:xfrm>
          <a:prstGeom prst="rect">
            <a:avLst/>
          </a:prstGeom>
          <a:ln>
            <a:noFill/>
          </a:ln>
          <a:effectLst>
            <a:softEdge rad="112500"/>
          </a:effectLst>
        </p:spPr>
      </p:pic>
      <p:pic>
        <p:nvPicPr>
          <p:cNvPr id="6" name="Содержимое 5" descr="43779905.jpg"/>
          <p:cNvPicPr>
            <a:picLocks noGrp="1" noChangeAspect="1"/>
          </p:cNvPicPr>
          <p:nvPr>
            <p:ph sz="half" idx="2"/>
          </p:nvPr>
        </p:nvPicPr>
        <p:blipFill>
          <a:blip r:embed="rId3"/>
          <a:stretch>
            <a:fillRect/>
          </a:stretch>
        </p:blipFill>
        <p:spPr>
          <a:xfrm>
            <a:off x="1571604" y="1785926"/>
            <a:ext cx="2838086" cy="2881306"/>
          </a:xfrm>
          <a:prstGeom prst="rect">
            <a:avLst/>
          </a:prstGeom>
          <a:ln>
            <a:noFill/>
          </a:ln>
          <a:effectLst>
            <a:softEdge rad="112500"/>
          </a:effectLst>
        </p:spPr>
      </p:pic>
      <p:pic>
        <p:nvPicPr>
          <p:cNvPr id="7" name="Рисунок 6" descr="Maggi.jpg"/>
          <p:cNvPicPr>
            <a:picLocks noChangeAspect="1"/>
          </p:cNvPicPr>
          <p:nvPr/>
        </p:nvPicPr>
        <p:blipFill>
          <a:blip r:embed="rId4"/>
          <a:stretch>
            <a:fillRect/>
          </a:stretch>
        </p:blipFill>
        <p:spPr>
          <a:xfrm>
            <a:off x="357158" y="3786189"/>
            <a:ext cx="1571636" cy="3051721"/>
          </a:xfrm>
          <a:prstGeom prst="rect">
            <a:avLst/>
          </a:prstGeom>
          <a:ln>
            <a:noFill/>
          </a:ln>
          <a:effectLst>
            <a:softEdge rad="112500"/>
          </a:effectLst>
        </p:spPr>
      </p:pic>
      <p:sp>
        <p:nvSpPr>
          <p:cNvPr id="8" name="TextBox 7"/>
          <p:cNvSpPr txBox="1"/>
          <p:nvPr/>
        </p:nvSpPr>
        <p:spPr>
          <a:xfrm>
            <a:off x="4643438" y="1500174"/>
            <a:ext cx="4286280" cy="4929222"/>
          </a:xfrm>
          <a:prstGeom prst="rect">
            <a:avLst/>
          </a:prstGeom>
          <a:noFill/>
        </p:spPr>
        <p:txBody>
          <a:bodyPr wrap="square" rtlCol="0">
            <a:spAutoFit/>
          </a:bodyPr>
          <a:lstStyle/>
          <a:p>
            <a:r>
              <a:rPr lang="ru-RU" sz="2400" dirty="0" smtClean="0"/>
              <a:t>Когда хронически не хватает времени на обед, выручают </a:t>
            </a:r>
            <a:r>
              <a:rPr lang="ru-RU" sz="2400" b="1" dirty="0" smtClean="0"/>
              <a:t>готовые супы и бульоны</a:t>
            </a:r>
            <a:r>
              <a:rPr lang="ru-RU" sz="2400" dirty="0" smtClean="0"/>
              <a:t>. Но готовые супы это полуфабрикаты с высоким содержанием соли и усилителей вкуса. Именно в этом и заключается их опасность. Употребляя их время от времени, вы не нанесёте вреда организму. Но регулярное их употребление нежелательно, особенно детям.</a:t>
            </a: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0"/>
            <a:ext cx="7924800" cy="1000108"/>
          </a:xfrm>
        </p:spPr>
        <p:txBody>
          <a:bodyPr/>
          <a:lstStyle/>
          <a:p>
            <a:pPr algn="ctr"/>
            <a:r>
              <a:rPr lang="ru-RU" sz="4000" b="1" dirty="0" smtClean="0"/>
              <a:t>8 место - майонез</a:t>
            </a:r>
            <a:endParaRPr lang="ru-RU" sz="4000" b="1" dirty="0"/>
          </a:p>
        </p:txBody>
      </p:sp>
      <p:sp>
        <p:nvSpPr>
          <p:cNvPr id="3" name="Содержимое 2"/>
          <p:cNvSpPr>
            <a:spLocks noGrp="1"/>
          </p:cNvSpPr>
          <p:nvPr>
            <p:ph sz="half" idx="1"/>
          </p:nvPr>
        </p:nvSpPr>
        <p:spPr>
          <a:xfrm>
            <a:off x="285720" y="928670"/>
            <a:ext cx="5072098" cy="5197493"/>
          </a:xfrm>
        </p:spPr>
        <p:txBody>
          <a:bodyPr/>
          <a:lstStyle/>
          <a:p>
            <a:r>
              <a:rPr lang="ru-RU" sz="2400" dirty="0" smtClean="0"/>
              <a:t>Состав этого «лакомства» далёк от натуральности, однако он вреден не только из-за состава: на 100 грамм майонеза приходится около 750ккал., из которых 70% это </a:t>
            </a:r>
            <a:r>
              <a:rPr lang="ru-RU" sz="2400" dirty="0" err="1" smtClean="0"/>
              <a:t>трансгенные</a:t>
            </a:r>
            <a:r>
              <a:rPr lang="ru-RU" sz="2400" dirty="0" smtClean="0"/>
              <a:t> жиры, которые являются </a:t>
            </a:r>
            <a:r>
              <a:rPr lang="ru-RU" sz="2400" dirty="0" err="1" smtClean="0"/>
              <a:t>канцерогеннными</a:t>
            </a:r>
            <a:r>
              <a:rPr lang="ru-RU" sz="2400" dirty="0" smtClean="0"/>
              <a:t> и вдобавок вызывают повышение уровня холестерина. </a:t>
            </a:r>
            <a:r>
              <a:rPr lang="ru-RU" sz="2400" b="1" dirty="0" smtClean="0"/>
              <a:t>Майонезы </a:t>
            </a:r>
            <a:r>
              <a:rPr lang="ru-RU" sz="2400" dirty="0" smtClean="0"/>
              <a:t>есть нельзя. Особенно в пластиковых упаковках. Уксус выделяет из пластика самые канцерогенные вещества, которые незаметно вместе с салатами попадают в наши желудки.</a:t>
            </a:r>
            <a:endParaRPr lang="ru-RU" sz="2400" dirty="0"/>
          </a:p>
        </p:txBody>
      </p:sp>
      <p:pic>
        <p:nvPicPr>
          <p:cNvPr id="5" name="Содержимое 4" descr="3781978_f260.jpg"/>
          <p:cNvPicPr>
            <a:picLocks noGrp="1" noChangeAspect="1"/>
          </p:cNvPicPr>
          <p:nvPr>
            <p:ph sz="half" idx="2"/>
          </p:nvPr>
        </p:nvPicPr>
        <p:blipFill>
          <a:blip r:embed="rId2"/>
          <a:stretch>
            <a:fillRect/>
          </a:stretch>
        </p:blipFill>
        <p:spPr>
          <a:xfrm>
            <a:off x="5357817" y="1428736"/>
            <a:ext cx="3639957" cy="4941942"/>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000" b="1" dirty="0" smtClean="0"/>
              <a:t>7 место - консервы </a:t>
            </a:r>
            <a:endParaRPr lang="ru-RU" sz="4000" b="1" dirty="0"/>
          </a:p>
        </p:txBody>
      </p:sp>
      <p:pic>
        <p:nvPicPr>
          <p:cNvPr id="5" name="Содержимое 4" descr="13110679867276.jpg"/>
          <p:cNvPicPr>
            <a:picLocks noGrp="1" noChangeAspect="1"/>
          </p:cNvPicPr>
          <p:nvPr>
            <p:ph sz="half" idx="1"/>
          </p:nvPr>
        </p:nvPicPr>
        <p:blipFill>
          <a:blip r:embed="rId2"/>
          <a:stretch>
            <a:fillRect/>
          </a:stretch>
        </p:blipFill>
        <p:spPr>
          <a:xfrm>
            <a:off x="642910" y="1620338"/>
            <a:ext cx="3929090" cy="3106292"/>
          </a:xfrm>
          <a:prstGeom prst="rect">
            <a:avLst/>
          </a:prstGeom>
          <a:ln>
            <a:noFill/>
          </a:ln>
          <a:effectLst>
            <a:softEdge rad="112500"/>
          </a:effectLst>
        </p:spPr>
      </p:pic>
      <p:pic>
        <p:nvPicPr>
          <p:cNvPr id="6" name="Содержимое 5" descr="iCARP3PM8.jpg"/>
          <p:cNvPicPr>
            <a:picLocks noGrp="1" noChangeAspect="1"/>
          </p:cNvPicPr>
          <p:nvPr>
            <p:ph sz="half" idx="2"/>
          </p:nvPr>
        </p:nvPicPr>
        <p:blipFill>
          <a:blip r:embed="rId3"/>
          <a:stretch>
            <a:fillRect/>
          </a:stretch>
        </p:blipFill>
        <p:spPr>
          <a:xfrm>
            <a:off x="5143504" y="1643050"/>
            <a:ext cx="3667149" cy="3080406"/>
          </a:xfrm>
          <a:prstGeom prst="rect">
            <a:avLst/>
          </a:prstGeom>
          <a:ln>
            <a:noFill/>
          </a:ln>
          <a:effectLst>
            <a:softEdge rad="112500"/>
          </a:effectLst>
        </p:spPr>
      </p:pic>
      <p:sp>
        <p:nvSpPr>
          <p:cNvPr id="7" name="TextBox 6"/>
          <p:cNvSpPr txBox="1"/>
          <p:nvPr/>
        </p:nvSpPr>
        <p:spPr>
          <a:xfrm>
            <a:off x="571472" y="4786322"/>
            <a:ext cx="8572528" cy="1569660"/>
          </a:xfrm>
          <a:prstGeom prst="rect">
            <a:avLst/>
          </a:prstGeom>
          <a:noFill/>
        </p:spPr>
        <p:txBody>
          <a:bodyPr wrap="square" rtlCol="0">
            <a:spAutoFit/>
          </a:bodyPr>
          <a:lstStyle/>
          <a:p>
            <a:r>
              <a:rPr lang="ru-RU" sz="2400" dirty="0" smtClean="0"/>
              <a:t> Такой продукт, как например, тушенка, по определению не может быть полезным: мясо не первой свежести, максимально вываривают, приправляют консервантами, и отправляют на наши столы. И это касается практически любых консервов.</a:t>
            </a:r>
            <a:endParaRPr lang="ru-RU" sz="2400" dirty="0"/>
          </a:p>
        </p:txBody>
      </p:sp>
    </p:spTree>
  </p:cSld>
  <p:clrMapOvr>
    <a:masterClrMapping/>
  </p:clrMapOvr>
</p:sld>
</file>

<file path=ppt/theme/theme1.xml><?xml version="1.0" encoding="utf-8"?>
<a:theme xmlns:a="http://schemas.openxmlformats.org/drawingml/2006/main" name="solaris">
  <a:themeElements>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Тема Office">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ма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ма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ма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ма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ма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ма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ма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solaris</Template>
  <TotalTime>259</TotalTime>
  <Words>1322</Words>
  <Application>Microsoft Office PowerPoint</Application>
  <PresentationFormat>Экран (4:3)</PresentationFormat>
  <Paragraphs>62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solaris</vt:lpstr>
      <vt:lpstr>               Красиво! Вкусно! Полезно?..                Рейтинг самых вредных для здоровья продуктов </vt:lpstr>
      <vt:lpstr>Слайд 2</vt:lpstr>
      <vt:lpstr>    10 место -  ХЛЕБ</vt:lpstr>
      <vt:lpstr>        Пончики </vt:lpstr>
      <vt:lpstr>9 место - полуфабрикаты</vt:lpstr>
      <vt:lpstr>Куриные и рыбные наггетсы</vt:lpstr>
      <vt:lpstr>Готовые супы</vt:lpstr>
      <vt:lpstr>8 место - майонез</vt:lpstr>
      <vt:lpstr>7 место - консервы </vt:lpstr>
      <vt:lpstr>6 место – «фиктивные фрукты»</vt:lpstr>
      <vt:lpstr>Жидкие продукты</vt:lpstr>
      <vt:lpstr>5 место - колбаса</vt:lpstr>
      <vt:lpstr>Свиные шкурки</vt:lpstr>
      <vt:lpstr>4 место – торты и пирожные</vt:lpstr>
      <vt:lpstr>Слайд 15</vt:lpstr>
      <vt:lpstr>Жевательные конфеты,  пастила, чупа-чупс</vt:lpstr>
      <vt:lpstr>3 место – фаст-фуд</vt:lpstr>
      <vt:lpstr>Фаст –фуд. Картофель фри с сыром</vt:lpstr>
      <vt:lpstr>Фаст – фуд.  Шоколадные батончики</vt:lpstr>
      <vt:lpstr>Фаст – фуд. Жареные десерты</vt:lpstr>
      <vt:lpstr>2 место – газированные напитки</vt:lpstr>
      <vt:lpstr>Энергетики</vt:lpstr>
      <vt:lpstr>Кофе и молоко</vt:lpstr>
      <vt:lpstr>1 место - чипсы </vt:lpstr>
      <vt:lpstr>   Скажем  «нет» самым опасным продуктам питания!</vt:lpstr>
      <vt:lpstr>Источники информации</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Красиво! Вкусно! Полезно?.. Топ самых вредных для здоровья продуктов </dc:title>
  <dc:creator>Хозяин</dc:creator>
  <cp:lastModifiedBy>Хозяин</cp:lastModifiedBy>
  <cp:revision>44</cp:revision>
  <dcterms:created xsi:type="dcterms:W3CDTF">2012-07-23T10:50:15Z</dcterms:created>
  <dcterms:modified xsi:type="dcterms:W3CDTF">2012-07-23T15:11:03Z</dcterms:modified>
</cp:coreProperties>
</file>