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78" d="100"/>
          <a:sy n="178" d="100"/>
        </p:scale>
        <p:origin x="864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315936-B33D-48C2-9170-DF92BD063805}" type="datetimeFigureOut">
              <a:rPr lang="ru-RU" smtClean="0"/>
              <a:t>05.01.2011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A14153D-F386-403C-9CC3-2038F74C54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1 Blackmoor LET" pitchFamily="2" charset="0"/>
              </a:rPr>
              <a:t>Японские кроссворды</a:t>
            </a:r>
            <a:endParaRPr lang="ru-RU" sz="5400" b="1" dirty="0">
              <a:latin typeface="1 Blackmoor LE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merican TextC" pitchFamily="2" charset="0"/>
              </a:rPr>
              <a:t>Инструкция для начинающих</a:t>
            </a:r>
            <a:endParaRPr lang="ru-RU" dirty="0">
              <a:latin typeface="American TextC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1612613" cy="229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15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620688"/>
            <a:ext cx="3300573" cy="5031961"/>
          </a:xfrm>
        </p:spPr>
        <p:txBody>
          <a:bodyPr/>
          <a:lstStyle/>
          <a:p>
            <a:pPr algn="just"/>
            <a:r>
              <a:rPr lang="ru-RU" dirty="0" smtClean="0"/>
              <a:t>Особенностью японских кроссвордов является то, что в клетках скрываются рисунки, а не слова. Эти  рисунки надо восстановить по числам, которые проставлены сверху и слева. Числа  показывают, сколько клеточек подряд надо закрасить, чтобы получился рисунок. Если чисел стоит несколько, то закрашивать нужно в последовательности слева направо и сверху вниз. </a:t>
            </a:r>
            <a:r>
              <a:rPr lang="ru-RU" dirty="0"/>
              <a:t>П</a:t>
            </a:r>
            <a:r>
              <a:rPr lang="ru-RU" dirty="0" smtClean="0"/>
              <a:t>ричём  между закрашенными подряд клетками обязательно должен остаться «зазор» хотя бы в одну клетку.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34424"/>
              </p:ext>
            </p:extLst>
          </p:nvPr>
        </p:nvGraphicFramePr>
        <p:xfrm>
          <a:off x="1187624" y="1844824"/>
          <a:ext cx="2736850" cy="2468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72"/>
                <a:gridCol w="183531"/>
                <a:gridCol w="126453"/>
                <a:gridCol w="239989"/>
                <a:gridCol w="204613"/>
                <a:gridCol w="204613"/>
                <a:gridCol w="182911"/>
                <a:gridCol w="194072"/>
                <a:gridCol w="204613"/>
                <a:gridCol w="204613"/>
                <a:gridCol w="194072"/>
                <a:gridCol w="204613"/>
                <a:gridCol w="204613"/>
                <a:gridCol w="194072"/>
              </a:tblGrid>
              <a:tr h="174625">
                <a:tc rowSpan="3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 </a:t>
                      </a:r>
                      <a:r>
                        <a:rPr lang="ru-RU" sz="800" kern="1200" dirty="0" smtClean="0">
                          <a:effectLst/>
                        </a:rPr>
                        <a:t>  10   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1</a:t>
                      </a:r>
                      <a:r>
                        <a:rPr lang="en-US" sz="800" kern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</a:tbl>
          </a:graphicData>
        </a:graphic>
      </p:graphicFrame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>
            <a:off x="4283968" y="6021288"/>
            <a:ext cx="47255" cy="139520"/>
          </a:xfrm>
        </p:spPr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79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3968" y="5301207"/>
            <a:ext cx="80863" cy="860699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75918" y="620688"/>
            <a:ext cx="3300573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 smtClean="0"/>
              <a:t>Итак, перед </a:t>
            </a:r>
            <a:r>
              <a:rPr lang="ru-RU" sz="1400" dirty="0"/>
              <a:t>вами поле 10 х 10.</a:t>
            </a:r>
            <a:r>
              <a:rPr lang="ru-RU" sz="1400" dirty="0" smtClean="0"/>
              <a:t> В первую очередь следует обратить внимание на большие числа. Так в пятом ряду стоит число 10. Поскольку в ряду всего 10 клеток, то можно смело все </a:t>
            </a:r>
            <a:r>
              <a:rPr lang="ru-RU" sz="1400" dirty="0"/>
              <a:t>их </a:t>
            </a:r>
            <a:r>
              <a:rPr lang="ru-RU" sz="1400" dirty="0" smtClean="0"/>
              <a:t>закрасить. </a:t>
            </a:r>
          </a:p>
          <a:p>
            <a:pPr algn="just"/>
            <a:r>
              <a:rPr lang="ru-RU" sz="1400" dirty="0" smtClean="0"/>
              <a:t>Следует также обращать внимание  на другие числа. Так, если числа больше половины габарита (в нашем случае больше 5), то середину ряда можно закрасить. В нашем примере во 2 и 9 ряду стоит 6. Это значит, что как бы не размещался шестиклеточный ряд, две средние клетки всё равно будут закрашены. </a:t>
            </a:r>
          </a:p>
          <a:p>
            <a:pPr algn="just"/>
            <a:r>
              <a:rPr lang="ru-RU" sz="1400" dirty="0" smtClean="0"/>
              <a:t>Можно также суммировать числа в одном ряду. Например, в шестом ряду 4+4=8 закрашенных клеток, причём между ними должен быть «зазор» хотя бы в одну клетку. Поэтому в данном ряду возможно лишь 3 варианта закрашивания, но при любом из них 2 </a:t>
            </a:r>
            <a:r>
              <a:rPr lang="ru-RU" sz="1400" dirty="0" err="1"/>
              <a:t>т</a:t>
            </a:r>
            <a:r>
              <a:rPr lang="ru-RU" sz="1400" dirty="0" err="1" smtClean="0"/>
              <a:t>рёхклеточных</a:t>
            </a:r>
            <a:r>
              <a:rPr lang="ru-RU" sz="1400" dirty="0" smtClean="0"/>
              <a:t> блока будут закрашены. </a:t>
            </a:r>
          </a:p>
          <a:p>
            <a:pPr algn="just"/>
            <a:r>
              <a:rPr lang="ru-RU" sz="1400" dirty="0" smtClean="0"/>
              <a:t>Используя аналогичные рассуждения, можно закрасить 2 клетки в 7 ряду.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67083"/>
              </p:ext>
            </p:extLst>
          </p:nvPr>
        </p:nvGraphicFramePr>
        <p:xfrm>
          <a:off x="1187624" y="1844824"/>
          <a:ext cx="2736850" cy="2468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72"/>
                <a:gridCol w="183531"/>
                <a:gridCol w="126453"/>
                <a:gridCol w="239989"/>
                <a:gridCol w="204613"/>
                <a:gridCol w="204613"/>
                <a:gridCol w="182911"/>
                <a:gridCol w="194072"/>
                <a:gridCol w="204613"/>
                <a:gridCol w="204613"/>
                <a:gridCol w="194072"/>
                <a:gridCol w="204613"/>
                <a:gridCol w="204613"/>
                <a:gridCol w="194072"/>
              </a:tblGrid>
              <a:tr h="174625">
                <a:tc rowSpan="3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 </a:t>
                      </a:r>
                      <a:r>
                        <a:rPr lang="ru-RU" sz="800" kern="1200" dirty="0" smtClean="0">
                          <a:effectLst/>
                        </a:rPr>
                        <a:t>  10   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1</a:t>
                      </a:r>
                      <a:r>
                        <a:rPr lang="en-US" sz="800" kern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</a:tbl>
          </a:graphicData>
        </a:graphic>
      </p:graphicFrame>
      <p:sp>
        <p:nvSpPr>
          <p:cNvPr id="6" name="Стрелка углом 5"/>
          <p:cNvSpPr/>
          <p:nvPr/>
        </p:nvSpPr>
        <p:spPr>
          <a:xfrm rot="10623971">
            <a:off x="7016822" y="1565912"/>
            <a:ext cx="360040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212976"/>
            <a:ext cx="201622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rot="10800000">
            <a:off x="5976156" y="3429000"/>
            <a:ext cx="324036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2636912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3933056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10"/>
          <p:cNvSpPr/>
          <p:nvPr/>
        </p:nvSpPr>
        <p:spPr>
          <a:xfrm rot="10800000">
            <a:off x="7085380" y="5013176"/>
            <a:ext cx="294932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3356992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3356992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13"/>
          <p:cNvSpPr/>
          <p:nvPr/>
        </p:nvSpPr>
        <p:spPr>
          <a:xfrm rot="10800000">
            <a:off x="6264188" y="5661248"/>
            <a:ext cx="324036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3573016"/>
            <a:ext cx="432048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8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035408" y="4041068"/>
            <a:ext cx="64984" cy="8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960" y="5661247"/>
            <a:ext cx="152871" cy="500659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92696"/>
            <a:ext cx="3492387" cy="540060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Теперь перейдём от горизонталей к вертикалям. В первом слева столбце стоит 2. Одна из двух клеток уже закрашена, поэтому дальние от неё клетки обязательно будут пустыми (такие клетки удобно пометить крестиками и больше не обращать на них внимания).</a:t>
            </a:r>
          </a:p>
          <a:p>
            <a:pPr algn="just"/>
            <a:r>
              <a:rPr lang="ru-RU" sz="1400" dirty="0" smtClean="0"/>
              <a:t>То же самое можно сказать о втором, девятом и десятом столбцах.</a:t>
            </a:r>
          </a:p>
          <a:p>
            <a:pPr algn="just"/>
            <a:r>
              <a:rPr lang="ru-RU" sz="1400" dirty="0" smtClean="0"/>
              <a:t>Кроме того, в 5 и 6 столбцах ситуация вырисовывается однозначно.</a:t>
            </a:r>
          </a:p>
          <a:p>
            <a:pPr algn="just"/>
            <a:r>
              <a:rPr lang="ru-RU" sz="1400" dirty="0" smtClean="0"/>
              <a:t>Благодаря поставленным крестикам можно вычислить ещё несколько клеток. Так во 2 ряду  по горизонтали свободными остались 6 клеток, которые и нужно закрасить.  </a:t>
            </a:r>
          </a:p>
          <a:p>
            <a:pPr algn="just"/>
            <a:r>
              <a:rPr lang="ru-RU" sz="1400" dirty="0" smtClean="0"/>
              <a:t>В </a:t>
            </a:r>
            <a:r>
              <a:rPr lang="ru-RU" sz="1400" dirty="0" smtClean="0"/>
              <a:t>3, 4 и </a:t>
            </a:r>
            <a:r>
              <a:rPr lang="ru-RU" sz="1400" dirty="0" smtClean="0"/>
              <a:t>10</a:t>
            </a:r>
            <a:r>
              <a:rPr lang="ru-RU" sz="1400" dirty="0" smtClean="0"/>
              <a:t> </a:t>
            </a:r>
            <a:r>
              <a:rPr lang="ru-RU" sz="1400" dirty="0" smtClean="0"/>
              <a:t>ряду уже закрашен двух клеточный блок, поэтому его можно «окаймить» крестиками.</a:t>
            </a:r>
            <a:endParaRPr lang="ru-RU" sz="14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22279"/>
              </p:ext>
            </p:extLst>
          </p:nvPr>
        </p:nvGraphicFramePr>
        <p:xfrm>
          <a:off x="1187624" y="1844824"/>
          <a:ext cx="2736850" cy="2468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72"/>
                <a:gridCol w="183531"/>
                <a:gridCol w="126453"/>
                <a:gridCol w="239989"/>
                <a:gridCol w="204613"/>
                <a:gridCol w="204613"/>
                <a:gridCol w="182911"/>
                <a:gridCol w="194072"/>
                <a:gridCol w="204613"/>
                <a:gridCol w="204613"/>
                <a:gridCol w="194072"/>
                <a:gridCol w="204613"/>
                <a:gridCol w="204613"/>
                <a:gridCol w="194072"/>
              </a:tblGrid>
              <a:tr h="174625">
                <a:tc rowSpan="3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 </a:t>
                      </a:r>
                      <a:r>
                        <a:rPr lang="ru-RU" sz="800" kern="1200" dirty="0" smtClean="0">
                          <a:effectLst/>
                        </a:rPr>
                        <a:t>  10   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1</a:t>
                      </a:r>
                      <a:r>
                        <a:rPr lang="en-US" sz="800" kern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07704" y="3212976"/>
            <a:ext cx="201622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356992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3356992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3573016"/>
            <a:ext cx="432048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3933056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2636912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11"/>
          <p:cNvSpPr/>
          <p:nvPr/>
        </p:nvSpPr>
        <p:spPr>
          <a:xfrm rot="10800000">
            <a:off x="7411056" y="2247101"/>
            <a:ext cx="432048" cy="2160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 rot="10800000">
            <a:off x="5825408" y="2929295"/>
            <a:ext cx="432048" cy="2160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Умножение 14"/>
          <p:cNvSpPr/>
          <p:nvPr/>
        </p:nvSpPr>
        <p:spPr>
          <a:xfrm>
            <a:off x="1979712" y="24928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множение 15"/>
          <p:cNvSpPr/>
          <p:nvPr/>
        </p:nvSpPr>
        <p:spPr>
          <a:xfrm>
            <a:off x="1979712" y="26452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1971574" y="28529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/>
          <p:cNvSpPr/>
          <p:nvPr/>
        </p:nvSpPr>
        <p:spPr>
          <a:xfrm>
            <a:off x="1971574" y="4140039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множение 18"/>
          <p:cNvSpPr/>
          <p:nvPr/>
        </p:nvSpPr>
        <p:spPr>
          <a:xfrm>
            <a:off x="1971574" y="396906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множение 19"/>
          <p:cNvSpPr/>
          <p:nvPr/>
        </p:nvSpPr>
        <p:spPr>
          <a:xfrm>
            <a:off x="1967650" y="37530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2195736" y="2488069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множение 21"/>
          <p:cNvSpPr/>
          <p:nvPr/>
        </p:nvSpPr>
        <p:spPr>
          <a:xfrm>
            <a:off x="2195736" y="2653111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/>
          <p:cNvSpPr/>
          <p:nvPr/>
        </p:nvSpPr>
        <p:spPr>
          <a:xfrm>
            <a:off x="2195736" y="3975204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/>
          <p:cNvSpPr/>
          <p:nvPr/>
        </p:nvSpPr>
        <p:spPr>
          <a:xfrm>
            <a:off x="2195736" y="414908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множение 24"/>
          <p:cNvSpPr/>
          <p:nvPr/>
        </p:nvSpPr>
        <p:spPr>
          <a:xfrm>
            <a:off x="3559964" y="248745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множение 25"/>
          <p:cNvSpPr/>
          <p:nvPr/>
        </p:nvSpPr>
        <p:spPr>
          <a:xfrm>
            <a:off x="3707904" y="248745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множение 26"/>
          <p:cNvSpPr/>
          <p:nvPr/>
        </p:nvSpPr>
        <p:spPr>
          <a:xfrm>
            <a:off x="3559964" y="2653111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множение 27"/>
          <p:cNvSpPr/>
          <p:nvPr/>
        </p:nvSpPr>
        <p:spPr>
          <a:xfrm>
            <a:off x="3698085" y="267291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множение 28"/>
          <p:cNvSpPr/>
          <p:nvPr/>
        </p:nvSpPr>
        <p:spPr>
          <a:xfrm>
            <a:off x="3707904" y="28529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множение 29"/>
          <p:cNvSpPr/>
          <p:nvPr/>
        </p:nvSpPr>
        <p:spPr>
          <a:xfrm>
            <a:off x="3707904" y="414908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множение 30"/>
          <p:cNvSpPr/>
          <p:nvPr/>
        </p:nvSpPr>
        <p:spPr>
          <a:xfrm>
            <a:off x="3707904" y="3975204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множение 31"/>
          <p:cNvSpPr/>
          <p:nvPr/>
        </p:nvSpPr>
        <p:spPr>
          <a:xfrm>
            <a:off x="3700099" y="378904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множение 32"/>
          <p:cNvSpPr/>
          <p:nvPr/>
        </p:nvSpPr>
        <p:spPr>
          <a:xfrm>
            <a:off x="3556083" y="3976875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множение 33"/>
          <p:cNvSpPr/>
          <p:nvPr/>
        </p:nvSpPr>
        <p:spPr>
          <a:xfrm>
            <a:off x="3556373" y="4161108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углом 34"/>
          <p:cNvSpPr/>
          <p:nvPr/>
        </p:nvSpPr>
        <p:spPr>
          <a:xfrm rot="10800000">
            <a:off x="6025963" y="3588545"/>
            <a:ext cx="432048" cy="2160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99792" y="2487456"/>
            <a:ext cx="432048" cy="79752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699792" y="4120891"/>
            <a:ext cx="432048" cy="1631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множение 37"/>
          <p:cNvSpPr/>
          <p:nvPr/>
        </p:nvSpPr>
        <p:spPr>
          <a:xfrm>
            <a:off x="2699792" y="378904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множение 38"/>
          <p:cNvSpPr/>
          <p:nvPr/>
        </p:nvSpPr>
        <p:spPr>
          <a:xfrm>
            <a:off x="2932477" y="3786713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множение 39"/>
          <p:cNvSpPr/>
          <p:nvPr/>
        </p:nvSpPr>
        <p:spPr>
          <a:xfrm>
            <a:off x="2708176" y="33929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множение 40"/>
          <p:cNvSpPr/>
          <p:nvPr/>
        </p:nvSpPr>
        <p:spPr>
          <a:xfrm>
            <a:off x="2932505" y="33929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углом 41"/>
          <p:cNvSpPr/>
          <p:nvPr/>
        </p:nvSpPr>
        <p:spPr>
          <a:xfrm rot="10800000">
            <a:off x="5940152" y="4941168"/>
            <a:ext cx="432048" cy="2160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339752" y="2636912"/>
            <a:ext cx="1216331" cy="1800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углом 43"/>
          <p:cNvSpPr/>
          <p:nvPr/>
        </p:nvSpPr>
        <p:spPr>
          <a:xfrm rot="10800000">
            <a:off x="7092281" y="5661248"/>
            <a:ext cx="360040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Умножение 44"/>
          <p:cNvSpPr/>
          <p:nvPr/>
        </p:nvSpPr>
        <p:spPr>
          <a:xfrm>
            <a:off x="2555776" y="28529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множение 45"/>
          <p:cNvSpPr/>
          <p:nvPr/>
        </p:nvSpPr>
        <p:spPr>
          <a:xfrm>
            <a:off x="2548980" y="303730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множение 46"/>
          <p:cNvSpPr/>
          <p:nvPr/>
        </p:nvSpPr>
        <p:spPr>
          <a:xfrm>
            <a:off x="3131840" y="285728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множение 47"/>
          <p:cNvSpPr/>
          <p:nvPr/>
        </p:nvSpPr>
        <p:spPr>
          <a:xfrm>
            <a:off x="3131840" y="303730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множение 49"/>
          <p:cNvSpPr/>
          <p:nvPr/>
        </p:nvSpPr>
        <p:spPr>
          <a:xfrm>
            <a:off x="1979712" y="3588545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Умножение 50"/>
          <p:cNvSpPr/>
          <p:nvPr/>
        </p:nvSpPr>
        <p:spPr>
          <a:xfrm>
            <a:off x="3716993" y="3579978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Умножение 51"/>
          <p:cNvSpPr/>
          <p:nvPr/>
        </p:nvSpPr>
        <p:spPr>
          <a:xfrm>
            <a:off x="2548532" y="413820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Умножение 52"/>
          <p:cNvSpPr/>
          <p:nvPr/>
        </p:nvSpPr>
        <p:spPr>
          <a:xfrm>
            <a:off x="3133703" y="4134512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3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035408" y="4041068"/>
            <a:ext cx="64984" cy="8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960" y="5661247"/>
            <a:ext cx="152871" cy="500659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92696"/>
            <a:ext cx="3492387" cy="540060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В 6 ряду ситуация прояснилась полностью. </a:t>
            </a:r>
          </a:p>
          <a:p>
            <a:pPr algn="just"/>
            <a:r>
              <a:rPr lang="ru-RU" sz="1400" dirty="0" smtClean="0"/>
              <a:t>То же самое можно сказать о 7, 9 и 10 рядах и 1 и 10 столбцах.</a:t>
            </a:r>
          </a:p>
          <a:p>
            <a:pPr algn="just"/>
            <a:r>
              <a:rPr lang="ru-RU" sz="1400" dirty="0" smtClean="0"/>
              <a:t>Третий и восьмой столбцы вырисовываются однозначно.  </a:t>
            </a:r>
          </a:p>
          <a:p>
            <a:pPr algn="just"/>
            <a:r>
              <a:rPr lang="ru-RU" sz="1400" dirty="0" smtClean="0"/>
              <a:t>В 1 ряду очевидно закрашиваются ещё 2 клетки. </a:t>
            </a:r>
          </a:p>
          <a:p>
            <a:pPr algn="just"/>
            <a:r>
              <a:rPr lang="ru-RU" sz="1400" dirty="0" smtClean="0"/>
              <a:t>Во 2 и 9 столбцах придётся однозначно поставить крестики.</a:t>
            </a:r>
          </a:p>
          <a:p>
            <a:pPr algn="just"/>
            <a:r>
              <a:rPr lang="ru-RU" sz="1400" dirty="0" smtClean="0"/>
              <a:t>Значит, во 2 и 9 столбцах закрашиваем по четвёртой клеточке. </a:t>
            </a:r>
          </a:p>
          <a:p>
            <a:pPr algn="just"/>
            <a:r>
              <a:rPr lang="ru-RU" sz="1400" dirty="0" smtClean="0"/>
              <a:t>Тогда в 8 ряду пустые клетки остаются не закрашенными или заполняются крестиками.  </a:t>
            </a:r>
          </a:p>
          <a:p>
            <a:pPr algn="ctr"/>
            <a:r>
              <a:rPr lang="ru-RU" sz="1400" dirty="0" smtClean="0"/>
              <a:t>ПОРТРЕТ ГОТОВ!</a:t>
            </a:r>
            <a:endParaRPr lang="ru-RU" sz="14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024511"/>
              </p:ext>
            </p:extLst>
          </p:nvPr>
        </p:nvGraphicFramePr>
        <p:xfrm>
          <a:off x="1187624" y="1844824"/>
          <a:ext cx="2736850" cy="2468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72"/>
                <a:gridCol w="183531"/>
                <a:gridCol w="126453"/>
                <a:gridCol w="239989"/>
                <a:gridCol w="204613"/>
                <a:gridCol w="204613"/>
                <a:gridCol w="182911"/>
                <a:gridCol w="194072"/>
                <a:gridCol w="204613"/>
                <a:gridCol w="204613"/>
                <a:gridCol w="194072"/>
                <a:gridCol w="204613"/>
                <a:gridCol w="204613"/>
                <a:gridCol w="194072"/>
              </a:tblGrid>
              <a:tr h="174625">
                <a:tc rowSpan="3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      </a:t>
                      </a:r>
                      <a:r>
                        <a:rPr lang="ru-RU" sz="800" kern="1200" dirty="0" smtClean="0">
                          <a:effectLst/>
                        </a:rPr>
                        <a:t>  10               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        1</a:t>
                      </a:r>
                      <a:r>
                        <a:rPr lang="en-US" sz="800" kern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07704" y="3212976"/>
            <a:ext cx="201622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356992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3356992"/>
            <a:ext cx="576064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3573016"/>
            <a:ext cx="432048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3933056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2636912"/>
            <a:ext cx="43204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множение 14"/>
          <p:cNvSpPr/>
          <p:nvPr/>
        </p:nvSpPr>
        <p:spPr>
          <a:xfrm>
            <a:off x="1979712" y="24928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множение 15"/>
          <p:cNvSpPr/>
          <p:nvPr/>
        </p:nvSpPr>
        <p:spPr>
          <a:xfrm>
            <a:off x="1979712" y="26452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1971574" y="28529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/>
          <p:cNvSpPr/>
          <p:nvPr/>
        </p:nvSpPr>
        <p:spPr>
          <a:xfrm>
            <a:off x="1971574" y="4140039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множение 18"/>
          <p:cNvSpPr/>
          <p:nvPr/>
        </p:nvSpPr>
        <p:spPr>
          <a:xfrm>
            <a:off x="1971574" y="396906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множение 19"/>
          <p:cNvSpPr/>
          <p:nvPr/>
        </p:nvSpPr>
        <p:spPr>
          <a:xfrm>
            <a:off x="1967650" y="37530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2195736" y="2488069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множение 21"/>
          <p:cNvSpPr/>
          <p:nvPr/>
        </p:nvSpPr>
        <p:spPr>
          <a:xfrm>
            <a:off x="2195736" y="2653111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/>
          <p:cNvSpPr/>
          <p:nvPr/>
        </p:nvSpPr>
        <p:spPr>
          <a:xfrm>
            <a:off x="2195736" y="3975204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/>
          <p:cNvSpPr/>
          <p:nvPr/>
        </p:nvSpPr>
        <p:spPr>
          <a:xfrm>
            <a:off x="2195736" y="414908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множение 24"/>
          <p:cNvSpPr/>
          <p:nvPr/>
        </p:nvSpPr>
        <p:spPr>
          <a:xfrm>
            <a:off x="3559964" y="248745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множение 25"/>
          <p:cNvSpPr/>
          <p:nvPr/>
        </p:nvSpPr>
        <p:spPr>
          <a:xfrm>
            <a:off x="3707904" y="248745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множение 26"/>
          <p:cNvSpPr/>
          <p:nvPr/>
        </p:nvSpPr>
        <p:spPr>
          <a:xfrm>
            <a:off x="3559964" y="2653111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множение 27"/>
          <p:cNvSpPr/>
          <p:nvPr/>
        </p:nvSpPr>
        <p:spPr>
          <a:xfrm>
            <a:off x="3698085" y="267291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множение 28"/>
          <p:cNvSpPr/>
          <p:nvPr/>
        </p:nvSpPr>
        <p:spPr>
          <a:xfrm>
            <a:off x="3707904" y="28529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множение 29"/>
          <p:cNvSpPr/>
          <p:nvPr/>
        </p:nvSpPr>
        <p:spPr>
          <a:xfrm>
            <a:off x="3707904" y="414908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множение 30"/>
          <p:cNvSpPr/>
          <p:nvPr/>
        </p:nvSpPr>
        <p:spPr>
          <a:xfrm>
            <a:off x="3707904" y="3975204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множение 31"/>
          <p:cNvSpPr/>
          <p:nvPr/>
        </p:nvSpPr>
        <p:spPr>
          <a:xfrm>
            <a:off x="3700099" y="378904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множение 32"/>
          <p:cNvSpPr/>
          <p:nvPr/>
        </p:nvSpPr>
        <p:spPr>
          <a:xfrm>
            <a:off x="3556083" y="3976875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множение 33"/>
          <p:cNvSpPr/>
          <p:nvPr/>
        </p:nvSpPr>
        <p:spPr>
          <a:xfrm>
            <a:off x="3556373" y="4161108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699792" y="2487456"/>
            <a:ext cx="432048" cy="79752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699792" y="4120891"/>
            <a:ext cx="432048" cy="1631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множение 37"/>
          <p:cNvSpPr/>
          <p:nvPr/>
        </p:nvSpPr>
        <p:spPr>
          <a:xfrm>
            <a:off x="2699792" y="3789040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множение 38"/>
          <p:cNvSpPr/>
          <p:nvPr/>
        </p:nvSpPr>
        <p:spPr>
          <a:xfrm>
            <a:off x="2932477" y="3786713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множение 39"/>
          <p:cNvSpPr/>
          <p:nvPr/>
        </p:nvSpPr>
        <p:spPr>
          <a:xfrm>
            <a:off x="2708176" y="33929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множение 40"/>
          <p:cNvSpPr/>
          <p:nvPr/>
        </p:nvSpPr>
        <p:spPr>
          <a:xfrm>
            <a:off x="2932505" y="33929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339752" y="2636912"/>
            <a:ext cx="1216331" cy="1800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Умножение 44"/>
          <p:cNvSpPr/>
          <p:nvPr/>
        </p:nvSpPr>
        <p:spPr>
          <a:xfrm>
            <a:off x="2555776" y="285293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множение 45"/>
          <p:cNvSpPr/>
          <p:nvPr/>
        </p:nvSpPr>
        <p:spPr>
          <a:xfrm>
            <a:off x="2548980" y="303730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множение 46"/>
          <p:cNvSpPr/>
          <p:nvPr/>
        </p:nvSpPr>
        <p:spPr>
          <a:xfrm>
            <a:off x="3131840" y="285728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множение 47"/>
          <p:cNvSpPr/>
          <p:nvPr/>
        </p:nvSpPr>
        <p:spPr>
          <a:xfrm>
            <a:off x="3131840" y="303730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углом 4"/>
          <p:cNvSpPr/>
          <p:nvPr/>
        </p:nvSpPr>
        <p:spPr>
          <a:xfrm rot="10800000">
            <a:off x="5796136" y="980728"/>
            <a:ext cx="432048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907704" y="3356992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700389" y="3356992"/>
            <a:ext cx="223539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углом 50"/>
          <p:cNvSpPr/>
          <p:nvPr/>
        </p:nvSpPr>
        <p:spPr>
          <a:xfrm rot="10800000">
            <a:off x="7164288" y="1484784"/>
            <a:ext cx="360040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339752" y="3933056"/>
            <a:ext cx="1216331" cy="1800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Умножение 52"/>
          <p:cNvSpPr/>
          <p:nvPr/>
        </p:nvSpPr>
        <p:spPr>
          <a:xfrm>
            <a:off x="2345121" y="4150519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Умножение 53"/>
          <p:cNvSpPr/>
          <p:nvPr/>
        </p:nvSpPr>
        <p:spPr>
          <a:xfrm>
            <a:off x="2548980" y="4140039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множение 54"/>
          <p:cNvSpPr/>
          <p:nvPr/>
        </p:nvSpPr>
        <p:spPr>
          <a:xfrm>
            <a:off x="3347864" y="4161108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Умножение 55"/>
          <p:cNvSpPr/>
          <p:nvPr/>
        </p:nvSpPr>
        <p:spPr>
          <a:xfrm>
            <a:off x="3135160" y="416254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Умножение 56"/>
          <p:cNvSpPr/>
          <p:nvPr/>
        </p:nvSpPr>
        <p:spPr>
          <a:xfrm>
            <a:off x="1961012" y="3036895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Умножение 57"/>
          <p:cNvSpPr/>
          <p:nvPr/>
        </p:nvSpPr>
        <p:spPr>
          <a:xfrm>
            <a:off x="1967650" y="3576285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множение 58"/>
          <p:cNvSpPr/>
          <p:nvPr/>
        </p:nvSpPr>
        <p:spPr>
          <a:xfrm>
            <a:off x="3706750" y="3037307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Умножение 59"/>
          <p:cNvSpPr/>
          <p:nvPr/>
        </p:nvSpPr>
        <p:spPr>
          <a:xfrm>
            <a:off x="3707904" y="3576285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123728" y="3576285"/>
            <a:ext cx="216024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491880" y="3573016"/>
            <a:ext cx="214010" cy="1800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Умножение 62"/>
          <p:cNvSpPr/>
          <p:nvPr/>
        </p:nvSpPr>
        <p:spPr>
          <a:xfrm>
            <a:off x="2347957" y="3591018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Умножение 63"/>
          <p:cNvSpPr/>
          <p:nvPr/>
        </p:nvSpPr>
        <p:spPr>
          <a:xfrm>
            <a:off x="3341226" y="3583742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483768" y="3583742"/>
            <a:ext cx="857458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углом 65"/>
          <p:cNvSpPr/>
          <p:nvPr/>
        </p:nvSpPr>
        <p:spPr>
          <a:xfrm rot="10800000">
            <a:off x="7344308" y="1988840"/>
            <a:ext cx="396044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39752" y="3735034"/>
            <a:ext cx="152221" cy="23402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341226" y="3735034"/>
            <a:ext cx="214857" cy="19569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2339752" y="2653111"/>
            <a:ext cx="209228" cy="6318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341226" y="2717304"/>
            <a:ext cx="214857" cy="5676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Умножение 70"/>
          <p:cNvSpPr/>
          <p:nvPr/>
        </p:nvSpPr>
        <p:spPr>
          <a:xfrm>
            <a:off x="2341064" y="2486853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Умножение 71"/>
          <p:cNvSpPr/>
          <p:nvPr/>
        </p:nvSpPr>
        <p:spPr>
          <a:xfrm>
            <a:off x="3341226" y="249289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углом 72"/>
          <p:cNvSpPr/>
          <p:nvPr/>
        </p:nvSpPr>
        <p:spPr>
          <a:xfrm rot="10800000">
            <a:off x="6012160" y="2420888"/>
            <a:ext cx="360040" cy="1452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491973" y="2486853"/>
            <a:ext cx="849253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углом 75"/>
          <p:cNvSpPr/>
          <p:nvPr/>
        </p:nvSpPr>
        <p:spPr>
          <a:xfrm rot="10800000">
            <a:off x="7542330" y="2886220"/>
            <a:ext cx="414046" cy="1510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Умножение 76"/>
          <p:cNvSpPr/>
          <p:nvPr/>
        </p:nvSpPr>
        <p:spPr>
          <a:xfrm>
            <a:off x="2189098" y="2848288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Умножение 77"/>
          <p:cNvSpPr/>
          <p:nvPr/>
        </p:nvSpPr>
        <p:spPr>
          <a:xfrm>
            <a:off x="2189098" y="3041032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Умножение 78"/>
          <p:cNvSpPr/>
          <p:nvPr/>
        </p:nvSpPr>
        <p:spPr>
          <a:xfrm>
            <a:off x="3556083" y="2848288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Умножение 79"/>
          <p:cNvSpPr/>
          <p:nvPr/>
        </p:nvSpPr>
        <p:spPr>
          <a:xfrm>
            <a:off x="3560349" y="3051511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углом 80"/>
          <p:cNvSpPr/>
          <p:nvPr/>
        </p:nvSpPr>
        <p:spPr>
          <a:xfrm rot="10800000">
            <a:off x="5580112" y="3573016"/>
            <a:ext cx="432048" cy="1440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123728" y="3717032"/>
            <a:ext cx="209386" cy="2136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556083" y="3735034"/>
            <a:ext cx="142002" cy="1980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углом 83"/>
          <p:cNvSpPr/>
          <p:nvPr/>
        </p:nvSpPr>
        <p:spPr>
          <a:xfrm rot="10800000">
            <a:off x="7020272" y="4284055"/>
            <a:ext cx="288032" cy="1530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Умножение 84"/>
          <p:cNvSpPr/>
          <p:nvPr/>
        </p:nvSpPr>
        <p:spPr>
          <a:xfrm>
            <a:off x="2548980" y="3791326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Умножение 85"/>
          <p:cNvSpPr/>
          <p:nvPr/>
        </p:nvSpPr>
        <p:spPr>
          <a:xfrm>
            <a:off x="3131840" y="3780039"/>
            <a:ext cx="144016" cy="1440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Управляющая кнопка: далее 86">
            <a:hlinkClick r:id="" action="ppaction://hlinkshowjump?jump=nextslide" highlightClick="1"/>
          </p:cNvPr>
          <p:cNvSpPr/>
          <p:nvPr/>
        </p:nvSpPr>
        <p:spPr>
          <a:xfrm>
            <a:off x="8676456" y="6381328"/>
            <a:ext cx="467544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548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2" grpId="0" animBg="1"/>
      <p:bldP spid="53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5" grpId="0" animBg="1"/>
      <p:bldP spid="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439035" cy="17021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merican TextC" pitchFamily="2" charset="0"/>
              </a:rPr>
              <a:t>Удачи на чемпионате!</a:t>
            </a:r>
            <a:endParaRPr lang="ru-RU" sz="5400" b="1" dirty="0">
              <a:solidFill>
                <a:srgbClr val="FF0000"/>
              </a:solidFill>
              <a:latin typeface="American TextC" pitchFamily="2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742" y="0"/>
            <a:ext cx="1598554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083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224</TotalTime>
  <Words>596</Words>
  <Application>Microsoft Office PowerPoint</Application>
  <PresentationFormat>Экран (4:3)</PresentationFormat>
  <Paragraphs>717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Японские кроссворды</vt:lpstr>
      <vt:lpstr>Презентация PowerPoint</vt:lpstr>
      <vt:lpstr>Презентация PowerPoint</vt:lpstr>
      <vt:lpstr>Презентация PowerPoint</vt:lpstr>
      <vt:lpstr>Презентация PowerPoint</vt:lpstr>
      <vt:lpstr>Удачи на чемпионате!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Японские кроссворды</dc:title>
  <dc:creator>Мама</dc:creator>
  <cp:lastModifiedBy>Мама</cp:lastModifiedBy>
  <cp:revision>26</cp:revision>
  <dcterms:created xsi:type="dcterms:W3CDTF">2010-11-09T17:25:13Z</dcterms:created>
  <dcterms:modified xsi:type="dcterms:W3CDTF">2011-01-05T16:41:42Z</dcterms:modified>
</cp:coreProperties>
</file>