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4" r:id="rId11"/>
    <p:sldId id="272" r:id="rId12"/>
    <p:sldId id="265" r:id="rId13"/>
    <p:sldId id="268" r:id="rId14"/>
    <p:sldId id="267" r:id="rId15"/>
    <p:sldId id="270" r:id="rId16"/>
    <p:sldId id="269" r:id="rId17"/>
    <p:sldId id="271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9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5F882-74D6-4EB1-8BCE-80626FB043F1}" type="datetimeFigureOut">
              <a:rPr lang="ru-RU" smtClean="0"/>
              <a:pPr/>
              <a:t>19.02.2013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2F1BD-745F-42E5-B43A-19F15E8848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5F882-74D6-4EB1-8BCE-80626FB043F1}" type="datetimeFigureOut">
              <a:rPr lang="ru-RU" smtClean="0"/>
              <a:pPr/>
              <a:t>19.02.2013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2F1BD-745F-42E5-B43A-19F15E8848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5F882-74D6-4EB1-8BCE-80626FB043F1}" type="datetimeFigureOut">
              <a:rPr lang="ru-RU" smtClean="0"/>
              <a:pPr/>
              <a:t>19.02.2013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2F1BD-745F-42E5-B43A-19F15E8848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5F882-74D6-4EB1-8BCE-80626FB043F1}" type="datetimeFigureOut">
              <a:rPr lang="ru-RU" smtClean="0"/>
              <a:pPr/>
              <a:t>19.02.2013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2F1BD-745F-42E5-B43A-19F15E8848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5F882-74D6-4EB1-8BCE-80626FB043F1}" type="datetimeFigureOut">
              <a:rPr lang="ru-RU" smtClean="0"/>
              <a:pPr/>
              <a:t>19.02.2013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2F1BD-745F-42E5-B43A-19F15E8848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5F882-74D6-4EB1-8BCE-80626FB043F1}" type="datetimeFigureOut">
              <a:rPr lang="ru-RU" smtClean="0"/>
              <a:pPr/>
              <a:t>19.02.2013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2F1BD-745F-42E5-B43A-19F15E8848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5F882-74D6-4EB1-8BCE-80626FB043F1}" type="datetimeFigureOut">
              <a:rPr lang="ru-RU" smtClean="0"/>
              <a:pPr/>
              <a:t>19.02.2013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2F1BD-745F-42E5-B43A-19F15E8848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5F882-74D6-4EB1-8BCE-80626FB043F1}" type="datetimeFigureOut">
              <a:rPr lang="ru-RU" smtClean="0"/>
              <a:pPr/>
              <a:t>19.02.2013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2F1BD-745F-42E5-B43A-19F15E8848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5F882-74D6-4EB1-8BCE-80626FB043F1}" type="datetimeFigureOut">
              <a:rPr lang="ru-RU" smtClean="0"/>
              <a:pPr/>
              <a:t>19.02.2013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2F1BD-745F-42E5-B43A-19F15E8848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5F882-74D6-4EB1-8BCE-80626FB043F1}" type="datetimeFigureOut">
              <a:rPr lang="ru-RU" smtClean="0"/>
              <a:pPr/>
              <a:t>19.02.2013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2F1BD-745F-42E5-B43A-19F15E8848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5F882-74D6-4EB1-8BCE-80626FB043F1}" type="datetimeFigureOut">
              <a:rPr lang="ru-RU" smtClean="0"/>
              <a:pPr/>
              <a:t>19.02.2013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2F1BD-745F-42E5-B43A-19F15E8848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5F882-74D6-4EB1-8BCE-80626FB043F1}" type="datetimeFigureOut">
              <a:rPr lang="ru-RU" smtClean="0"/>
              <a:pPr/>
              <a:t>19.02.2013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82F1BD-745F-42E5-B43A-19F15E8848A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4174232" cy="1470025"/>
          </a:xfrm>
        </p:spPr>
        <p:txBody>
          <a:bodyPr>
            <a:norm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</a:rPr>
              <a:t>Прощение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Урок № 21 по курсу ОРКСЭ (модуль «Основы светской этики») Дрофа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Составила учитель истории МКОУ «</a:t>
            </a:r>
            <a:r>
              <a:rPr lang="ru-RU" dirty="0" err="1" smtClean="0">
                <a:solidFill>
                  <a:schemeClr val="tx1"/>
                </a:solidFill>
              </a:rPr>
              <a:t>Гауфская</a:t>
            </a:r>
            <a:r>
              <a:rPr lang="ru-RU" dirty="0" smtClean="0">
                <a:solidFill>
                  <a:schemeClr val="tx1"/>
                </a:solidFill>
              </a:rPr>
              <a:t> СОШ Азовского ННМР </a:t>
            </a:r>
          </a:p>
          <a:p>
            <a:r>
              <a:rPr lang="ru-RU" dirty="0" err="1" smtClean="0">
                <a:solidFill>
                  <a:schemeClr val="tx1"/>
                </a:solidFill>
              </a:rPr>
              <a:t>Кущенко</a:t>
            </a:r>
            <a:r>
              <a:rPr lang="ru-RU" dirty="0" smtClean="0">
                <a:solidFill>
                  <a:schemeClr val="tx1"/>
                </a:solidFill>
              </a:rPr>
              <a:t> Галина Викторовна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9218" name="Picture 2" descr="C:\Users\Галина\Desktop\Новая папка (2)\роз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404663"/>
            <a:ext cx="3456384" cy="31613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«Хочешь сохранить друзей – научись прощать…»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184576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 </a:t>
            </a:r>
            <a:r>
              <a:rPr lang="ru-RU" dirty="0"/>
              <a:t>Кто-нибудь из вас когда-нибудь прощал </a:t>
            </a:r>
            <a:r>
              <a:rPr lang="ru-RU" dirty="0" smtClean="0"/>
              <a:t>кого-то?</a:t>
            </a:r>
          </a:p>
          <a:p>
            <a:r>
              <a:rPr lang="ru-RU" dirty="0" smtClean="0"/>
              <a:t>Расскажите </a:t>
            </a:r>
            <a:r>
              <a:rPr lang="ru-RU" dirty="0"/>
              <a:t>об этом</a:t>
            </a:r>
            <a:r>
              <a:rPr lang="ru-RU" dirty="0" smtClean="0"/>
              <a:t>.</a:t>
            </a:r>
          </a:p>
          <a:p>
            <a:r>
              <a:rPr lang="ru-RU" dirty="0" smtClean="0"/>
              <a:t>Легко ли это сделать?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Обида похожа на камень который мы носим в сердце. И этот камень тяготит прежде всего нас самих. И если мы отвечаем злом тому, кто нас обидел, этот камень становится больше, растёт и может заполнить собою всё сердце. 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Единственный способ избавиться  от камня внутри – простить и не обидеть в ответ.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6146" name="Picture 2" descr="C:\Users\Галина\Desktop\Новая папка (2)\iсердце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5157192"/>
            <a:ext cx="2428875" cy="1428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348038" y="274638"/>
            <a:ext cx="5795962" cy="2433637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Бог о любви и прощении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700" b="1" dirty="0"/>
              <a:t>Петр </a:t>
            </a:r>
            <a:r>
              <a:rPr lang="ru-RU" sz="2700" b="1" dirty="0" smtClean="0"/>
              <a:t>: </a:t>
            </a:r>
            <a:r>
              <a:rPr lang="ru-RU" sz="2700" b="1" dirty="0"/>
              <a:t>"Господи! Сколько раз прощать брату моему, согрешающему против </a:t>
            </a:r>
            <a:r>
              <a:rPr lang="ru-RU" sz="2700" b="1" dirty="0" smtClean="0"/>
              <a:t>меня?».</a:t>
            </a:r>
            <a:br>
              <a:rPr lang="ru-RU" sz="2700" b="1" dirty="0" smtClean="0"/>
            </a:br>
            <a:r>
              <a:rPr lang="ru-RU" sz="2700" b="1" dirty="0" smtClean="0"/>
              <a:t> Иисус: </a:t>
            </a:r>
            <a:r>
              <a:rPr lang="ru-RU" sz="2700" b="1" dirty="0"/>
              <a:t>"Не говорю тебе "до семи", но до </a:t>
            </a:r>
            <a:r>
              <a:rPr lang="ru-RU" sz="2700" b="1" dirty="0" err="1"/>
              <a:t>семижды</a:t>
            </a:r>
            <a:r>
              <a:rPr lang="ru-RU" sz="2700" b="1" dirty="0"/>
              <a:t> семидесяти раз"</a:t>
            </a:r>
          </a:p>
        </p:txBody>
      </p:sp>
      <p:pic>
        <p:nvPicPr>
          <p:cNvPr id="11266" name="Picture 2" descr="C:\Users\Галина\Desktop\Новая папка (2)\iбог простит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8448" y="3068960"/>
            <a:ext cx="3885552" cy="2736304"/>
          </a:xfrm>
          <a:prstGeom prst="rect">
            <a:avLst/>
          </a:prstGeom>
          <a:noFill/>
        </p:spPr>
      </p:pic>
      <p:pic>
        <p:nvPicPr>
          <p:cNvPr id="11267" name="Picture 3" descr="C:\Users\Галина\Desktop\iиис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2924944"/>
            <a:ext cx="2882233" cy="3573016"/>
          </a:xfrm>
          <a:prstGeom prst="rect">
            <a:avLst/>
          </a:prstGeom>
          <a:noFill/>
        </p:spPr>
      </p:pic>
      <p:pic>
        <p:nvPicPr>
          <p:cNvPr id="11268" name="Picture 4" descr="C:\Users\Галина\Desktop\iиисус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3277294" cy="33215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770984" cy="56207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Учимся избавляться от обид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24744"/>
            <a:ext cx="5292080" cy="5733256"/>
          </a:xfrm>
        </p:spPr>
        <p:txBody>
          <a:bodyPr>
            <a:normAutofit fontScale="77500" lnSpcReduction="20000"/>
          </a:bodyPr>
          <a:lstStyle/>
          <a:p>
            <a:r>
              <a:rPr lang="ru-RU" sz="3400" b="1" dirty="0" smtClean="0"/>
              <a:t>Способ 1) Лист гнева</a:t>
            </a:r>
          </a:p>
          <a:p>
            <a:endParaRPr lang="ru-RU" sz="3400" b="1" dirty="0"/>
          </a:p>
          <a:p>
            <a:r>
              <a:rPr lang="ru-RU" sz="3400" b="1" dirty="0" smtClean="0"/>
              <a:t>Способ 2)удобно </a:t>
            </a:r>
            <a:r>
              <a:rPr lang="ru-RU" sz="3400" b="1" dirty="0"/>
              <a:t>сесть, расслабиться и вспомнить ситуацию, когда </a:t>
            </a:r>
            <a:r>
              <a:rPr lang="ru-RU" sz="3400" b="1" dirty="0" smtClean="0"/>
              <a:t>вы обижались </a:t>
            </a:r>
            <a:r>
              <a:rPr lang="ru-RU" sz="3400" b="1" dirty="0"/>
              <a:t>на кого-то.</a:t>
            </a:r>
          </a:p>
          <a:p>
            <a:r>
              <a:rPr lang="ru-RU" sz="3400" b="1" dirty="0" smtClean="0"/>
              <a:t>А </a:t>
            </a:r>
            <a:r>
              <a:rPr lang="ru-RU" sz="3400" b="1" dirty="0"/>
              <a:t>теперь представьте легкое, красивое облако, на него приятно смотреть, «посадите» свою обиду на облако, и пусть она уплывает вместе с ним.</a:t>
            </a:r>
          </a:p>
          <a:p>
            <a:r>
              <a:rPr lang="ru-RU" sz="3400" b="1" dirty="0"/>
              <a:t>Представьте, что с вами происходит что-то хорошее. Вы чувствуете себя счастливым. Вы освободились от обиды. Вам стало легко и весело</a:t>
            </a:r>
            <a:r>
              <a:rPr lang="ru-RU" sz="3400" b="1" dirty="0" smtClean="0"/>
              <a:t>.</a:t>
            </a:r>
            <a:r>
              <a:rPr lang="ru-RU" sz="3400" b="1" dirty="0"/>
              <a:t> </a:t>
            </a:r>
          </a:p>
          <a:p>
            <a:endParaRPr lang="ru-RU" dirty="0"/>
          </a:p>
        </p:txBody>
      </p:sp>
      <p:pic>
        <p:nvPicPr>
          <p:cNvPr id="7170" name="Picture 2" descr="C:\Users\Галина\Desktop\Новая папка (2)\iлист гнев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156231"/>
            <a:ext cx="2664296" cy="36664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7171" name="Picture 3" descr="C:\Users\Галина\Desktop\Новая папка (2)\iлегко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14797" y="4589748"/>
            <a:ext cx="3629203" cy="22682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Извинение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5"/>
            <a:ext cx="8229600" cy="3096344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Ещё очень важно нам извиниться перед теми, перед кем мы виноваты.</a:t>
            </a:r>
            <a:br>
              <a:rPr lang="ru-RU" dirty="0"/>
            </a:br>
            <a:endParaRPr lang="ru-RU" dirty="0" smtClean="0"/>
          </a:p>
          <a:p>
            <a:r>
              <a:rPr lang="ru-RU" dirty="0" smtClean="0"/>
              <a:t>Кто-нибудь </a:t>
            </a:r>
            <a:r>
              <a:rPr lang="ru-RU" dirty="0"/>
              <a:t>из вас извинялся потому что чувствовал, что виноват?</a:t>
            </a:r>
          </a:p>
          <a:p>
            <a:r>
              <a:rPr lang="ru-RU" dirty="0" smtClean="0"/>
              <a:t>Какие чувства вы при этом испытали?</a:t>
            </a:r>
            <a:endParaRPr lang="ru-RU" dirty="0"/>
          </a:p>
        </p:txBody>
      </p:sp>
      <p:pic>
        <p:nvPicPr>
          <p:cNvPr id="8194" name="Picture 2" descr="C:\Users\Галина\Desktop\Новая папка (2)\iкотик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573016"/>
            <a:ext cx="3284984" cy="328498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</p:pic>
      <p:pic>
        <p:nvPicPr>
          <p:cNvPr id="8195" name="Picture 3" descr="C:\Users\Галина\Desktop\Новая папка (2)\iголубь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3717032"/>
            <a:ext cx="3825213" cy="28689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Закрепление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</p:spPr>
        <p:txBody>
          <a:bodyPr>
            <a:normAutofit/>
          </a:bodyPr>
          <a:lstStyle/>
          <a:p>
            <a:r>
              <a:rPr lang="ru-RU" dirty="0" smtClean="0"/>
              <a:t>Делаем коллективный проект </a:t>
            </a:r>
            <a:r>
              <a:rPr lang="ru-RU" dirty="0">
                <a:solidFill>
                  <a:srgbClr val="FF0000"/>
                </a:solidFill>
              </a:rPr>
              <a:t>«В доме поселились…» 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ru-RU" dirty="0" smtClean="0"/>
              <a:t>Склейте  аппликацию из 2 домиков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Это </a:t>
            </a:r>
            <a:r>
              <a:rPr lang="ru-RU" dirty="0" smtClean="0">
                <a:solidFill>
                  <a:srgbClr val="FF0000"/>
                </a:solidFill>
              </a:rPr>
              <a:t>домики для Обиды и Прощения</a:t>
            </a:r>
            <a:r>
              <a:rPr lang="ru-RU" dirty="0" smtClean="0"/>
              <a:t>. Какие цвета вы выберете для каждого домика? Почему?</a:t>
            </a:r>
          </a:p>
          <a:p>
            <a:r>
              <a:rPr lang="ru-RU" dirty="0" smtClean="0"/>
              <a:t>Кто </a:t>
            </a:r>
            <a:r>
              <a:rPr lang="ru-RU" dirty="0"/>
              <a:t>еще может поселиться в их </a:t>
            </a:r>
            <a:r>
              <a:rPr lang="ru-RU" dirty="0" smtClean="0"/>
              <a:t>домах?</a:t>
            </a:r>
          </a:p>
          <a:p>
            <a:r>
              <a:rPr lang="ru-RU" dirty="0" smtClean="0"/>
              <a:t>Подберите и приклейте нужные понятия.</a:t>
            </a:r>
            <a:r>
              <a:rPr lang="ru-RU" dirty="0"/>
              <a:t> 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Озвучьте свои предположения. 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каком домике хотелось бы жить вам? Почему? 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«Волшебная палочка» 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У </a:t>
            </a:r>
            <a:r>
              <a:rPr lang="ru-RU" dirty="0"/>
              <a:t>меня в руках Волшебная Палочка Прощения. </a:t>
            </a:r>
            <a:endParaRPr lang="ru-RU" dirty="0" smtClean="0"/>
          </a:p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Как </a:t>
            </a:r>
            <a:r>
              <a:rPr lang="ru-RU" dirty="0"/>
              <a:t>бы вы ее использовали? </a:t>
            </a:r>
            <a:br>
              <a:rPr lang="ru-RU" dirty="0"/>
            </a:br>
            <a:r>
              <a:rPr lang="ru-RU" dirty="0" smtClean="0"/>
              <a:t>Передайте  </a:t>
            </a:r>
            <a:r>
              <a:rPr lang="ru-RU" dirty="0"/>
              <a:t>палочку по кругу, высказывая свои </a:t>
            </a:r>
            <a:r>
              <a:rPr lang="ru-RU" dirty="0" smtClean="0"/>
              <a:t>мысли</a:t>
            </a:r>
            <a:r>
              <a:rPr lang="ru-RU" dirty="0"/>
              <a:t> </a:t>
            </a:r>
            <a:endParaRPr lang="ru-RU" dirty="0" smtClean="0"/>
          </a:p>
          <a:p>
            <a:pPr algn="ctr">
              <a:buNone/>
            </a:pPr>
            <a:r>
              <a:rPr lang="ru-RU" dirty="0" smtClean="0"/>
              <a:t>Давайте </a:t>
            </a:r>
            <a:r>
              <a:rPr lang="ru-RU" dirty="0">
                <a:solidFill>
                  <a:srgbClr val="FF0000"/>
                </a:solidFill>
              </a:rPr>
              <a:t>вместе повторим </a:t>
            </a:r>
            <a:r>
              <a:rPr lang="ru-RU" dirty="0"/>
              <a:t>эти замечательные слова: 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sz="4800" dirty="0">
                <a:solidFill>
                  <a:srgbClr val="FF0000"/>
                </a:solidFill>
              </a:rPr>
              <a:t>Рука к руке, а сердце к сердцу. </a:t>
            </a:r>
            <a:br>
              <a:rPr lang="ru-RU" sz="4800" dirty="0">
                <a:solidFill>
                  <a:srgbClr val="FF0000"/>
                </a:solidFill>
              </a:rPr>
            </a:br>
            <a:r>
              <a:rPr lang="ru-RU" sz="4800" dirty="0">
                <a:solidFill>
                  <a:srgbClr val="FF0000"/>
                </a:solidFill>
              </a:rPr>
              <a:t>Открой прощенью в сердце дверцу!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899592" y="548680"/>
            <a:ext cx="7330008" cy="5976664"/>
          </a:xfrm>
        </p:spPr>
        <p:txBody>
          <a:bodyPr/>
          <a:lstStyle/>
          <a:p>
            <a:r>
              <a:rPr lang="ru-RU" sz="4000" i="1" dirty="0">
                <a:solidFill>
                  <a:srgbClr val="FF0000"/>
                </a:solidFill>
              </a:rPr>
              <a:t>Помните! Простить человека – это значит освободить его и себя от обид, взглянуть на другого человека с добротою  и  любовью!</a:t>
            </a:r>
            <a:endParaRPr lang="ru-RU" sz="4000" dirty="0">
              <a:solidFill>
                <a:srgbClr val="FF0000"/>
              </a:solidFill>
            </a:endParaRPr>
          </a:p>
          <a:p>
            <a:r>
              <a:rPr lang="ru-RU" sz="4000" i="1" dirty="0">
                <a:solidFill>
                  <a:srgbClr val="FF0000"/>
                </a:solidFill>
              </a:rPr>
              <a:t>Спасибо вам всем, ребята, за стремление быть добрыми и милосердными!</a:t>
            </a:r>
            <a:endParaRPr lang="ru-RU" sz="4000" dirty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Домашнее задание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Прочти текст № 21</a:t>
            </a:r>
          </a:p>
          <a:p>
            <a:r>
              <a:rPr lang="ru-RU" dirty="0" smtClean="0"/>
              <a:t>2. Перескажи притчу. Расскажи, </a:t>
            </a:r>
            <a:r>
              <a:rPr lang="ru-RU" dirty="0"/>
              <a:t>как старец своим поступком показал </a:t>
            </a:r>
            <a:r>
              <a:rPr lang="ru-RU" dirty="0" smtClean="0"/>
              <a:t>другим </a:t>
            </a:r>
            <a:r>
              <a:rPr lang="ru-RU" dirty="0"/>
              <a:t>пример </a:t>
            </a:r>
            <a:r>
              <a:rPr lang="ru-RU" dirty="0" smtClean="0"/>
              <a:t>прощения</a:t>
            </a:r>
          </a:p>
          <a:p>
            <a:r>
              <a:rPr lang="ru-RU" dirty="0" smtClean="0"/>
              <a:t>3. </a:t>
            </a:r>
            <a:r>
              <a:rPr lang="ru-RU" dirty="0"/>
              <a:t>Расскажите </a:t>
            </a:r>
            <a:r>
              <a:rPr lang="ru-RU" dirty="0" smtClean="0"/>
              <a:t>о </a:t>
            </a:r>
            <a:r>
              <a:rPr lang="ru-RU" dirty="0"/>
              <a:t>том,  кого вы простили, и кто простил вас, нарисуйте свое настроение в  тот момент.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Проверка домашнего задания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Перескажите притчу «Ладная семья»</a:t>
            </a:r>
          </a:p>
          <a:p>
            <a:r>
              <a:rPr lang="ru-RU" dirty="0" smtClean="0"/>
              <a:t>2. Перескажите притчу «Шерстяное тепло»</a:t>
            </a:r>
          </a:p>
          <a:p>
            <a:r>
              <a:rPr lang="ru-RU" dirty="0" smtClean="0"/>
              <a:t>3. Какие общие идеи роднят  эти две притчи?</a:t>
            </a:r>
          </a:p>
          <a:p>
            <a:r>
              <a:rPr lang="ru-RU" dirty="0" smtClean="0"/>
              <a:t>4. Расскажите о содержании своей книжки-малышки.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Задание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Прослушайте текст стихотворения Эммы </a:t>
            </a:r>
            <a:r>
              <a:rPr lang="ru-RU" dirty="0" err="1" smtClean="0"/>
              <a:t>Мошковской</a:t>
            </a:r>
            <a:r>
              <a:rPr lang="ru-RU" dirty="0" smtClean="0"/>
              <a:t>  и ответьте на вопросы:</a:t>
            </a:r>
          </a:p>
          <a:p>
            <a:r>
              <a:rPr lang="ru-RU" dirty="0" smtClean="0"/>
              <a:t>1. О чем рассказывается в стихотворении?</a:t>
            </a:r>
          </a:p>
          <a:p>
            <a:r>
              <a:rPr lang="ru-RU" dirty="0" smtClean="0"/>
              <a:t>2. Чем заканчивается история, изложенная в стихе?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260648"/>
            <a:ext cx="5148064" cy="6597352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/>
              <a:t>Я ушел в свою обиду </a:t>
            </a:r>
            <a:br>
              <a:rPr lang="ru-RU" b="1" dirty="0"/>
            </a:br>
            <a:r>
              <a:rPr lang="ru-RU" b="1" dirty="0"/>
              <a:t>И сказал, что я не выйду. </a:t>
            </a:r>
            <a:br>
              <a:rPr lang="ru-RU" b="1" dirty="0"/>
            </a:br>
            <a:r>
              <a:rPr lang="ru-RU" b="1" dirty="0"/>
              <a:t>Вот не выйду никогда! </a:t>
            </a:r>
            <a:br>
              <a:rPr lang="ru-RU" b="1" dirty="0"/>
            </a:br>
            <a:r>
              <a:rPr lang="ru-RU" b="1" dirty="0"/>
              <a:t>Буду жить в ней все года! </a:t>
            </a:r>
            <a:br>
              <a:rPr lang="ru-RU" b="1" dirty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>И в обиде я не видел </a:t>
            </a:r>
            <a:br>
              <a:rPr lang="ru-RU" b="1" dirty="0"/>
            </a:br>
            <a:r>
              <a:rPr lang="ru-RU" b="1" dirty="0"/>
              <a:t>Ни цветочка, ни куста… </a:t>
            </a:r>
            <a:br>
              <a:rPr lang="ru-RU" b="1" dirty="0"/>
            </a:br>
            <a:r>
              <a:rPr lang="ru-RU" b="1" dirty="0"/>
              <a:t>И в обиде я обидел </a:t>
            </a:r>
            <a:br>
              <a:rPr lang="ru-RU" b="1" dirty="0"/>
            </a:br>
            <a:r>
              <a:rPr lang="ru-RU" b="1" dirty="0"/>
              <a:t>И щеночка и кота… </a:t>
            </a:r>
            <a:br>
              <a:rPr lang="ru-RU" b="1" dirty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>Я в обиде съел пирог, </a:t>
            </a:r>
            <a:br>
              <a:rPr lang="ru-RU" b="1" dirty="0"/>
            </a:br>
            <a:r>
              <a:rPr lang="ru-RU" b="1" dirty="0"/>
              <a:t>И в обиде я прилег, </a:t>
            </a:r>
            <a:br>
              <a:rPr lang="ru-RU" b="1" dirty="0"/>
            </a:br>
            <a:r>
              <a:rPr lang="ru-RU" b="1" dirty="0"/>
              <a:t>И проспал в ней два часа. </a:t>
            </a:r>
            <a:br>
              <a:rPr lang="ru-RU" b="1" dirty="0"/>
            </a:br>
            <a:r>
              <a:rPr lang="ru-RU" b="1" dirty="0"/>
              <a:t>Открываю я глаза… </a:t>
            </a:r>
            <a:br>
              <a:rPr lang="ru-RU" b="1" dirty="0"/>
            </a:br>
            <a:r>
              <a:rPr lang="ru-RU" b="1" dirty="0"/>
              <a:t>А она куда-то делась! </a:t>
            </a:r>
            <a:br>
              <a:rPr lang="ru-RU" b="1" dirty="0"/>
            </a:br>
            <a:r>
              <a:rPr lang="ru-RU" b="1" dirty="0"/>
              <a:t>Но искать не захотелось. </a:t>
            </a:r>
            <a:endParaRPr lang="ru-RU" b="1" dirty="0" smtClean="0"/>
          </a:p>
          <a:p>
            <a:endParaRPr lang="ru-RU" dirty="0"/>
          </a:p>
          <a:p>
            <a:pPr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dirty="0"/>
              <a:t> </a:t>
            </a:r>
            <a:br>
              <a:rPr lang="ru-RU" dirty="0"/>
            </a:br>
            <a:r>
              <a:rPr lang="ru-RU" sz="4600" dirty="0" smtClean="0">
                <a:solidFill>
                  <a:srgbClr val="FF0000"/>
                </a:solidFill>
              </a:rPr>
              <a:t>Как </a:t>
            </a:r>
            <a:r>
              <a:rPr lang="ru-RU" sz="4600" dirty="0">
                <a:solidFill>
                  <a:srgbClr val="FF0000"/>
                </a:solidFill>
              </a:rPr>
              <a:t>вы думаете, о чем мы сегодня поговорим? </a:t>
            </a:r>
            <a:br>
              <a:rPr lang="ru-RU" sz="4600" dirty="0">
                <a:solidFill>
                  <a:srgbClr val="FF0000"/>
                </a:solidFill>
              </a:rPr>
            </a:br>
            <a:endParaRPr lang="ru-RU" sz="4600" dirty="0">
              <a:solidFill>
                <a:srgbClr val="FF0000"/>
              </a:solidFill>
            </a:endParaRPr>
          </a:p>
        </p:txBody>
      </p:sp>
      <p:pic>
        <p:nvPicPr>
          <p:cNvPr id="1027" name="Picture 3" descr="C:\Users\Галина\Desktop\Новая папка (2)\iсижу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548680"/>
            <a:ext cx="4302014" cy="3242724"/>
          </a:xfrm>
          <a:prstGeom prst="rect">
            <a:avLst/>
          </a:prstGeom>
          <a:noFill/>
        </p:spPr>
      </p:pic>
      <p:pic>
        <p:nvPicPr>
          <p:cNvPr id="1028" name="Picture 4" descr="C:\Users\Галина\Desktop\Новая папка (2)\iобида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3993654"/>
            <a:ext cx="1728192" cy="25922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260350"/>
            <a:ext cx="8229600" cy="302418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sz="8800" dirty="0" smtClean="0">
                <a:solidFill>
                  <a:srgbClr val="FF0000"/>
                </a:solidFill>
              </a:rPr>
              <a:t>                              </a:t>
            </a:r>
            <a:r>
              <a:rPr lang="ru-RU" sz="8800" b="1" dirty="0" smtClean="0">
                <a:solidFill>
                  <a:schemeClr val="tx2"/>
                </a:solidFill>
              </a:rPr>
              <a:t>Обида</a:t>
            </a: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                                                  </a:t>
            </a:r>
            <a:r>
              <a:rPr lang="ru-RU" sz="9500" b="1" dirty="0" smtClean="0">
                <a:solidFill>
                  <a:srgbClr val="FF0000"/>
                </a:solidFill>
              </a:rPr>
              <a:t>Прощение</a:t>
            </a:r>
            <a:endParaRPr lang="ru-RU" sz="9500" b="1" dirty="0">
              <a:solidFill>
                <a:srgbClr val="FF0000"/>
              </a:solidFill>
            </a:endParaRPr>
          </a:p>
        </p:txBody>
      </p:sp>
      <p:pic>
        <p:nvPicPr>
          <p:cNvPr id="2050" name="Picture 2" descr="C:\Users\Галина\Desktop\Новая папка (2)\iобида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5428" y="3284984"/>
            <a:ext cx="3123979" cy="2220838"/>
          </a:xfrm>
          <a:prstGeom prst="rect">
            <a:avLst/>
          </a:prstGeom>
          <a:noFill/>
        </p:spPr>
      </p:pic>
      <p:pic>
        <p:nvPicPr>
          <p:cNvPr id="2051" name="Picture 3" descr="C:\Users\Галина\Desktop\Новая папка (2)\iобниму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91202" y="3356992"/>
            <a:ext cx="4349763" cy="29523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Задание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76056" y="764703"/>
            <a:ext cx="4067944" cy="5832649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Вглядитесь </a:t>
            </a:r>
            <a:r>
              <a:rPr lang="ru-RU" dirty="0"/>
              <a:t>в лица детей. Кто из них </a:t>
            </a:r>
            <a:r>
              <a:rPr lang="ru-RU" dirty="0" smtClean="0"/>
              <a:t>обижен?</a:t>
            </a:r>
          </a:p>
          <a:p>
            <a:r>
              <a:rPr lang="ru-RU" dirty="0" smtClean="0"/>
              <a:t>Как </a:t>
            </a:r>
            <a:r>
              <a:rPr lang="ru-RU" dirty="0"/>
              <a:t>вы догадались? </a:t>
            </a:r>
            <a:br>
              <a:rPr lang="ru-RU" dirty="0"/>
            </a:b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Обижали ли вас? </a:t>
            </a:r>
            <a:br>
              <a:rPr lang="ru-RU" dirty="0"/>
            </a:b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Что вы чувствовали в это время? </a:t>
            </a:r>
            <a:br>
              <a:rPr lang="ru-RU" dirty="0"/>
            </a:b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Что вы делаете, когда вас обижают? </a:t>
            </a:r>
            <a:endParaRPr lang="ru-RU" dirty="0" smtClean="0"/>
          </a:p>
        </p:txBody>
      </p:sp>
      <p:pic>
        <p:nvPicPr>
          <p:cNvPr id="3074" name="Picture 2" descr="C:\Users\Галина\Desktop\Новая папка (2)\iмимика2.jpg"/>
          <p:cNvPicPr>
            <a:picLocks noChangeAspect="1" noChangeArrowheads="1"/>
          </p:cNvPicPr>
          <p:nvPr/>
        </p:nvPicPr>
        <p:blipFill>
          <a:blip r:embed="rId2" cstate="print"/>
          <a:srcRect l="16431" t="2898" r="16714"/>
          <a:stretch>
            <a:fillRect/>
          </a:stretch>
        </p:blipFill>
        <p:spPr bwMode="auto">
          <a:xfrm>
            <a:off x="251520" y="773014"/>
            <a:ext cx="4722677" cy="60849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690864" cy="63408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Чем ответить на обиду?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140968"/>
            <a:ext cx="9144000" cy="3717032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/>
              <a:t>Однажды старец вел разговор со своим учеником , наставляя его на верный и истинный путь мудреца. Говорили на этот раз они о важном для человека умении – смирять гнев в сердце своем, не позволяя опускаться до низшего - до мести другому человеку. Внимательно выслушав старца, ученику  пришлось признаться, что он не смог ещё ни разу простить своему врагу то горе, которое тот причинил ему:</a:t>
            </a:r>
            <a:br>
              <a:rPr lang="ru-RU" b="1" dirty="0"/>
            </a:br>
            <a:r>
              <a:rPr lang="ru-RU" b="1" dirty="0"/>
              <a:t>- Есть у меня один враг, - сказал ученик, - и в глубине души своей, я хотел бы его простить, видит Бог... Я очень старался, но вырвать жало гнева из моего сердца я не могу никак.</a:t>
            </a:r>
            <a:br>
              <a:rPr lang="ru-RU" b="1" dirty="0"/>
            </a:br>
            <a:r>
              <a:rPr lang="ru-RU" b="1" dirty="0"/>
              <a:t>- Я знаю, как помочь тебе, - сказал старик, доставая из-под печи треснувший глиняный кувшин, - возьми в руки этот кувшин и сделай с ним то, что ты хочешь сделать с врагом своим.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endParaRPr lang="ru-RU" dirty="0"/>
          </a:p>
        </p:txBody>
      </p:sp>
      <p:pic>
        <p:nvPicPr>
          <p:cNvPr id="4098" name="Picture 2" descr="C:\Users\Галина\Desktop\Новая папка (2)\iмудрец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0"/>
            <a:ext cx="3600400" cy="2700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260350"/>
            <a:ext cx="8892480" cy="4608513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/>
              <a:t>Ученик поднял кувшин высоко над головой и со всей силой, со всей яростью швырнул его об пол - кувшин разлетелся на мелкие черепки.</a:t>
            </a:r>
            <a:br>
              <a:rPr lang="ru-RU" b="1" dirty="0" smtClean="0"/>
            </a:br>
            <a:r>
              <a:rPr lang="ru-RU" b="1" dirty="0" smtClean="0"/>
              <a:t>Старец посмотрел на пол, усеянный осколками разбитого сосуда, и сказал:</a:t>
            </a:r>
            <a:br>
              <a:rPr lang="ru-RU" b="1" dirty="0" smtClean="0"/>
            </a:br>
            <a:r>
              <a:rPr lang="ru-RU" b="1" dirty="0" smtClean="0"/>
              <a:t>- Смотри же, что получилось: разбив кувшин, ты не избавился от него, а лишь превратил во множество осколков, о которые даже ты сам или твое окружение могут порезать ноги. </a:t>
            </a:r>
          </a:p>
          <a:p>
            <a:r>
              <a:rPr lang="ru-RU" b="1" dirty="0" smtClean="0"/>
              <a:t>Последуй моему совету: каждый раз, не находя сил уничтожить гнев в своём сердце, вспомни об этих осколках и об их количестве, а еще лучше - </a:t>
            </a:r>
            <a:r>
              <a:rPr lang="ru-RU" b="1" dirty="0" smtClean="0">
                <a:solidFill>
                  <a:srgbClr val="FF0000"/>
                </a:solidFill>
              </a:rPr>
              <a:t>старайся делать всё для того, чтобы не допускать появления трещин там, где их не должно быть.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5122" name="Picture 2" descr="C:\Users\Галина\Desktop\Новая папка (2)\iкувшин.jpg"/>
          <p:cNvPicPr>
            <a:picLocks noChangeAspect="1" noChangeArrowheads="1"/>
          </p:cNvPicPr>
          <p:nvPr/>
        </p:nvPicPr>
        <p:blipFill>
          <a:blip r:embed="rId2" cstate="print"/>
          <a:srcRect l="10639" t="25617" r="6383" b="10936"/>
          <a:stretch>
            <a:fillRect/>
          </a:stretch>
        </p:blipFill>
        <p:spPr bwMode="auto">
          <a:xfrm>
            <a:off x="5364088" y="4985792"/>
            <a:ext cx="3476958" cy="18722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698976" cy="1143000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Задание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3384376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Встаньте в круг и сделайте пантомиму «Я обиделся»</a:t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А теперь, расправьте  плечи,  губы улыбаются,  ладони - свободны, живот мягкий, голова высоко поднята, лицо веселое - такие мы бываем, когда мы умеем прощать! </a:t>
            </a:r>
          </a:p>
          <a:p>
            <a:pPr>
              <a:buNone/>
            </a:pPr>
            <a:r>
              <a:rPr lang="ru-RU" b="1" dirty="0"/>
              <a:t> </a:t>
            </a:r>
            <a:endParaRPr lang="ru-RU" dirty="0"/>
          </a:p>
          <a:p>
            <a:endParaRPr lang="ru-RU" dirty="0"/>
          </a:p>
        </p:txBody>
      </p:sp>
      <p:pic>
        <p:nvPicPr>
          <p:cNvPr id="10245" name="Picture 5" descr="C:\Users\Галина\Desktop\Новая папка (2)\iобида 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0"/>
            <a:ext cx="2016224" cy="2016224"/>
          </a:xfrm>
          <a:prstGeom prst="rect">
            <a:avLst/>
          </a:prstGeom>
          <a:noFill/>
        </p:spPr>
      </p:pic>
      <p:pic>
        <p:nvPicPr>
          <p:cNvPr id="10246" name="Picture 6" descr="C:\Users\Галина\Desktop\i3.jpg"/>
          <p:cNvPicPr>
            <a:picLocks noChangeAspect="1" noChangeArrowheads="1"/>
          </p:cNvPicPr>
          <p:nvPr/>
        </p:nvPicPr>
        <p:blipFill>
          <a:blip r:embed="rId3" cstate="print"/>
          <a:srcRect l="7914" t="1439" r="2489" b="18089"/>
          <a:stretch>
            <a:fillRect/>
          </a:stretch>
        </p:blipFill>
        <p:spPr bwMode="auto">
          <a:xfrm>
            <a:off x="5652120" y="4707761"/>
            <a:ext cx="3096344" cy="21502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427</Words>
  <Application>Microsoft Office PowerPoint</Application>
  <PresentationFormat>Экран (4:3)</PresentationFormat>
  <Paragraphs>64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Прощение</vt:lpstr>
      <vt:lpstr>Проверка домашнего задания</vt:lpstr>
      <vt:lpstr>Задание</vt:lpstr>
      <vt:lpstr>Слайд 4</vt:lpstr>
      <vt:lpstr>Слайд 5</vt:lpstr>
      <vt:lpstr>Задание </vt:lpstr>
      <vt:lpstr>Чем ответить на обиду?</vt:lpstr>
      <vt:lpstr>Слайд 8</vt:lpstr>
      <vt:lpstr>Задание</vt:lpstr>
      <vt:lpstr>«Хочешь сохранить друзей – научись прощать…»</vt:lpstr>
      <vt:lpstr>Бог о любви и прощении Петр : "Господи! Сколько раз прощать брату моему, согрешающему против меня?».  Иисус: "Не говорю тебе "до семи", но до семижды семидесяти раз"</vt:lpstr>
      <vt:lpstr>Учимся избавляться от обид</vt:lpstr>
      <vt:lpstr>Извинение</vt:lpstr>
      <vt:lpstr>Закрепление</vt:lpstr>
      <vt:lpstr>«Волшебная палочка» </vt:lpstr>
      <vt:lpstr>Слайд 16</vt:lpstr>
      <vt:lpstr>Домашнее задание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Прощение</dc:title>
  <dc:creator>Галина</dc:creator>
  <cp:lastModifiedBy>Галина</cp:lastModifiedBy>
  <cp:revision>16</cp:revision>
  <dcterms:created xsi:type="dcterms:W3CDTF">2013-02-19T14:07:31Z</dcterms:created>
  <dcterms:modified xsi:type="dcterms:W3CDTF">2013-02-19T17:11:08Z</dcterms:modified>
</cp:coreProperties>
</file>