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72" r:id="rId12"/>
    <p:sldId id="265" r:id="rId13"/>
    <p:sldId id="268" r:id="rId14"/>
    <p:sldId id="267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F882-74D6-4EB1-8BCE-80626FB043F1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F1BD-745F-42E5-B43A-19F15E884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174232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Прощение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№ 21 по курсу ОРКСЭ (модуль «Основы светской этики») Дрофа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Составила учитель истории МКОУ «</a:t>
            </a:r>
            <a:r>
              <a:rPr lang="ru-RU" dirty="0" err="1" smtClean="0">
                <a:solidFill>
                  <a:schemeClr val="tx1"/>
                </a:solidFill>
              </a:rPr>
              <a:t>Гауфская</a:t>
            </a:r>
            <a:r>
              <a:rPr lang="ru-RU" dirty="0" smtClean="0">
                <a:solidFill>
                  <a:schemeClr val="tx1"/>
                </a:solidFill>
              </a:rPr>
              <a:t> СОШ Азовского ННМР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Кущенко</a:t>
            </a:r>
            <a:r>
              <a:rPr lang="ru-RU" dirty="0" smtClean="0">
                <a:solidFill>
                  <a:schemeClr val="tx1"/>
                </a:solidFill>
              </a:rPr>
              <a:t> Галина Викторовна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Галина\Desktop\Новая папка (2)\ро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3"/>
            <a:ext cx="3456384" cy="3161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«Хочешь сохранить друзей – научись прощать…»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Кто-нибудь из вас когда-нибудь прощал </a:t>
            </a:r>
            <a:r>
              <a:rPr lang="ru-RU" dirty="0" smtClean="0"/>
              <a:t>кого-то?</a:t>
            </a:r>
          </a:p>
          <a:p>
            <a:r>
              <a:rPr lang="ru-RU" dirty="0" smtClean="0"/>
              <a:t>Расскажите </a:t>
            </a:r>
            <a:r>
              <a:rPr lang="ru-RU" dirty="0"/>
              <a:t>об этом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Легко ли это сделать?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Обида похожа на камень который мы носим в сердце. И этот камень тяготит прежде всего нас самих. И если мы отвечаем злом тому, кто нас обидел, этот камень становится больше, растёт и может заполнить собою всё сердце.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Единственный способ избавиться  от камня внутри – простить и не обидеть в ответ.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Галина\Desktop\Новая папка (2)\iсердц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157192"/>
            <a:ext cx="24288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48038" y="274638"/>
            <a:ext cx="5795962" cy="24336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Бог о любви и прощении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/>
              <a:t>Петр </a:t>
            </a:r>
            <a:r>
              <a:rPr lang="ru-RU" sz="2700" b="1" dirty="0" smtClean="0"/>
              <a:t>: </a:t>
            </a:r>
            <a:r>
              <a:rPr lang="ru-RU" sz="2700" b="1" dirty="0"/>
              <a:t>"Господи! Сколько раз прощать брату моему, согрешающему против </a:t>
            </a:r>
            <a:r>
              <a:rPr lang="ru-RU" sz="2700" b="1" dirty="0" smtClean="0"/>
              <a:t>меня?».</a:t>
            </a:r>
            <a:br>
              <a:rPr lang="ru-RU" sz="2700" b="1" dirty="0" smtClean="0"/>
            </a:br>
            <a:r>
              <a:rPr lang="ru-RU" sz="2700" b="1" dirty="0" smtClean="0"/>
              <a:t> Иисус: </a:t>
            </a:r>
            <a:r>
              <a:rPr lang="ru-RU" sz="2700" b="1" dirty="0"/>
              <a:t>"Не говорю тебе "до семи", но до </a:t>
            </a:r>
            <a:r>
              <a:rPr lang="ru-RU" sz="2700" b="1" dirty="0" err="1"/>
              <a:t>семижды</a:t>
            </a:r>
            <a:r>
              <a:rPr lang="ru-RU" sz="2700" b="1" dirty="0"/>
              <a:t> семидесяти раз"</a:t>
            </a:r>
          </a:p>
        </p:txBody>
      </p:sp>
      <p:pic>
        <p:nvPicPr>
          <p:cNvPr id="11266" name="Picture 2" descr="C:\Users\Галина\Desktop\Новая папка (2)\iбог прост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8448" y="3068960"/>
            <a:ext cx="3885552" cy="2736304"/>
          </a:xfrm>
          <a:prstGeom prst="rect">
            <a:avLst/>
          </a:prstGeom>
          <a:noFill/>
        </p:spPr>
      </p:pic>
      <p:pic>
        <p:nvPicPr>
          <p:cNvPr id="11267" name="Picture 3" descr="C:\Users\Галина\Desktop\iии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924944"/>
            <a:ext cx="2882233" cy="3573016"/>
          </a:xfrm>
          <a:prstGeom prst="rect">
            <a:avLst/>
          </a:prstGeom>
          <a:noFill/>
        </p:spPr>
      </p:pic>
      <p:pic>
        <p:nvPicPr>
          <p:cNvPr id="11268" name="Picture 4" descr="C:\Users\Галина\Desktop\iиису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277294" cy="3321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Учимся избавляться от обид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292080" cy="5733256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/>
              <a:t>Способ 1) Лист гнева</a:t>
            </a:r>
          </a:p>
          <a:p>
            <a:endParaRPr lang="ru-RU" sz="3400" b="1" dirty="0"/>
          </a:p>
          <a:p>
            <a:r>
              <a:rPr lang="ru-RU" sz="3400" b="1" dirty="0" smtClean="0"/>
              <a:t>Способ 2)удобно </a:t>
            </a:r>
            <a:r>
              <a:rPr lang="ru-RU" sz="3400" b="1" dirty="0"/>
              <a:t>сесть, расслабиться и вспомнить ситуацию, когда </a:t>
            </a:r>
            <a:r>
              <a:rPr lang="ru-RU" sz="3400" b="1" dirty="0" smtClean="0"/>
              <a:t>вы обижались </a:t>
            </a:r>
            <a:r>
              <a:rPr lang="ru-RU" sz="3400" b="1" dirty="0"/>
              <a:t>на кого-то.</a:t>
            </a:r>
          </a:p>
          <a:p>
            <a:r>
              <a:rPr lang="ru-RU" sz="3400" b="1" dirty="0" smtClean="0"/>
              <a:t>А </a:t>
            </a:r>
            <a:r>
              <a:rPr lang="ru-RU" sz="3400" b="1" dirty="0"/>
              <a:t>теперь представьте легкое, красивое облако, на него приятно смотреть, «посадите» свою обиду на облако, и пусть она уплывает вместе с ним.</a:t>
            </a:r>
          </a:p>
          <a:p>
            <a:r>
              <a:rPr lang="ru-RU" sz="3400" b="1" dirty="0"/>
              <a:t>Представьте, что с вами происходит что-то хорошее. Вы чувствуете себя счастливым. Вы освободились от обиды. Вам стало легко и весело</a:t>
            </a:r>
            <a:r>
              <a:rPr lang="ru-RU" sz="3400" b="1" dirty="0" smtClean="0"/>
              <a:t>.</a:t>
            </a:r>
            <a:r>
              <a:rPr lang="ru-RU" sz="3400" b="1" dirty="0"/>
              <a:t> </a:t>
            </a:r>
          </a:p>
          <a:p>
            <a:endParaRPr lang="ru-RU" dirty="0"/>
          </a:p>
        </p:txBody>
      </p:sp>
      <p:pic>
        <p:nvPicPr>
          <p:cNvPr id="7170" name="Picture 2" descr="C:\Users\Галина\Desktop\Новая папка (2)\iлист гн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56231"/>
            <a:ext cx="2664296" cy="3666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1" name="Picture 3" descr="C:\Users\Галина\Desktop\Новая папка (2)\iлегк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4797" y="4589748"/>
            <a:ext cx="3629203" cy="226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Извинение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09634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Ещё очень важно нам извиниться перед теми, перед кем мы виноваты.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Кто-нибудь </a:t>
            </a:r>
            <a:r>
              <a:rPr lang="ru-RU" dirty="0"/>
              <a:t>из вас извинялся потому что чувствовал, что виноват?</a:t>
            </a:r>
          </a:p>
          <a:p>
            <a:r>
              <a:rPr lang="ru-RU" dirty="0" smtClean="0"/>
              <a:t>Какие чувства вы при этом испытали?</a:t>
            </a:r>
            <a:endParaRPr lang="ru-RU" dirty="0"/>
          </a:p>
        </p:txBody>
      </p:sp>
      <p:pic>
        <p:nvPicPr>
          <p:cNvPr id="8194" name="Picture 2" descr="C:\Users\Галина\Desktop\Новая папка (2)\iкот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3284984" cy="32849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8195" name="Picture 3" descr="C:\Users\Галина\Desktop\Новая папка (2)\iголуб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17032"/>
            <a:ext cx="3825213" cy="2868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Закрепление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ru-RU" dirty="0" smtClean="0"/>
              <a:t>Делаем коллективный проект </a:t>
            </a:r>
            <a:r>
              <a:rPr lang="ru-RU" dirty="0">
                <a:solidFill>
                  <a:srgbClr val="FF0000"/>
                </a:solidFill>
              </a:rPr>
              <a:t>«В доме поселились…» 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Склейте  аппликацию из 2 домиков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Это </a:t>
            </a:r>
            <a:r>
              <a:rPr lang="ru-RU" dirty="0" smtClean="0">
                <a:solidFill>
                  <a:srgbClr val="FF0000"/>
                </a:solidFill>
              </a:rPr>
              <a:t>домики для Обиды и Прощения</a:t>
            </a:r>
            <a:r>
              <a:rPr lang="ru-RU" dirty="0" smtClean="0"/>
              <a:t>. Какие цвета вы выберете для каждого домика? Почему?</a:t>
            </a:r>
          </a:p>
          <a:p>
            <a:r>
              <a:rPr lang="ru-RU" dirty="0" smtClean="0"/>
              <a:t>Кто </a:t>
            </a:r>
            <a:r>
              <a:rPr lang="ru-RU" dirty="0"/>
              <a:t>еще может поселиться в их </a:t>
            </a:r>
            <a:r>
              <a:rPr lang="ru-RU" dirty="0" smtClean="0"/>
              <a:t>домах?</a:t>
            </a:r>
          </a:p>
          <a:p>
            <a:r>
              <a:rPr lang="ru-RU" dirty="0" smtClean="0"/>
              <a:t>Подберите и приклейте нужные понятия.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Озвучьте свои предположения. 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каком домике хотелось бы жить вам? Почему?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«Волшебная палочка»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У </a:t>
            </a:r>
            <a:r>
              <a:rPr lang="ru-RU" dirty="0"/>
              <a:t>меня в руках Волшебная Палочка Прощения.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Как </a:t>
            </a:r>
            <a:r>
              <a:rPr lang="ru-RU" dirty="0"/>
              <a:t>бы вы ее использовали? </a:t>
            </a:r>
            <a:br>
              <a:rPr lang="ru-RU" dirty="0"/>
            </a:br>
            <a:r>
              <a:rPr lang="ru-RU" dirty="0" smtClean="0"/>
              <a:t>Передайте  </a:t>
            </a:r>
            <a:r>
              <a:rPr lang="ru-RU" dirty="0"/>
              <a:t>палочку по кругу, высказывая свои </a:t>
            </a:r>
            <a:r>
              <a:rPr lang="ru-RU" dirty="0" smtClean="0"/>
              <a:t>мысли</a:t>
            </a:r>
            <a:r>
              <a:rPr lang="ru-RU" dirty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Давайте </a:t>
            </a:r>
            <a:r>
              <a:rPr lang="ru-RU" dirty="0">
                <a:solidFill>
                  <a:srgbClr val="FF0000"/>
                </a:solidFill>
              </a:rPr>
              <a:t>вместе повторим </a:t>
            </a:r>
            <a:r>
              <a:rPr lang="ru-RU" dirty="0"/>
              <a:t>эти замечательные слова: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800" dirty="0">
                <a:solidFill>
                  <a:srgbClr val="FF0000"/>
                </a:solidFill>
              </a:rPr>
              <a:t>Рука к руке, а сердце к сердцу. </a:t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FF0000"/>
                </a:solidFill>
              </a:rPr>
              <a:t>Открой прощенью в сердце дверцу!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548680"/>
            <a:ext cx="7330008" cy="5976664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Помните! Простить человека – это значит освободить его и себя от обид, взглянуть на другого человека с добротою  и  любовью!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i="1" dirty="0">
                <a:solidFill>
                  <a:srgbClr val="FF0000"/>
                </a:solidFill>
              </a:rPr>
              <a:t>Спасибо вам всем, ребята, за стремление быть добрыми и милосердными!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Прочти текст № 21</a:t>
            </a:r>
          </a:p>
          <a:p>
            <a:r>
              <a:rPr lang="ru-RU" dirty="0" smtClean="0"/>
              <a:t>2. Перескажи притчу. Расскажи, </a:t>
            </a:r>
            <a:r>
              <a:rPr lang="ru-RU" dirty="0"/>
              <a:t>как старец своим поступком показал </a:t>
            </a:r>
            <a:r>
              <a:rPr lang="ru-RU" dirty="0" smtClean="0"/>
              <a:t>другим </a:t>
            </a:r>
            <a:r>
              <a:rPr lang="ru-RU" dirty="0"/>
              <a:t>пример </a:t>
            </a:r>
            <a:r>
              <a:rPr lang="ru-RU" dirty="0" smtClean="0"/>
              <a:t>прощения</a:t>
            </a:r>
          </a:p>
          <a:p>
            <a:r>
              <a:rPr lang="ru-RU" dirty="0" smtClean="0"/>
              <a:t>3. </a:t>
            </a:r>
            <a:r>
              <a:rPr lang="ru-RU" dirty="0"/>
              <a:t>Расскажите </a:t>
            </a:r>
            <a:r>
              <a:rPr lang="ru-RU" dirty="0" smtClean="0"/>
              <a:t>о </a:t>
            </a:r>
            <a:r>
              <a:rPr lang="ru-RU" dirty="0"/>
              <a:t>том,  кого вы простили, и кто простил вас, нарисуйте свое настроение в  тот момент.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домашнего 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Перескажите притчу «Ладная семья»</a:t>
            </a:r>
          </a:p>
          <a:p>
            <a:r>
              <a:rPr lang="ru-RU" dirty="0" smtClean="0"/>
              <a:t>2. Перескажите притчу «Шерстяное тепло»</a:t>
            </a:r>
          </a:p>
          <a:p>
            <a:r>
              <a:rPr lang="ru-RU" dirty="0" smtClean="0"/>
              <a:t>3. Какие общие идеи роднят  эти две притчи?</a:t>
            </a:r>
          </a:p>
          <a:p>
            <a:r>
              <a:rPr lang="ru-RU" dirty="0" smtClean="0"/>
              <a:t>4. Расскажите о содержании своей книжки-малышки.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Прослушайте текст стихотворения Эммы </a:t>
            </a:r>
            <a:r>
              <a:rPr lang="ru-RU" dirty="0" err="1" smtClean="0"/>
              <a:t>Мошковской</a:t>
            </a:r>
            <a:r>
              <a:rPr lang="ru-RU" dirty="0" smtClean="0"/>
              <a:t>  и ответьте на вопросы:</a:t>
            </a:r>
          </a:p>
          <a:p>
            <a:r>
              <a:rPr lang="ru-RU" dirty="0" smtClean="0"/>
              <a:t>1. О чем рассказывается в стихотворении?</a:t>
            </a:r>
          </a:p>
          <a:p>
            <a:r>
              <a:rPr lang="ru-RU" dirty="0" smtClean="0"/>
              <a:t>2. Чем заканчивается история, изложенная в стихе?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648"/>
            <a:ext cx="5148064" cy="65973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Я ушел в свою обиду </a:t>
            </a:r>
            <a:br>
              <a:rPr lang="ru-RU" b="1" dirty="0"/>
            </a:br>
            <a:r>
              <a:rPr lang="ru-RU" b="1" dirty="0"/>
              <a:t>И сказал, что я не выйду. </a:t>
            </a:r>
            <a:br>
              <a:rPr lang="ru-RU" b="1" dirty="0"/>
            </a:br>
            <a:r>
              <a:rPr lang="ru-RU" b="1" dirty="0"/>
              <a:t>Вот не выйду никогда! </a:t>
            </a:r>
            <a:br>
              <a:rPr lang="ru-RU" b="1" dirty="0"/>
            </a:br>
            <a:r>
              <a:rPr lang="ru-RU" b="1" dirty="0"/>
              <a:t>Буду жить в ней все года!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И в обиде я не видел </a:t>
            </a:r>
            <a:br>
              <a:rPr lang="ru-RU" b="1" dirty="0"/>
            </a:br>
            <a:r>
              <a:rPr lang="ru-RU" b="1" dirty="0"/>
              <a:t>Ни цветочка, ни куста… </a:t>
            </a:r>
            <a:br>
              <a:rPr lang="ru-RU" b="1" dirty="0"/>
            </a:br>
            <a:r>
              <a:rPr lang="ru-RU" b="1" dirty="0"/>
              <a:t>И в обиде я обидел </a:t>
            </a:r>
            <a:br>
              <a:rPr lang="ru-RU" b="1" dirty="0"/>
            </a:br>
            <a:r>
              <a:rPr lang="ru-RU" b="1" dirty="0"/>
              <a:t>И щеночка и кота…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Я в обиде съел пирог, </a:t>
            </a:r>
            <a:br>
              <a:rPr lang="ru-RU" b="1" dirty="0"/>
            </a:br>
            <a:r>
              <a:rPr lang="ru-RU" b="1" dirty="0"/>
              <a:t>И в обиде я прилег, </a:t>
            </a:r>
            <a:br>
              <a:rPr lang="ru-RU" b="1" dirty="0"/>
            </a:br>
            <a:r>
              <a:rPr lang="ru-RU" b="1" dirty="0"/>
              <a:t>И проспал в ней два часа. </a:t>
            </a:r>
            <a:br>
              <a:rPr lang="ru-RU" b="1" dirty="0"/>
            </a:br>
            <a:r>
              <a:rPr lang="ru-RU" b="1" dirty="0"/>
              <a:t>Открываю я глаза… </a:t>
            </a:r>
            <a:br>
              <a:rPr lang="ru-RU" b="1" dirty="0"/>
            </a:br>
            <a:r>
              <a:rPr lang="ru-RU" b="1" dirty="0"/>
              <a:t>А она куда-то делась! </a:t>
            </a:r>
            <a:br>
              <a:rPr lang="ru-RU" b="1" dirty="0"/>
            </a:br>
            <a:r>
              <a:rPr lang="ru-RU" b="1" dirty="0"/>
              <a:t>Но искать не захотелось. </a:t>
            </a:r>
            <a:endParaRPr lang="ru-RU" b="1" dirty="0" smtClean="0"/>
          </a:p>
          <a:p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sz="4600" dirty="0" smtClean="0">
                <a:solidFill>
                  <a:srgbClr val="FF0000"/>
                </a:solidFill>
              </a:rPr>
              <a:t>Как </a:t>
            </a:r>
            <a:r>
              <a:rPr lang="ru-RU" sz="4600" dirty="0">
                <a:solidFill>
                  <a:srgbClr val="FF0000"/>
                </a:solidFill>
              </a:rPr>
              <a:t>вы думаете, о чем мы сегодня поговорим? </a:t>
            </a:r>
            <a:br>
              <a:rPr lang="ru-RU" sz="4600" dirty="0">
                <a:solidFill>
                  <a:srgbClr val="FF0000"/>
                </a:solidFill>
              </a:rPr>
            </a:br>
            <a:endParaRPr lang="ru-RU" sz="46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Галина\Desktop\Новая папка (2)\iсиж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48680"/>
            <a:ext cx="4302014" cy="3242724"/>
          </a:xfrm>
          <a:prstGeom prst="rect">
            <a:avLst/>
          </a:prstGeom>
          <a:noFill/>
        </p:spPr>
      </p:pic>
      <p:pic>
        <p:nvPicPr>
          <p:cNvPr id="1028" name="Picture 4" descr="C:\Users\Галина\Desktop\Новая папка (2)\iобид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993654"/>
            <a:ext cx="172819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30241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8800" b="1" dirty="0" smtClean="0">
                <a:solidFill>
                  <a:schemeClr val="tx2"/>
                </a:solidFill>
              </a:rPr>
              <a:t>Обида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</a:t>
            </a:r>
            <a:r>
              <a:rPr lang="ru-RU" sz="9500" b="1" dirty="0" smtClean="0">
                <a:solidFill>
                  <a:srgbClr val="FF0000"/>
                </a:solidFill>
              </a:rPr>
              <a:t>Прощение</a:t>
            </a:r>
            <a:endParaRPr lang="ru-RU" sz="95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Галина\Desktop\Новая папка (2)\iобида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28" y="3284984"/>
            <a:ext cx="3123979" cy="2220838"/>
          </a:xfrm>
          <a:prstGeom prst="rect">
            <a:avLst/>
          </a:prstGeom>
          <a:noFill/>
        </p:spPr>
      </p:pic>
      <p:pic>
        <p:nvPicPr>
          <p:cNvPr id="2051" name="Picture 3" descr="C:\Users\Галина\Desktop\Новая папка (2)\iобниму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202" y="3356992"/>
            <a:ext cx="4349763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764703"/>
            <a:ext cx="4067944" cy="583264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Вглядитесь </a:t>
            </a:r>
            <a:r>
              <a:rPr lang="ru-RU" dirty="0"/>
              <a:t>в лица детей. Кто из них </a:t>
            </a:r>
            <a:r>
              <a:rPr lang="ru-RU" dirty="0" smtClean="0"/>
              <a:t>обижен?</a:t>
            </a:r>
          </a:p>
          <a:p>
            <a:r>
              <a:rPr lang="ru-RU" dirty="0" smtClean="0"/>
              <a:t>Как </a:t>
            </a:r>
            <a:r>
              <a:rPr lang="ru-RU" dirty="0"/>
              <a:t>вы догадались? 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Обижали ли вас? 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Что вы чувствовали в это время? 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Что вы делаете, когда вас обижают? </a:t>
            </a:r>
            <a:endParaRPr lang="ru-RU" dirty="0" smtClean="0"/>
          </a:p>
        </p:txBody>
      </p:sp>
      <p:pic>
        <p:nvPicPr>
          <p:cNvPr id="3074" name="Picture 2" descr="C:\Users\Галина\Desktop\Новая папка (2)\iмимика2.jpg"/>
          <p:cNvPicPr>
            <a:picLocks noChangeAspect="1" noChangeArrowheads="1"/>
          </p:cNvPicPr>
          <p:nvPr/>
        </p:nvPicPr>
        <p:blipFill>
          <a:blip r:embed="rId2" cstate="print"/>
          <a:srcRect l="16431" t="2898" r="16714"/>
          <a:stretch>
            <a:fillRect/>
          </a:stretch>
        </p:blipFill>
        <p:spPr bwMode="auto">
          <a:xfrm>
            <a:off x="251520" y="773014"/>
            <a:ext cx="4722677" cy="6084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Чем ответить на обиду?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0968"/>
            <a:ext cx="9144000" cy="37170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Однажды старец вел разговор со своим учеником , наставляя его на верный и истинный путь мудреца. Говорили на этот раз они о важном для человека умении – смирять гнев в сердце своем, не позволяя опускаться до низшего - до мести другому человеку. Внимательно выслушав старца, ученику  пришлось признаться, что он не смог ещё ни разу простить своему врагу то горе, которое тот причинил ему:</a:t>
            </a:r>
            <a:br>
              <a:rPr lang="ru-RU" b="1" dirty="0"/>
            </a:br>
            <a:r>
              <a:rPr lang="ru-RU" b="1" dirty="0"/>
              <a:t>- Есть у меня один враг, - сказал ученик, - и в глубине души своей, я хотел бы его простить, видит Бог... Я очень старался, но вырвать жало гнева из моего сердца я не могу никак.</a:t>
            </a:r>
            <a:br>
              <a:rPr lang="ru-RU" b="1" dirty="0"/>
            </a:br>
            <a:r>
              <a:rPr lang="ru-RU" b="1" dirty="0"/>
              <a:t>- Я знаю, как помочь тебе, - сказал старик, доставая из-под печи треснувший глиняный кувшин, - возьми в руки этот кувшин и сделай с ним то, что ты хочешь сделать с врагом своим.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098" name="Picture 2" descr="C:\Users\Галина\Desktop\Новая папка (2)\iмудр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0"/>
            <a:ext cx="3600400" cy="27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892480" cy="460851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Ученик поднял кувшин высоко над головой и со всей силой, со всей яростью швырнул его об пол - кувшин разлетелся на мелкие черепки.</a:t>
            </a:r>
            <a:br>
              <a:rPr lang="ru-RU" b="1" dirty="0" smtClean="0"/>
            </a:br>
            <a:r>
              <a:rPr lang="ru-RU" b="1" dirty="0" smtClean="0"/>
              <a:t>Старец посмотрел на пол, усеянный осколками разбитого сосуда, и сказал:</a:t>
            </a:r>
            <a:br>
              <a:rPr lang="ru-RU" b="1" dirty="0" smtClean="0"/>
            </a:br>
            <a:r>
              <a:rPr lang="ru-RU" b="1" dirty="0" smtClean="0"/>
              <a:t>- Смотри же, что получилось: разбив кувшин, ты не избавился от него, а лишь превратил во множество осколков, о которые даже ты сам или твое окружение могут порезать ноги. </a:t>
            </a:r>
          </a:p>
          <a:p>
            <a:r>
              <a:rPr lang="ru-RU" b="1" dirty="0" smtClean="0"/>
              <a:t>Последуй моему совету: каждый раз, не находя сил уничтожить гнев в своём сердце, вспомни об этих осколках и об их количестве, а еще лучше - </a:t>
            </a:r>
            <a:r>
              <a:rPr lang="ru-RU" b="1" dirty="0" smtClean="0">
                <a:solidFill>
                  <a:srgbClr val="FF0000"/>
                </a:solidFill>
              </a:rPr>
              <a:t>старайся делать всё для того, чтобы не допускать появления трещин там, где их не должно быть.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Галина\Desktop\Новая папка (2)\iкувшин.jpg"/>
          <p:cNvPicPr>
            <a:picLocks noChangeAspect="1" noChangeArrowheads="1"/>
          </p:cNvPicPr>
          <p:nvPr/>
        </p:nvPicPr>
        <p:blipFill>
          <a:blip r:embed="rId2" cstate="print"/>
          <a:srcRect l="10639" t="25617" r="6383" b="10936"/>
          <a:stretch>
            <a:fillRect/>
          </a:stretch>
        </p:blipFill>
        <p:spPr bwMode="auto">
          <a:xfrm>
            <a:off x="5364088" y="4985792"/>
            <a:ext cx="347695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3843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Встаньте в круг и сделайте пантомиму «Я обиделся»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А теперь, расправьте  плечи,  губы улыбаются,  ладони - свободны, живот мягкий, голова высоко поднята, лицо веселое - такие мы бываем, когда мы умеем прощать! 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10245" name="Picture 5" descr="C:\Users\Галина\Desktop\Новая папка (2)\iобида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016224" cy="2016224"/>
          </a:xfrm>
          <a:prstGeom prst="rect">
            <a:avLst/>
          </a:prstGeom>
          <a:noFill/>
        </p:spPr>
      </p:pic>
      <p:pic>
        <p:nvPicPr>
          <p:cNvPr id="10246" name="Picture 6" descr="C:\Users\Галина\Desktop\i3.jpg"/>
          <p:cNvPicPr>
            <a:picLocks noChangeAspect="1" noChangeArrowheads="1"/>
          </p:cNvPicPr>
          <p:nvPr/>
        </p:nvPicPr>
        <p:blipFill>
          <a:blip r:embed="rId3" cstate="print"/>
          <a:srcRect l="7914" t="1439" r="2489" b="18089"/>
          <a:stretch>
            <a:fillRect/>
          </a:stretch>
        </p:blipFill>
        <p:spPr bwMode="auto">
          <a:xfrm>
            <a:off x="5652120" y="4707761"/>
            <a:ext cx="3096344" cy="2150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427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Прощение</vt:lpstr>
      <vt:lpstr>Проверка домашнего задания</vt:lpstr>
      <vt:lpstr>Задание</vt:lpstr>
      <vt:lpstr>Слайд 4</vt:lpstr>
      <vt:lpstr>Слайд 5</vt:lpstr>
      <vt:lpstr>Задание </vt:lpstr>
      <vt:lpstr>Чем ответить на обиду?</vt:lpstr>
      <vt:lpstr>Слайд 8</vt:lpstr>
      <vt:lpstr>Задание</vt:lpstr>
      <vt:lpstr>«Хочешь сохранить друзей – научись прощать…»</vt:lpstr>
      <vt:lpstr>Бог о любви и прощении Петр : "Господи! Сколько раз прощать брату моему, согрешающему против меня?».  Иисус: "Не говорю тебе "до семи", но до семижды семидесяти раз"</vt:lpstr>
      <vt:lpstr>Учимся избавляться от обид</vt:lpstr>
      <vt:lpstr>Извинение</vt:lpstr>
      <vt:lpstr>Закрепление</vt:lpstr>
      <vt:lpstr>«Волшебная палочка» </vt:lpstr>
      <vt:lpstr>Слайд 16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Прощение</dc:title>
  <dc:creator>Галина</dc:creator>
  <cp:lastModifiedBy>Галина</cp:lastModifiedBy>
  <cp:revision>16</cp:revision>
  <dcterms:created xsi:type="dcterms:W3CDTF">2013-02-19T14:07:31Z</dcterms:created>
  <dcterms:modified xsi:type="dcterms:W3CDTF">2013-02-19T17:11:08Z</dcterms:modified>
</cp:coreProperties>
</file>