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78" r:id="rId2"/>
    <p:sldId id="260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1" r:id="rId11"/>
    <p:sldId id="279" r:id="rId12"/>
    <p:sldId id="28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990033"/>
    <a:srgbClr val="0000FF"/>
    <a:srgbClr val="33CC33"/>
    <a:srgbClr val="FF66CC"/>
    <a:srgbClr val="FFCC99"/>
    <a:srgbClr val="9933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75C3B-D25C-4173-89D2-BFD24B3521A4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3D02B-6DCA-4F50-96B0-CD9CECF25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511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3D02B-6DCA-4F50-96B0-CD9CECF25C8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189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85800" y="1143000"/>
            <a:ext cx="7772400" cy="4572000"/>
            <a:chOff x="1371600" y="1143000"/>
            <a:chExt cx="7772400" cy="5715000"/>
          </a:xfrm>
          <a:effectLst>
            <a:reflection blurRad="6350" stA="50000" endA="300" endPos="15500" dist="50800" dir="5400000" sy="-100000" algn="bl" rotWithShape="0"/>
          </a:effectLst>
        </p:grpSpPr>
        <p:sp>
          <p:nvSpPr>
            <p:cNvPr id="8" name="Rectangle 7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676401"/>
            <a:ext cx="6400800" cy="192405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>
                    <a:srgbClr val="F1F1F1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9737"/>
            <a:ext cx="6400800" cy="152286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4200000"/>
              </a:lightRig>
            </a:scene3d>
            <a:sp3d extrusionH="31750" prstMaterial="metal">
              <a:bevelT w="25400" h="12700" prst="softRound"/>
            </a:sp3d>
          </a:bodyPr>
          <a:lstStyle>
            <a:lvl1pPr marL="0" indent="0" algn="ctr" defTabSz="914400" rtl="0" eaLnBrk="1" latinLnBrk="0" hangingPunct="1">
              <a:spcBef>
                <a:spcPts val="1500"/>
              </a:spcBef>
              <a:buClr>
                <a:schemeClr val="bg1">
                  <a:lumMod val="65000"/>
                </a:schemeClr>
              </a:buClr>
              <a:buSzPct val="80000"/>
              <a:buFont typeface="Wingdings 2" pitchFamily="18" charset="2"/>
              <a:buNone/>
              <a:defRPr sz="2000" b="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7400" y="6574536"/>
            <a:ext cx="2133600" cy="274320"/>
          </a:xfrm>
        </p:spPr>
        <p:txBody>
          <a:bodyPr/>
          <a:lstStyle/>
          <a:p>
            <a:fld id="{A70F17ED-EFD1-4A30-BA75-98E0EA84409F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3000" y="6574536"/>
            <a:ext cx="2895600" cy="27432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574536"/>
            <a:ext cx="365760" cy="274320"/>
          </a:xfrm>
        </p:spPr>
        <p:txBody>
          <a:bodyPr/>
          <a:lstStyle/>
          <a:p>
            <a:fld id="{03BABD10-D2F9-4638-BC4C-224FBEF78D2B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2286000" y="3794763"/>
            <a:ext cx="4572000" cy="1588"/>
          </a:xfrm>
          <a:prstGeom prst="line">
            <a:avLst/>
          </a:prstGeom>
          <a:ln w="28575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17ED-EFD1-4A30-BA75-98E0EA84409F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BD10-D2F9-4638-BC4C-224FBEF78D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143000"/>
            <a:ext cx="7772400" cy="5715000"/>
            <a:chOff x="1371600" y="1143000"/>
            <a:chExt cx="7772400" cy="5715000"/>
          </a:xfrm>
        </p:grpSpPr>
        <p:sp>
          <p:nvSpPr>
            <p:cNvPr id="8" name="Rectangle 7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828801"/>
            <a:ext cx="6553200" cy="45447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81600" y="6574536"/>
            <a:ext cx="2133600" cy="274320"/>
          </a:xfrm>
        </p:spPr>
        <p:txBody>
          <a:bodyPr/>
          <a:lstStyle/>
          <a:p>
            <a:fld id="{A70F17ED-EFD1-4A30-BA75-98E0EA84409F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74536"/>
            <a:ext cx="2895600" cy="27432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BD10-D2F9-4638-BC4C-224FBEF78D2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 flipV="1">
            <a:off x="8366760" y="0"/>
            <a:ext cx="777240" cy="6858000"/>
          </a:xfrm>
          <a:prstGeom prst="rect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4940146" y="3428206"/>
            <a:ext cx="6858000" cy="1588"/>
          </a:xfrm>
          <a:prstGeom prst="line">
            <a:avLst/>
          </a:prstGeom>
          <a:ln w="57150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09296" y="152400"/>
            <a:ext cx="734704" cy="5851525"/>
          </a:xfrm>
        </p:spPr>
        <p:txBody>
          <a:bodyPr vert="eaVert" anchor="t" anchorCtr="0"/>
          <a:lstStyle/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17ED-EFD1-4A30-BA75-98E0EA84409F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BD10-D2F9-4638-BC4C-224FBEF78D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1143000"/>
            <a:ext cx="7772400" cy="2743200"/>
            <a:chOff x="0" y="1143000"/>
            <a:chExt cx="7772400" cy="2743200"/>
          </a:xfrm>
        </p:grpSpPr>
        <p:sp>
          <p:nvSpPr>
            <p:cNvPr id="9" name="Rectangle 8"/>
            <p:cNvSpPr/>
            <p:nvPr/>
          </p:nvSpPr>
          <p:spPr>
            <a:xfrm>
              <a:off x="0" y="1143000"/>
              <a:ext cx="7772400" cy="2743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1371600"/>
              <a:ext cx="7543800" cy="2286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1600200"/>
              <a:ext cx="7315200" cy="1828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00200"/>
            <a:ext cx="68580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>
                    <a:srgbClr val="F1F1F1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756848"/>
            <a:ext cx="6858000" cy="640080"/>
          </a:xfr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balanced" dir="t">
                <a:rot lat="0" lon="0" rev="4200000"/>
              </a:lightRig>
            </a:scene3d>
            <a:sp3d extrusionH="31750" prstMaterial="metal">
              <a:bevelT w="25400" h="12700" prst="softRound"/>
            </a:sp3d>
          </a:bodyPr>
          <a:lstStyle>
            <a:lvl1pPr marL="0" indent="0">
              <a:buNone/>
              <a:defRPr sz="1600" b="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1500"/>
              </a:spcBef>
              <a:buClr>
                <a:schemeClr val="bg1">
                  <a:lumMod val="65000"/>
                </a:schemeClr>
              </a:buClr>
              <a:buSzPct val="80000"/>
              <a:buFont typeface="Wingdings 2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0" y="6574536"/>
            <a:ext cx="2133600" cy="274320"/>
          </a:xfrm>
        </p:spPr>
        <p:txBody>
          <a:bodyPr/>
          <a:lstStyle/>
          <a:p>
            <a:fld id="{A70F17ED-EFD1-4A30-BA75-98E0EA84409F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574536"/>
            <a:ext cx="2895600" cy="27432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574536"/>
            <a:ext cx="365760" cy="274320"/>
          </a:xfrm>
        </p:spPr>
        <p:txBody>
          <a:bodyPr/>
          <a:lstStyle/>
          <a:p>
            <a:fld id="{03BABD10-D2F9-4638-BC4C-224FBEF78D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828800"/>
            <a:ext cx="3108960" cy="454470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536" y="1828800"/>
            <a:ext cx="3108960" cy="454470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17ED-EFD1-4A30-BA75-98E0EA84409F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BD10-D2F9-4638-BC4C-224FBEF78D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6288" y="1825934"/>
            <a:ext cx="310896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6288" y="2667000"/>
            <a:ext cx="3108960" cy="37201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92103" y="1825934"/>
            <a:ext cx="310896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92103" y="2667000"/>
            <a:ext cx="3108960" cy="37201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17ED-EFD1-4A30-BA75-98E0EA84409F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BD10-D2F9-4638-BC4C-224FBEF78D2B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2071048" y="2548267"/>
            <a:ext cx="6400800" cy="1588"/>
          </a:xfrm>
          <a:prstGeom prst="line">
            <a:avLst/>
          </a:prstGeom>
          <a:ln w="28575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17ED-EFD1-4A30-BA75-98E0EA84409F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BD10-D2F9-4638-BC4C-224FBEF78D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/>
          <p:cNvGrpSpPr/>
          <p:nvPr/>
        </p:nvGrpSpPr>
        <p:grpSpPr>
          <a:xfrm>
            <a:off x="0" y="0"/>
            <a:ext cx="9144000" cy="6400800"/>
            <a:chOff x="0" y="457200"/>
            <a:chExt cx="9144000" cy="6400800"/>
          </a:xfrm>
          <a:effectLst>
            <a:reflection blurRad="6350" stA="50000" endA="300" endPos="6000" dist="50800" dir="5400000" sy="-100000" algn="bl" rotWithShape="0"/>
          </a:effectLst>
        </p:grpSpPr>
        <p:sp>
          <p:nvSpPr>
            <p:cNvPr id="11" name="Rectangle 10"/>
            <p:cNvSpPr/>
            <p:nvPr/>
          </p:nvSpPr>
          <p:spPr>
            <a:xfrm>
              <a:off x="0" y="457200"/>
              <a:ext cx="9144000" cy="6400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8600" y="685800"/>
              <a:ext cx="8686800" cy="6172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57200" y="914400"/>
              <a:ext cx="8229600" cy="5943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8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144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430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867400" y="6574536"/>
            <a:ext cx="2133600" cy="274320"/>
          </a:xfrm>
        </p:spPr>
        <p:txBody>
          <a:bodyPr/>
          <a:lstStyle/>
          <a:p>
            <a:fld id="{A70F17ED-EFD1-4A30-BA75-98E0EA84409F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43000" y="6574536"/>
            <a:ext cx="2895600" cy="27432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BD10-D2F9-4638-BC4C-224FBEF78D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371600" y="1143000"/>
            <a:ext cx="7772400" cy="5257800"/>
            <a:chOff x="1371600" y="1143000"/>
            <a:chExt cx="7772400" cy="5715000"/>
          </a:xfrm>
          <a:effectLst>
            <a:reflection blurRad="6350" stA="50000" endA="300" endPos="6000" dist="50800" dir="5400000" sy="-100000" algn="bl" rotWithShape="0"/>
          </a:effectLst>
        </p:grpSpPr>
        <p:sp>
          <p:nvSpPr>
            <p:cNvPr id="9" name="Rectangle 8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28800"/>
            <a:ext cx="4926013" cy="4343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2133600"/>
            <a:ext cx="1371600" cy="38862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17ED-EFD1-4A30-BA75-98E0EA84409F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BD10-D2F9-4638-BC4C-224FBEF78D2B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 rot="5400000">
            <a:off x="3268981" y="-3268981"/>
            <a:ext cx="777240" cy="7315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1" y="789296"/>
            <a:ext cx="7315200" cy="1588"/>
          </a:xfrm>
          <a:prstGeom prst="line">
            <a:avLst/>
          </a:prstGeom>
          <a:ln w="57150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4678"/>
            <a:ext cx="7315200" cy="77877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srgbClr val="F1F1F1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rot="5400000">
            <a:off x="3268980" y="-3268981"/>
            <a:ext cx="777240" cy="7315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10800000">
            <a:off x="0" y="789296"/>
            <a:ext cx="7315200" cy="1588"/>
          </a:xfrm>
          <a:prstGeom prst="line">
            <a:avLst/>
          </a:prstGeom>
          <a:ln w="57150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13"/>
          <p:cNvGrpSpPr/>
          <p:nvPr/>
        </p:nvGrpSpPr>
        <p:grpSpPr>
          <a:xfrm>
            <a:off x="1371600" y="1143000"/>
            <a:ext cx="7772400" cy="5257800"/>
            <a:chOff x="1371600" y="1143000"/>
            <a:chExt cx="7772400" cy="5715000"/>
          </a:xfrm>
          <a:effectLst>
            <a:reflection blurRad="6350" stA="50000" endA="300" endPos="6000" dist="50800" dir="5400000" sy="-100000" algn="bl" rotWithShape="0"/>
          </a:effectLst>
        </p:grpSpPr>
        <p:sp>
          <p:nvSpPr>
            <p:cNvPr id="15" name="Rectangle 14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"/>
            <a:ext cx="7315200" cy="77724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srgbClr val="F1F1F1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5304" y="1828800"/>
            <a:ext cx="4928616" cy="4562856"/>
          </a:xfrm>
          <a:effectLst>
            <a:reflection blurRad="6350" stA="50000" endA="300" endPos="6000" dist="50800" dir="5400000" sy="-100000" algn="bl" rotWithShape="0"/>
            <a:softEdge rad="317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2130552"/>
            <a:ext cx="1371600" cy="3886200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4200000"/>
              </a:lightRig>
            </a:scene3d>
            <a:sp3d extrusionH="57150" prstMaterial="metal">
              <a:bevelT w="25400" h="12700" prst="softRound"/>
            </a:sp3d>
          </a:bodyPr>
          <a:lstStyle>
            <a:lvl1pPr marL="0" indent="0"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500"/>
              </a:spcBef>
              <a:buClr>
                <a:schemeClr val="bg1">
                  <a:lumMod val="65000"/>
                </a:schemeClr>
              </a:buClr>
              <a:buSzPct val="80000"/>
              <a:buFont typeface="Wingdings 2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17ED-EFD1-4A30-BA75-98E0EA84409F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BD10-D2F9-4638-BC4C-224FBEF78D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/>
          <p:nvPr/>
        </p:nvGrpSpPr>
        <p:grpSpPr>
          <a:xfrm>
            <a:off x="1371600" y="1143000"/>
            <a:ext cx="7772400" cy="5715000"/>
            <a:chOff x="1371600" y="1143000"/>
            <a:chExt cx="7772400" cy="5715000"/>
          </a:xfrm>
        </p:grpSpPr>
        <p:sp>
          <p:nvSpPr>
            <p:cNvPr id="11" name="Rectangle 10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0"/>
            <a:ext cx="777240" cy="6858000"/>
          </a:xfrm>
          <a:prstGeom prst="rect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1828800"/>
            <a:ext cx="6400800" cy="454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4200000"/>
              </a:lightRig>
            </a:scene3d>
            <a:sp3d extrusionH="31750" prstMaterial="metal">
              <a:bevelT w="25400" h="12700" prst="softRound"/>
            </a:sp3d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8240" y="6574536"/>
            <a:ext cx="365760" cy="274320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BABD10-D2F9-4638-BC4C-224FBEF78D2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2667000" y="3429000"/>
            <a:ext cx="6858000" cy="1588"/>
          </a:xfrm>
          <a:prstGeom prst="line">
            <a:avLst/>
          </a:prstGeom>
          <a:ln w="57150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>
          <a:xfrm>
            <a:off x="6553200" y="6574536"/>
            <a:ext cx="2133600" cy="27432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70F17ED-EFD1-4A30-BA75-98E0EA84409F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1828800" y="6574536"/>
            <a:ext cx="2895600" cy="27432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16200000">
            <a:off x="-2660177" y="3005919"/>
            <a:ext cx="6248400" cy="8461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75000"/>
              <a:lumOff val="25000"/>
            </a:schemeClr>
          </a:solidFill>
          <a:effectLst>
            <a:innerShdw blurRad="63500">
              <a:srgbClr val="F1F1F1"/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 2" pitchFamily="18" charset="2"/>
        <a:buChar char=""/>
        <a:defRPr sz="20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1pPr>
      <a:lvl2pPr marL="682625" indent="-3413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 2" pitchFamily="18" charset="2"/>
        <a:buChar char="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2pPr>
      <a:lvl3pPr marL="1023938" indent="-3413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 2" pitchFamily="18" charset="2"/>
        <a:buChar char="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3pPr>
      <a:lvl4pPr marL="1377950" indent="-3540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 2" pitchFamily="18" charset="2"/>
        <a:buChar char="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4pPr>
      <a:lvl5pPr marL="1719263" indent="-3413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 2" pitchFamily="18" charset="2"/>
        <a:buChar char="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Светлана.9B0CF2BB244047C\Рабочий стол\РИСУНКИ\подсолну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399"/>
            <a:ext cx="9144000" cy="702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Светлана.9B0CF2BB244047C\Рабочий стол\0001-001-Gosudarstvennaja-itogovaja-attestatsija-9-klassov-v-2011-god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1700808"/>
            <a:ext cx="7632848" cy="434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971600" y="188640"/>
            <a:ext cx="7272808" cy="131910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919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>
                        <a:alpha val="50000"/>
                      </a:srgbClr>
                    </a:gs>
                    <a:gs pos="50000">
                      <a:srgbClr val="FF0000"/>
                    </a:gs>
                    <a:gs pos="100000">
                      <a:srgbClr val="800000">
                        <a:alpha val="50000"/>
                      </a:srgbClr>
                    </a:gs>
                  </a:gsLst>
                  <a:lin ang="2700000" scaled="1"/>
                </a:gradFill>
                <a:effectLst/>
                <a:latin typeface="Arial Black"/>
              </a:rPr>
              <a:t>«Краю – 75:</a:t>
            </a:r>
          </a:p>
          <a:p>
            <a:pPr algn="ctr" rtl="0">
              <a:buNone/>
            </a:pPr>
            <a:r>
              <a:rPr lang="ru-RU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>
                        <a:alpha val="50000"/>
                      </a:srgbClr>
                    </a:gs>
                    <a:gs pos="50000">
                      <a:srgbClr val="FF0000"/>
                    </a:gs>
                    <a:gs pos="100000">
                      <a:srgbClr val="800000">
                        <a:alpha val="50000"/>
                      </a:srgbClr>
                    </a:gs>
                  </a:gsLst>
                  <a:lin ang="2700000" scaled="1"/>
                </a:gradFill>
                <a:latin typeface="Arial Black"/>
              </a:rPr>
              <a:t>помним, гордимся, наследуем!</a:t>
            </a:r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>
                        <a:alpha val="50000"/>
                      </a:srgbClr>
                    </a:gs>
                    <a:gs pos="50000">
                      <a:srgbClr val="FF0000"/>
                    </a:gs>
                    <a:gs pos="100000">
                      <a:srgbClr val="800000">
                        <a:alpha val="50000"/>
                      </a:srgbClr>
                    </a:gs>
                  </a:gsLst>
                  <a:lin ang="2700000" scaled="1"/>
                </a:gradFill>
                <a:effectLst/>
                <a:latin typeface="Arial Black"/>
              </a:rPr>
              <a:t>"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800000">
                      <a:alpha val="50000"/>
                    </a:srgbClr>
                  </a:gs>
                  <a:gs pos="50000">
                    <a:srgbClr val="FF0000"/>
                  </a:gs>
                  <a:gs pos="100000">
                    <a:srgbClr val="800000">
                      <a:alpha val="50000"/>
                    </a:srgbClr>
                  </a:gs>
                </a:gsLst>
                <a:lin ang="2700000" scaled="1"/>
              </a:gradFill>
              <a:effectLst/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40624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2256" y="5060509"/>
            <a:ext cx="640871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/>
              <a:t>                                                      И. Варавва</a:t>
            </a:r>
            <a:endParaRPr lang="ru-RU" sz="2800" dirty="0"/>
          </a:p>
        </p:txBody>
      </p:sp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4186452" y="1736812"/>
            <a:ext cx="4509161" cy="331236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>
              <a:buNone/>
            </a:pPr>
            <a:r>
              <a:rPr lang="ru-RU" sz="2800" kern="10" spc="0" dirty="0" smtClean="0">
                <a:ln w="12700">
                  <a:solidFill>
                    <a:srgbClr val="990033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0033"/>
                    </a:gs>
                    <a:gs pos="100000">
                      <a:srgbClr val="FF99CC"/>
                    </a:gs>
                  </a:gsLst>
                  <a:lin ang="5400000" scaled="1"/>
                </a:gradFill>
                <a:effectLst/>
                <a:latin typeface="Arial Black"/>
              </a:rPr>
              <a:t>Край родной! Сады твои и нивы,</a:t>
            </a:r>
          </a:p>
          <a:p>
            <a:pPr algn="ctr" rtl="0">
              <a:buNone/>
            </a:pPr>
            <a:r>
              <a:rPr lang="ru-RU" sz="2800" kern="10" spc="0" dirty="0" smtClean="0">
                <a:ln w="12700">
                  <a:solidFill>
                    <a:srgbClr val="990033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0033"/>
                    </a:gs>
                    <a:gs pos="100000">
                      <a:srgbClr val="FF99CC"/>
                    </a:gs>
                  </a:gsLst>
                  <a:lin ang="5400000" scaled="1"/>
                </a:gradFill>
                <a:effectLst/>
                <a:latin typeface="Arial Black"/>
              </a:rPr>
              <a:t>Цепи гор, седая даль морей.</a:t>
            </a:r>
          </a:p>
          <a:p>
            <a:pPr algn="ctr" rtl="0">
              <a:buNone/>
            </a:pPr>
            <a:r>
              <a:rPr lang="ru-RU" sz="2800" kern="10" spc="0" dirty="0" smtClean="0">
                <a:ln w="12700">
                  <a:solidFill>
                    <a:srgbClr val="990033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0033"/>
                    </a:gs>
                    <a:gs pos="100000">
                      <a:srgbClr val="FF99CC"/>
                    </a:gs>
                  </a:gsLst>
                  <a:lin ang="5400000" scaled="1"/>
                </a:gradFill>
                <a:effectLst/>
                <a:latin typeface="Arial Black"/>
              </a:rPr>
              <a:t>Был бы ты, а мы – то будем живы</a:t>
            </a:r>
          </a:p>
          <a:p>
            <a:pPr algn="ctr" rtl="0">
              <a:buNone/>
            </a:pPr>
            <a:r>
              <a:rPr lang="ru-RU" sz="2800" kern="10" spc="0" dirty="0" smtClean="0">
                <a:ln w="12700">
                  <a:solidFill>
                    <a:srgbClr val="990033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0033"/>
                    </a:gs>
                    <a:gs pos="100000">
                      <a:srgbClr val="FF99CC"/>
                    </a:gs>
                  </a:gsLst>
                  <a:lin ang="5400000" scaled="1"/>
                </a:gradFill>
                <a:effectLst/>
                <a:latin typeface="Arial Black"/>
              </a:rPr>
              <a:t>Щедростью и радостью твоей. </a:t>
            </a:r>
            <a:endParaRPr lang="ru-RU" sz="2800" kern="10" spc="0" dirty="0">
              <a:ln w="12700">
                <a:solidFill>
                  <a:srgbClr val="990033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990033"/>
                  </a:gs>
                  <a:gs pos="100000">
                    <a:srgbClr val="FF99CC"/>
                  </a:gs>
                </a:gsLst>
                <a:lin ang="5400000" scaled="1"/>
              </a:gradFill>
              <a:effectLst/>
              <a:latin typeface="Arial Black"/>
            </a:endParaRPr>
          </a:p>
        </p:txBody>
      </p:sp>
      <p:pic>
        <p:nvPicPr>
          <p:cNvPr id="4" name="Picture 4" descr="ре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36812"/>
            <a:ext cx="2492392" cy="350969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33CC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8105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Светлана.9B0CF2BB244047C\Рабочий стол\Фоновые рисунки\8a65e284031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3" b="19810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619672" y="357785"/>
            <a:ext cx="5862414" cy="5756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>
                        <a:alpha val="50000"/>
                      </a:srgbClr>
                    </a:gs>
                    <a:gs pos="15000">
                      <a:srgbClr val="FF0300">
                        <a:alpha val="65000"/>
                      </a:srgbClr>
                    </a:gs>
                    <a:gs pos="27500">
                      <a:srgbClr val="FF7A00">
                        <a:alpha val="77500"/>
                      </a:srgbClr>
                    </a:gs>
                    <a:gs pos="50000">
                      <a:srgbClr val="FFF200"/>
                    </a:gs>
                    <a:gs pos="72500">
                      <a:srgbClr val="FF7A00">
                        <a:alpha val="77500"/>
                      </a:srgbClr>
                    </a:gs>
                    <a:gs pos="85000">
                      <a:srgbClr val="FF0300">
                        <a:alpha val="65000"/>
                      </a:srgbClr>
                    </a:gs>
                    <a:gs pos="100000">
                      <a:srgbClr val="4D0808">
                        <a:alpha val="50000"/>
                      </a:srgbClr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ВИКТОРИНА</a:t>
            </a:r>
            <a:endParaRPr lang="ru-RU" sz="3600" kern="10" spc="0" dirty="0">
              <a:ln w="12700">
                <a:solidFill>
                  <a:srgbClr val="C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D0808">
                      <a:alpha val="50000"/>
                    </a:srgbClr>
                  </a:gs>
                  <a:gs pos="15000">
                    <a:srgbClr val="FF0300">
                      <a:alpha val="65000"/>
                    </a:srgbClr>
                  </a:gs>
                  <a:gs pos="27500">
                    <a:srgbClr val="FF7A00">
                      <a:alpha val="77500"/>
                    </a:srgbClr>
                  </a:gs>
                  <a:gs pos="50000">
                    <a:srgbClr val="FFF200"/>
                  </a:gs>
                  <a:gs pos="72500">
                    <a:srgbClr val="FF7A00">
                      <a:alpha val="77500"/>
                    </a:srgbClr>
                  </a:gs>
                  <a:gs pos="85000">
                    <a:srgbClr val="FF0300">
                      <a:alpha val="65000"/>
                    </a:srgbClr>
                  </a:gs>
                  <a:gs pos="100000">
                    <a:srgbClr val="4D0808">
                      <a:alpha val="50000"/>
                    </a:srgbClr>
                  </a:gs>
                </a:gsLst>
                <a:lin ang="2700000" scaled="1"/>
              </a:gra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340768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В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каком году был образован Краснодарский край?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726325"/>
            <a:ext cx="2435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13 сентября 1937 года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095657"/>
            <a:ext cx="4662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rgbClr val="0000FF"/>
                </a:solidFill>
              </a:rPr>
              <a:t>2.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Почему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наш край называется Кубанью?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481214"/>
            <a:ext cx="2116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По названию реки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4455" y="2785086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00FF"/>
                </a:solidFill>
              </a:rPr>
              <a:t>3.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Назовите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город – герой, расположенный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Краснодарского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края.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9287" y="3180079"/>
            <a:ext cx="1663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Новороссийск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28618" y="3888479"/>
            <a:ext cx="4033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Кавказский биосферный заповедник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4455" y="3519147"/>
            <a:ext cx="7539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00FF"/>
                </a:solidFill>
              </a:rPr>
              <a:t>4.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называется заповедник, находящийся на территории края?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34454" y="4266743"/>
            <a:ext cx="8086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00FF"/>
                </a:solidFill>
              </a:rPr>
              <a:t>5.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называются каменные гробницы, распространённые на территории Краснодарского края?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06818" y="4943153"/>
            <a:ext cx="1279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Дольмены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34454" y="5312485"/>
            <a:ext cx="3344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rgbClr val="0000FF"/>
                </a:solidFill>
              </a:rPr>
              <a:t>6.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Суп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 капусты на Кубани.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79287" y="5698042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Борщ</a:t>
            </a:r>
          </a:p>
        </p:txBody>
      </p:sp>
    </p:spTree>
    <p:extLst>
      <p:ext uri="{BB962C8B-B14F-4D97-AF65-F5344CB8AC3E}">
        <p14:creationId xmlns:p14="http://schemas.microsoft.com/office/powerpoint/2010/main" val="131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  <p:bldP spid="9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6858000" cy="1143000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СОСТАВИЛА: </a:t>
            </a:r>
            <a:br>
              <a:rPr lang="ru-RU" dirty="0" smtClean="0"/>
            </a:b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Погорелая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Светлана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Викторовна</a:t>
            </a:r>
            <a:b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dirty="0" smtClean="0"/>
              <a:t>учитель начальных классов</a:t>
            </a:r>
            <a:br>
              <a:rPr lang="ru-RU" dirty="0" smtClean="0"/>
            </a:br>
            <a:r>
              <a:rPr lang="ru-RU" dirty="0" smtClean="0"/>
              <a:t>МАОУ СОШ№11</a:t>
            </a:r>
            <a:br>
              <a:rPr lang="ru-RU" dirty="0" smtClean="0"/>
            </a:br>
            <a:r>
              <a:rPr lang="ru-RU" dirty="0" smtClean="0"/>
              <a:t>г. Тимашевска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32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764704"/>
            <a:ext cx="2952328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ru-RU" b="1" u="sng" dirty="0" smtClean="0">
                <a:solidFill>
                  <a:srgbClr val="FF3300"/>
                </a:solidFill>
              </a:rPr>
              <a:t>30 июня 1792 года 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ru-RU" b="1" dirty="0" smtClean="0">
                <a:solidFill>
                  <a:srgbClr val="FF3300"/>
                </a:solidFill>
              </a:rPr>
              <a:t>Указом Екатерины </a:t>
            </a:r>
            <a:r>
              <a:rPr lang="en-US" b="1" dirty="0" smtClean="0">
                <a:solidFill>
                  <a:srgbClr val="FF3300"/>
                </a:solidFill>
              </a:rPr>
              <a:t>II</a:t>
            </a:r>
            <a:r>
              <a:rPr lang="ru-RU" b="1" dirty="0">
                <a:solidFill>
                  <a:srgbClr val="FF3300"/>
                </a:solidFill>
              </a:rPr>
              <a:t> </a:t>
            </a:r>
            <a:endParaRPr lang="ru-RU" b="1" dirty="0" smtClean="0">
              <a:solidFill>
                <a:srgbClr val="FF3300"/>
              </a:solidFill>
            </a:endParaRPr>
          </a:p>
          <a:p>
            <a:pPr algn="just">
              <a:lnSpc>
                <a:spcPct val="90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ru-RU" b="1" dirty="0" smtClean="0">
                <a:solidFill>
                  <a:srgbClr val="FF3300"/>
                </a:solidFill>
              </a:rPr>
              <a:t>казакам пожалованы 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ru-RU" b="1" dirty="0" smtClean="0">
                <a:solidFill>
                  <a:srgbClr val="FF3300"/>
                </a:solidFill>
              </a:rPr>
              <a:t>в «вечное пользование» 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ru-RU" b="1" dirty="0" smtClean="0">
                <a:solidFill>
                  <a:srgbClr val="FF3300"/>
                </a:solidFill>
              </a:rPr>
              <a:t>земли на Кубани</a:t>
            </a:r>
            <a:endParaRPr lang="ru-RU" b="1" dirty="0">
              <a:solidFill>
                <a:srgbClr val="FF3300"/>
              </a:solidFill>
            </a:endParaRPr>
          </a:p>
        </p:txBody>
      </p:sp>
      <p:pic>
        <p:nvPicPr>
          <p:cNvPr id="2050" name="Picture 2" descr="396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r="16037"/>
          <a:stretch>
            <a:fillRect/>
          </a:stretch>
        </p:blipFill>
        <p:spPr bwMode="auto">
          <a:xfrm>
            <a:off x="5292080" y="908720"/>
            <a:ext cx="2301243" cy="228530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Рисунок 3" descr="C:\Documents and Settings\Светлана.9B0CF2BB244047C\Рабочий стол\кубаеоведение\ek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96952"/>
            <a:ext cx="2088232" cy="2870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 descr="1308502483_krasnodar-kray-kar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9" b="2165"/>
          <a:stretch>
            <a:fillRect/>
          </a:stretch>
        </p:blipFill>
        <p:spPr bwMode="auto">
          <a:xfrm>
            <a:off x="4791277" y="3356992"/>
            <a:ext cx="2970375" cy="290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3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095375" y="733425"/>
            <a:ext cx="3971925" cy="428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endParaRPr lang="ru-RU" sz="3600" kern="10" spc="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/>
              <a:latin typeface="Times New Roman"/>
              <a:cs typeface="Times New Roman"/>
            </a:endParaRPr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827584" y="365525"/>
            <a:ext cx="7488831" cy="82336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4D0808"/>
                    </a:gs>
                    <a:gs pos="30000">
                      <a:srgbClr val="FF0300"/>
                    </a:gs>
                    <a:gs pos="55000">
                      <a:srgbClr val="FF7A00"/>
                    </a:gs>
                    <a:gs pos="100000">
                      <a:srgbClr val="FFF200"/>
                    </a:gs>
                  </a:gsLst>
                  <a:lin ang="2700000" scaled="1"/>
                </a:gradFill>
                <a:effectLst/>
                <a:latin typeface="Times New Roman"/>
                <a:cs typeface="Times New Roman"/>
              </a:rPr>
              <a:t>13 сентября 1937года  образован Краснодарский край</a:t>
            </a:r>
            <a:endParaRPr lang="ru-RU" sz="3600" kern="10" spc="0" dirty="0">
              <a:ln w="9525">
                <a:solidFill>
                  <a:srgbClr val="990033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4D0808"/>
                  </a:gs>
                  <a:gs pos="30000">
                    <a:srgbClr val="FF0300"/>
                  </a:gs>
                  <a:gs pos="55000">
                    <a:srgbClr val="FF7A00"/>
                  </a:gs>
                  <a:gs pos="100000">
                    <a:srgbClr val="FFF200"/>
                  </a:gs>
                </a:gsLst>
                <a:lin ang="2700000" scaled="1"/>
              </a:gradFill>
              <a:effectLst/>
              <a:latin typeface="Times New Roman"/>
              <a:cs typeface="Times New Roman"/>
            </a:endParaRPr>
          </a:p>
        </p:txBody>
      </p:sp>
      <p:pic>
        <p:nvPicPr>
          <p:cNvPr id="4100" name="Picture 4" descr="381078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2184720"/>
            <a:ext cx="2796804" cy="284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1999" y="1762360"/>
            <a:ext cx="398196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состав Краснодарского края входят 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38 районов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26 городов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15-краевого и 11-районного подчинения, 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21 поселок городского типа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389 сельских административных округов, объединяющих 1717 сельских населенных пунктов.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Площадь Краснодарского края составляет 76 тыс. кв. км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47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364133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5205" y="1412775"/>
            <a:ext cx="3005051" cy="199921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985464" y="260648"/>
            <a:ext cx="7302227" cy="10256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«Кубань в годы</a:t>
            </a:r>
          </a:p>
          <a:p>
            <a:pPr algn="ctr" rtl="0">
              <a:buNone/>
            </a:pPr>
            <a:r>
              <a:rPr lang="ru-RU" sz="3600" kern="10" spc="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Великой Отечественной войны»</a:t>
            </a:r>
            <a:endParaRPr lang="ru-RU" sz="3600" kern="10" spc="0" dirty="0">
              <a:ln w="9525">
                <a:solidFill>
                  <a:srgbClr val="C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5125" name="Picture 5" descr="C:\Documents and Settings\Светлана.9B0CF2BB244047C\Рабочий стол\кубаеоведение\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85394"/>
            <a:ext cx="2846300" cy="2755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Documents and Settings\Светлана.9B0CF2BB244047C\Рабочий стол\кубаеоведение\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873" y="3585394"/>
            <a:ext cx="3035495" cy="2755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71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259632" y="557644"/>
            <a:ext cx="6076181" cy="7111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endParaRPr lang="ru-RU" sz="3600" kern="10" spc="0" dirty="0">
              <a:ln w="19050">
                <a:solidFill>
                  <a:srgbClr val="00206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66CC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1027729" y="476672"/>
            <a:ext cx="7128791" cy="792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CC"/>
                    </a:gs>
                    <a:gs pos="100000">
                      <a:srgbClr val="7F7F7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Город - герой Новороссийск</a:t>
            </a:r>
            <a:endParaRPr lang="ru-RU" sz="3600" kern="10" spc="0" dirty="0">
              <a:ln w="19050">
                <a:solidFill>
                  <a:srgbClr val="00206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99CC"/>
                  </a:gs>
                  <a:gs pos="100000">
                    <a:srgbClr val="7F7F7F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7172" name="Picture 4" descr="4fa8e0bdb442162e5de71043405897d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238" y="1772816"/>
            <a:ext cx="2495719" cy="2189253"/>
          </a:xfrm>
          <a:prstGeom prst="round2DiagRect">
            <a:avLst>
              <a:gd name="adj1" fmla="val 16667"/>
              <a:gd name="adj2" fmla="val 0"/>
            </a:avLst>
          </a:prstGeom>
          <a:ln w="38100">
            <a:solidFill>
              <a:srgbClr val="0000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42dbdecb68c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6" t="19743"/>
          <a:stretch>
            <a:fillRect/>
          </a:stretch>
        </p:blipFill>
        <p:spPr bwMode="auto">
          <a:xfrm>
            <a:off x="5076056" y="1233555"/>
            <a:ext cx="2562677" cy="21684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e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45024"/>
            <a:ext cx="2859732" cy="23002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>
            <a:solidFill>
              <a:srgbClr val="00B050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5" name="Picture 7" descr="2265245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386064"/>
            <a:ext cx="2533630" cy="20053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90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827584" y="692696"/>
            <a:ext cx="7560840" cy="72008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>
              <a:buNone/>
            </a:pPr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1331641" y="1772816"/>
            <a:ext cx="432047" cy="6191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endParaRPr lang="ru-RU" sz="3600" kern="10" spc="0" dirty="0">
              <a:ln w="9525">
                <a:solidFill>
                  <a:srgbClr val="0070C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82"/>
                  </a:gs>
                  <a:gs pos="15000">
                    <a:srgbClr val="66008F"/>
                  </a:gs>
                  <a:gs pos="32499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1">
                    <a:srgbClr val="FF0000"/>
                  </a:gs>
                  <a:gs pos="67501">
                    <a:srgbClr val="BA0066"/>
                  </a:gs>
                  <a:gs pos="85000">
                    <a:srgbClr val="66008F"/>
                  </a:gs>
                  <a:gs pos="100000">
                    <a:srgbClr val="000082"/>
                  </a:gs>
                </a:gsLst>
                <a:lin ang="2700000" scaled="1"/>
              </a:gradFill>
              <a:effectLst/>
              <a:latin typeface="Times New Roman"/>
              <a:cs typeface="Times New Roman"/>
            </a:endParaRP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115616" y="3068960"/>
            <a:ext cx="5934075" cy="6191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endParaRPr lang="ru-RU" sz="3600" kern="10" spc="0" dirty="0">
              <a:ln w="9525">
                <a:solidFill>
                  <a:srgbClr val="0070C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CCCFF"/>
                  </a:gs>
                  <a:gs pos="9000">
                    <a:srgbClr val="99CCFF"/>
                  </a:gs>
                  <a:gs pos="18000">
                    <a:srgbClr val="9966FF"/>
                  </a:gs>
                  <a:gs pos="30500">
                    <a:srgbClr val="CC99FF"/>
                  </a:gs>
                  <a:gs pos="41001">
                    <a:srgbClr val="99CCFF"/>
                  </a:gs>
                  <a:gs pos="50000">
                    <a:srgbClr val="CCCCFF"/>
                  </a:gs>
                  <a:gs pos="59000">
                    <a:srgbClr val="99CCFF"/>
                  </a:gs>
                  <a:gs pos="69500">
                    <a:srgbClr val="CC99FF"/>
                  </a:gs>
                  <a:gs pos="82000">
                    <a:srgbClr val="9966FF"/>
                  </a:gs>
                  <a:gs pos="91001">
                    <a:srgbClr val="99CCFF"/>
                  </a:gs>
                  <a:gs pos="100000">
                    <a:srgbClr val="CCCCFF"/>
                  </a:gs>
                </a:gsLst>
                <a:lin ang="2700000" scaled="1"/>
              </a:gradFill>
              <a:effectLst/>
              <a:latin typeface="Times New Roman"/>
              <a:cs typeface="Times New Roman"/>
            </a:endParaRP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2109018" y="274340"/>
            <a:ext cx="5343302" cy="83671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33FF"/>
                    </a:gs>
                    <a:gs pos="50000">
                      <a:srgbClr val="3366FF"/>
                    </a:gs>
                    <a:gs pos="100000">
                      <a:srgbClr val="9933FF"/>
                    </a:gs>
                  </a:gsLst>
                  <a:lin ang="2700000" scaled="1"/>
                </a:gradFill>
                <a:effectLst/>
                <a:latin typeface="Times New Roman"/>
                <a:cs typeface="Times New Roman"/>
              </a:rPr>
              <a:t>«Настоящее и будущее Кубани»</a:t>
            </a:r>
            <a:endParaRPr lang="ru-RU" sz="3600" kern="10" spc="0" dirty="0">
              <a:ln w="9525">
                <a:solidFill>
                  <a:srgbClr val="0070C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9933FF"/>
                  </a:gs>
                  <a:gs pos="50000">
                    <a:srgbClr val="3366FF"/>
                  </a:gs>
                  <a:gs pos="100000">
                    <a:srgbClr val="9933FF"/>
                  </a:gs>
                </a:gsLst>
                <a:lin ang="2700000" scaled="1"/>
              </a:gradFill>
              <a:effectLst/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6766" y="5803871"/>
            <a:ext cx="9015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Губернатор Краснодарского края</a:t>
            </a:r>
            <a:r>
              <a:rPr lang="ru-RU" sz="2400" b="1" dirty="0" smtClean="0">
                <a:solidFill>
                  <a:srgbClr val="CC0000"/>
                </a:solidFill>
              </a:rPr>
              <a:t>— Александр Ткачев</a:t>
            </a:r>
            <a:endParaRPr lang="ru-RU" sz="2400" b="1" dirty="0">
              <a:solidFill>
                <a:srgbClr val="CC0000"/>
              </a:solidFill>
            </a:endParaRPr>
          </a:p>
        </p:txBody>
      </p:sp>
      <p:pic>
        <p:nvPicPr>
          <p:cNvPr id="8200" name="Picture 8" descr="tkach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491" y="1552834"/>
            <a:ext cx="2436747" cy="345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Documents and Settings\Светлана.9B0CF2BB244047C\Рабочий стол\0001-001-Gosudarstvennaja-itogovaja-attestatsija-9-klassov-v-2011-godu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537" y="1261606"/>
            <a:ext cx="4760414" cy="3067536"/>
          </a:xfrm>
          <a:prstGeom prst="rect">
            <a:avLst/>
          </a:prstGeom>
          <a:noFill/>
          <a:extLst/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4900102" y="5042738"/>
            <a:ext cx="2664296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15000">
                    <a:srgbClr val="66008F"/>
                  </a:gs>
                  <a:gs pos="32499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1">
                    <a:srgbClr val="FF0000"/>
                  </a:gs>
                  <a:gs pos="67501">
                    <a:srgbClr val="BA0066"/>
                  </a:gs>
                  <a:gs pos="85000">
                    <a:srgbClr val="66008F"/>
                  </a:gs>
                  <a:gs pos="100000">
                    <a:srgbClr val="000082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5066460" y="4257093"/>
            <a:ext cx="2673891" cy="78564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/>
            </a:prstTxWarp>
          </a:bodyPr>
          <a:lstStyle/>
          <a:p>
            <a:pPr algn="ctr" rtl="0">
              <a:buNone/>
            </a:pP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>
                      <a:gamma/>
                      <a:shade val="90588"/>
                      <a:invGamma/>
                    </a:srgbClr>
                  </a:gs>
                  <a:gs pos="50000">
                    <a:srgbClr val="FF0000"/>
                  </a:gs>
                  <a:gs pos="100000">
                    <a:srgbClr val="FF0000">
                      <a:gamma/>
                      <a:shade val="90588"/>
                      <a:invGamma/>
                    </a:srgbClr>
                  </a:gs>
                </a:gsLst>
                <a:lin ang="5400000" scaled="1"/>
              </a:gradFill>
              <a:effectLst/>
              <a:latin typeface="Arial Black"/>
            </a:endParaRP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4608005" y="4509120"/>
            <a:ext cx="3780420" cy="115083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>
                        <a:gamma/>
                        <a:shade val="90588"/>
                        <a:invGamma/>
                      </a:srgbClr>
                    </a:gs>
                    <a:gs pos="50000">
                      <a:srgbClr val="FF0000"/>
                    </a:gs>
                    <a:gs pos="100000">
                      <a:srgbClr val="FF0000">
                        <a:gamma/>
                        <a:shade val="90588"/>
                        <a:invGamma/>
                      </a:srgbClr>
                    </a:gs>
                  </a:gsLst>
                  <a:lin ang="5400000" scaled="1"/>
                </a:gradFill>
                <a:effectLst/>
                <a:latin typeface="Arial Black"/>
              </a:rPr>
              <a:t>75  лет</a:t>
            </a:r>
          </a:p>
          <a:p>
            <a:pPr algn="ctr" rtl="0">
              <a:buNone/>
            </a:pPr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>
                        <a:gamma/>
                        <a:shade val="90588"/>
                        <a:invGamma/>
                      </a:srgbClr>
                    </a:gs>
                    <a:gs pos="50000">
                      <a:srgbClr val="FF0000"/>
                    </a:gs>
                    <a:gs pos="100000">
                      <a:srgbClr val="FF0000">
                        <a:gamma/>
                        <a:shade val="90588"/>
                        <a:invGamma/>
                      </a:srgbClr>
                    </a:gs>
                  </a:gsLst>
                  <a:lin ang="5400000" scaled="1"/>
                </a:gradFill>
                <a:effectLst/>
                <a:latin typeface="Arial Black"/>
              </a:rPr>
              <a:t>Краснодарскому краю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>
                      <a:gamma/>
                      <a:shade val="90588"/>
                      <a:invGamma/>
                    </a:srgbClr>
                  </a:gs>
                  <a:gs pos="50000">
                    <a:srgbClr val="FF0000"/>
                  </a:gs>
                  <a:gs pos="100000">
                    <a:srgbClr val="FF0000">
                      <a:gamma/>
                      <a:shade val="90588"/>
                      <a:invGamma/>
                    </a:srgbClr>
                  </a:gs>
                </a:gsLst>
                <a:lin ang="5400000" scaled="1"/>
              </a:gradFill>
              <a:effectLst/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58617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475656" y="476672"/>
            <a:ext cx="5934075" cy="6191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endParaRPr lang="ru-RU" sz="3600" kern="10" spc="0" dirty="0">
              <a:ln>
                <a:noFill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971600" y="481002"/>
            <a:ext cx="7272808" cy="85976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Кубань - "житница России"</a:t>
            </a:r>
            <a:endParaRPr lang="ru-RU" sz="3600" kern="10" spc="0" dirty="0">
              <a:ln>
                <a:noFill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9220" name="Picture 4" descr="0_44a3b_79e39f60_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65235"/>
            <a:ext cx="3024336" cy="2273467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B05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1" name="Picture 5" descr="1279791477_1276700843_kombay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64904"/>
            <a:ext cx="3203008" cy="21458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C9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1838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trips dir="ld"/>
      </p:transition>
    </mc:Choice>
    <mc:Fallback xmlns="">
      <p:transition spd="slow">
        <p:strips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539552" y="404662"/>
            <a:ext cx="7848872" cy="8335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smtClean="0">
                <a:ln>
                  <a:noFill/>
                </a:ln>
                <a:gradFill rotWithShape="0">
                  <a:gsLst>
                    <a:gs pos="0">
                      <a:srgbClr val="03D4A8"/>
                    </a:gs>
                    <a:gs pos="12500">
                      <a:srgbClr val="21D6E0"/>
                    </a:gs>
                    <a:gs pos="37500">
                      <a:srgbClr val="0087E6"/>
                    </a:gs>
                    <a:gs pos="50000">
                      <a:srgbClr val="005CBF"/>
                    </a:gs>
                    <a:gs pos="62500">
                      <a:srgbClr val="0087E6"/>
                    </a:gs>
                    <a:gs pos="87500">
                      <a:srgbClr val="21D6E0"/>
                    </a:gs>
                    <a:gs pos="100000">
                      <a:srgbClr val="03D4A8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Краснодарский край- всероссийская здравница</a:t>
            </a:r>
            <a:endParaRPr lang="ru-RU" sz="3600" kern="10" spc="0">
              <a:ln>
                <a:noFill/>
              </a:ln>
              <a:gradFill rotWithShape="0">
                <a:gsLst>
                  <a:gs pos="0">
                    <a:srgbClr val="03D4A8"/>
                  </a:gs>
                  <a:gs pos="12500">
                    <a:srgbClr val="21D6E0"/>
                  </a:gs>
                  <a:gs pos="37500">
                    <a:srgbClr val="0087E6"/>
                  </a:gs>
                  <a:gs pos="50000">
                    <a:srgbClr val="005CBF"/>
                  </a:gs>
                  <a:gs pos="62500">
                    <a:srgbClr val="0087E6"/>
                  </a:gs>
                  <a:gs pos="87500">
                    <a:srgbClr val="21D6E0"/>
                  </a:gs>
                  <a:gs pos="100000">
                    <a:srgbClr val="03D4A8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0243" name="Picture 3" descr="sochi_20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60"/>
          <a:stretch>
            <a:fillRect/>
          </a:stretch>
        </p:blipFill>
        <p:spPr bwMode="auto">
          <a:xfrm>
            <a:off x="1421478" y="1484784"/>
            <a:ext cx="2063712" cy="147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anapa_naberezhna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766" y="1570458"/>
            <a:ext cx="2017273" cy="143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gelendzhi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659" y="3950778"/>
            <a:ext cx="2065993" cy="154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tuapsinskiy_rayon_naberezhnay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362" y="3842765"/>
            <a:ext cx="2250083" cy="176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62779" y="3355149"/>
            <a:ext cx="927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9933FF"/>
                </a:solidFill>
              </a:rPr>
              <a:t>г. </a:t>
            </a:r>
            <a:r>
              <a:rPr lang="ru-RU" b="1" dirty="0">
                <a:solidFill>
                  <a:srgbClr val="9933FF"/>
                </a:solidFill>
              </a:rPr>
              <a:t>Сочи</a:t>
            </a:r>
            <a:endParaRPr lang="ru-RU" dirty="0">
              <a:solidFill>
                <a:srgbClr val="9933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5324" y="6037628"/>
            <a:ext cx="1616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г.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Геленджик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5986054"/>
            <a:ext cx="1132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г. </a:t>
            </a:r>
            <a:r>
              <a:rPr lang="ru-RU" b="1" dirty="0">
                <a:solidFill>
                  <a:srgbClr val="0000FF"/>
                </a:solidFill>
              </a:rPr>
              <a:t>Туапсе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85003" y="3410568"/>
            <a:ext cx="1060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3CC33"/>
                </a:solidFill>
              </a:rPr>
              <a:t>г. </a:t>
            </a:r>
            <a:r>
              <a:rPr lang="ru-RU" b="1" dirty="0">
                <a:solidFill>
                  <a:srgbClr val="33CC33"/>
                </a:solidFill>
              </a:rPr>
              <a:t>Анапа</a:t>
            </a:r>
            <a:endParaRPr lang="ru-RU" dirty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3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trips/>
      </p:transition>
    </mc:Choice>
    <mc:Fallback xmlns=""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467544" y="476672"/>
            <a:ext cx="8064896" cy="85953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smtClean="0"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Кубань - культурный центр России</a:t>
            </a:r>
            <a:endParaRPr lang="ru-RU" sz="3600" kern="10" spc="0">
              <a:ln w="19050">
                <a:solidFill>
                  <a:srgbClr val="00206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11267" name="Picture 3" descr="305651ee7ca607dfb1d602dfe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5"/>
            <a:ext cx="2136379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20632_500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5"/>
            <a:ext cx="2689261" cy="2020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3400865gc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69" y="4077072"/>
            <a:ext cx="2500688" cy="1549581"/>
          </a:xfrm>
          <a:prstGeom prst="rect">
            <a:avLst/>
          </a:prstGeom>
          <a:ln w="9525">
            <a:solidFill>
              <a:srgbClr val="FF66CC"/>
            </a:solidFill>
            <a:miter lim="800000"/>
            <a:headEnd/>
            <a:tailEnd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863" y="4074724"/>
            <a:ext cx="2821842" cy="1765606"/>
          </a:xfrm>
          <a:prstGeom prst="rect">
            <a:avLst/>
          </a:prstGeom>
          <a:ln w="9525">
            <a:solidFill>
              <a:srgbClr val="FFFF00"/>
            </a:solidFill>
            <a:miter lim="800000"/>
            <a:headEnd/>
            <a:tailEnd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03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finity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Infinity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Infinity">
      <a:fillStyleLst>
        <a:solidFill>
          <a:schemeClr val="phClr">
            <a:shade val="95000"/>
            <a:satMod val="115000"/>
          </a:schemeClr>
        </a:solidFill>
        <a:gradFill rotWithShape="1">
          <a:gsLst>
            <a:gs pos="0">
              <a:schemeClr val="phClr">
                <a:tint val="90000"/>
                <a:alpha val="50000"/>
                <a:satMod val="150000"/>
              </a:schemeClr>
            </a:gs>
            <a:gs pos="35000">
              <a:schemeClr val="phClr">
                <a:tint val="100000"/>
                <a:alpha val="80000"/>
                <a:satMod val="130000"/>
              </a:schemeClr>
            </a:gs>
            <a:gs pos="100000">
              <a:schemeClr val="phClr">
                <a:tint val="100000"/>
                <a:shade val="90000"/>
                <a:alpha val="95000"/>
                <a:satMod val="11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51000"/>
                <a:alpha val="90000"/>
                <a:satMod val="130000"/>
              </a:schemeClr>
            </a:gs>
            <a:gs pos="50000">
              <a:schemeClr val="phClr">
                <a:shade val="93000"/>
                <a:alpha val="70000"/>
                <a:satMod val="130000"/>
              </a:schemeClr>
            </a:gs>
            <a:gs pos="75000">
              <a:schemeClr val="phClr">
                <a:shade val="94000"/>
                <a:alpha val="50000"/>
                <a:satMod val="135000"/>
              </a:schemeClr>
            </a:gs>
            <a:gs pos="100000">
              <a:schemeClr val="phClr">
                <a:shade val="94000"/>
                <a:alpha val="50000"/>
                <a:satMod val="135000"/>
              </a:schemeClr>
            </a:gs>
          </a:gsLst>
          <a:lin ang="0" scaled="0"/>
        </a:gradFill>
      </a:fillStyleLst>
      <a:lnStyleLst>
        <a:ln w="19050" cap="flat" cmpd="sng" algn="ctr">
          <a:solidFill>
            <a:schemeClr val="phClr">
              <a:shade val="95000"/>
            </a:schemeClr>
          </a:solidFill>
          <a:prstDash val="solid"/>
        </a:ln>
        <a:ln w="31750" cap="flat" cmpd="sng" algn="ctr">
          <a:solidFill>
            <a:schemeClr val="phClr">
              <a:shade val="95000"/>
              <a:satMod val="110000"/>
            </a:schemeClr>
          </a:solidFill>
          <a:prstDash val="solid"/>
        </a:ln>
        <a:ln w="57150" cap="flat" cmpd="dbl" algn="ctr">
          <a:solidFill>
            <a:schemeClr val="phClr">
              <a:shade val="95000"/>
              <a:satMod val="130000"/>
            </a:schemeClr>
          </a:solidFill>
          <a:prstDash val="solid"/>
        </a:ln>
      </a:lnStyleLst>
      <a:effectStyleLst>
        <a:effectStyle>
          <a:effectLst>
            <a:outerShdw blurRad="63500" dist="25400" dir="5400000" sx="101000" sy="101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dir="5400000" sx="101000" sy="101000" algn="ctr" rotWithShape="0">
              <a:srgbClr val="000000">
                <a:alpha val="50000"/>
              </a:srgbClr>
            </a:outerShdw>
            <a:reflection blurRad="12700" stA="26000" endPos="15000" dist="19050" dir="5400000" sy="-100000" rotWithShape="0"/>
          </a:effectLst>
        </a:effectStyle>
        <a:effectStyle>
          <a:effectLst>
            <a:innerShdw blurRad="101600" dist="12700">
              <a:srgbClr val="000000">
                <a:alpha val="35000"/>
              </a:srgbClr>
            </a:innerShdw>
            <a:reflection blurRad="12700" stA="26000" endPos="25000" dist="1905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381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250000"/>
              </a:schemeClr>
            </a:gs>
            <a:gs pos="40000">
              <a:schemeClr val="phClr">
                <a:tint val="90000"/>
                <a:shade val="80000"/>
                <a:satMod val="200000"/>
              </a:schemeClr>
            </a:gs>
            <a:gs pos="100000">
              <a:schemeClr val="phClr">
                <a:shade val="20000"/>
                <a:satMod val="17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TC010258013[[fn=Бесконечность]]</Template>
  <TotalTime>442</TotalTime>
  <Words>240</Words>
  <Application>Microsoft Office PowerPoint</Application>
  <PresentationFormat>Экран (4:3)</PresentationFormat>
  <Paragraphs>50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Infinity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СОСТАВИЛА:  Погорелая Светлана Викторовна учитель начальных классов МАОУ СОШ№11 г. Тимашевска 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43</cp:revision>
  <dcterms:created xsi:type="dcterms:W3CDTF">2011-08-21T17:25:35Z</dcterms:created>
  <dcterms:modified xsi:type="dcterms:W3CDTF">2012-11-10T13:45:01Z</dcterms:modified>
</cp:coreProperties>
</file>