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57" r:id="rId4"/>
    <p:sldId id="260" r:id="rId5"/>
    <p:sldId id="258" r:id="rId6"/>
    <p:sldId id="265" r:id="rId7"/>
    <p:sldId id="266" r:id="rId8"/>
    <p:sldId id="268" r:id="rId9"/>
    <p:sldId id="267" r:id="rId10"/>
    <p:sldId id="259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2A96-925B-471C-8542-073EC9B9D61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6000-8D94-4A0C-8D0A-FB78461CD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http://www.chitalnya.ru/</a:t>
            </a: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D1F8F-DCFE-4B00-A1AC-803DF17F12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6000-8D94-4A0C-8D0A-FB78461CDE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3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http://diepresse.com/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AE0B6-6A6B-4A1C-907B-36263D314A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Документ с текстом открывается в режиме редакции двойным щелчком, в режиме просмотры – одним щелчком.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556B-92F2-487B-A1B0-35E2EA236E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BB4FD7-EA1D-459A-AC88-C2393E6296F9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BDAAEC-5D92-4BB0-83B8-A69A8C492D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_________Microsoft_Word_97-20031.doc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_________Microsoft_Word_97-2003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776863" cy="882119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                            Учитель истории </a:t>
            </a:r>
            <a:r>
              <a:rPr lang="ru-RU" sz="1800" dirty="0" err="1" smtClean="0"/>
              <a:t>С.А.Маняхина</a:t>
            </a:r>
            <a:endParaRPr lang="ru-RU" sz="1800" dirty="0" smtClean="0"/>
          </a:p>
          <a:p>
            <a:endParaRPr lang="ru-RU" sz="1800" dirty="0" smtClean="0"/>
          </a:p>
          <a:p>
            <a:pPr algn="ctr"/>
            <a:r>
              <a:rPr lang="ru-RU" sz="1800" dirty="0" smtClean="0"/>
              <a:t>2012 год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36313"/>
            <a:ext cx="878497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ХРИСТИАНСКАЯ СЕМЬЯ  </a:t>
            </a:r>
            <a:br>
              <a:rPr lang="ru-RU" sz="4400" dirty="0" smtClean="0"/>
            </a:br>
            <a:r>
              <a:rPr lang="ru-RU" sz="4400" dirty="0" smtClean="0"/>
              <a:t>И </a:t>
            </a:r>
            <a:br>
              <a:rPr lang="ru-RU" sz="4400" dirty="0" smtClean="0"/>
            </a:br>
            <a:r>
              <a:rPr lang="ru-RU" sz="4400" dirty="0" smtClean="0"/>
              <a:t>                           ЕЁ ЦЕННОСТИ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27053"/>
            <a:ext cx="4536504" cy="90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srgbClr val="B13F9A"/>
                </a:solidFill>
              </a:rPr>
              <a:t>Презентация по курсу </a:t>
            </a:r>
            <a:r>
              <a:rPr lang="ru-RU" sz="1400" b="1" dirty="0" smtClean="0">
                <a:solidFill>
                  <a:srgbClr val="B13F9A"/>
                </a:solidFill>
              </a:rPr>
              <a:t>ОРКСЭ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srgbClr val="B13F9A"/>
                </a:solidFill>
              </a:rPr>
              <a:t>модуль </a:t>
            </a:r>
            <a:r>
              <a:rPr lang="ru-RU" sz="1400" b="1" dirty="0">
                <a:solidFill>
                  <a:srgbClr val="B13F9A"/>
                </a:solidFill>
              </a:rPr>
              <a:t>«Основы православной культуры</a:t>
            </a:r>
            <a:r>
              <a:rPr lang="ru-RU" sz="1400" b="1" dirty="0" smtClean="0">
                <a:solidFill>
                  <a:srgbClr val="B13F9A"/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srgbClr val="B13F9A"/>
                </a:solidFill>
              </a:rPr>
              <a:t>Урок №27</a:t>
            </a:r>
            <a:endParaRPr lang="ru-RU" sz="1400" b="1" dirty="0">
              <a:solidFill>
                <a:srgbClr val="B13F9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2656"/>
            <a:ext cx="722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МКОУ «СОШ п. Целинный </a:t>
            </a:r>
            <a:r>
              <a:rPr lang="ru-RU" dirty="0" err="1"/>
              <a:t>П</a:t>
            </a:r>
            <a:r>
              <a:rPr lang="ru-RU" dirty="0" err="1" smtClean="0"/>
              <a:t>ерелюбского</a:t>
            </a:r>
            <a:r>
              <a:rPr lang="ru-RU" dirty="0" smtClean="0"/>
              <a:t> муниципального района </a:t>
            </a:r>
          </a:p>
          <a:p>
            <a:pPr algn="ctr"/>
            <a:r>
              <a:rPr lang="ru-RU" dirty="0" smtClean="0"/>
              <a:t>Саратовской области»</a:t>
            </a:r>
            <a:endParaRPr lang="ru-RU" dirty="0"/>
          </a:p>
        </p:txBody>
      </p:sp>
      <p:pic>
        <p:nvPicPr>
          <p:cNvPr id="15362" name="Picture 2" descr="C:\Users\user\Desktop\79854593_1320767536_45063801_Untitle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623044" cy="3561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6512511" cy="1143000"/>
          </a:xfrm>
        </p:spPr>
        <p:txBody>
          <a:bodyPr/>
          <a:lstStyle/>
          <a:p>
            <a:r>
              <a:rPr lang="ru-RU" sz="2800" dirty="0"/>
              <a:t>Приведите примеры благочестивых семей.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6064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Митрополит Антоний Сурожский писал: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i="1" dirty="0" smtClean="0">
                <a:latin typeface="Batang" pitchFamily="18" charset="-127"/>
                <a:ea typeface="Batang" pitchFamily="18" charset="-127"/>
              </a:rPr>
              <a:t>«</a:t>
            </a:r>
            <a:r>
              <a:rPr lang="ru-RU" i="1" dirty="0">
                <a:latin typeface="Batang" pitchFamily="18" charset="-127"/>
                <a:ea typeface="Batang" pitchFamily="18" charset="-127"/>
              </a:rPr>
              <a:t>Муж является гла­вой семьи не потому, что он мужчина, а потому, что он является образом Христа, и жена и дети могут видеть в нем этот образ, то есть образ любви безграничной, </a:t>
            </a:r>
            <a:r>
              <a:rPr lang="ru-RU" i="1" dirty="0" smtClean="0">
                <a:latin typeface="Batang" pitchFamily="18" charset="-127"/>
                <a:ea typeface="Batang" pitchFamily="18" charset="-127"/>
              </a:rPr>
              <a:t>любви</a:t>
            </a:r>
            <a:r>
              <a:rPr lang="ru-RU" i="1" dirty="0">
                <a:latin typeface="Batang" pitchFamily="18" charset="-127"/>
                <a:ea typeface="Batang" pitchFamily="18" charset="-127"/>
              </a:rPr>
              <a:t>, которая готова на все, чтобы спасти, защи­тить, напитать, утешить, обрадовать, воспитать свою семью... </a:t>
            </a:r>
            <a:endParaRPr lang="ru-RU" i="1" dirty="0" smtClean="0">
              <a:latin typeface="Batang" pitchFamily="18" charset="-127"/>
              <a:ea typeface="Batang" pitchFamily="18" charset="-127"/>
            </a:endParaRPr>
          </a:p>
          <a:p>
            <a:pPr>
              <a:buBlip>
                <a:blip r:embed="rId2"/>
              </a:buBlip>
            </a:pPr>
            <a:r>
              <a:rPr lang="ru-RU" i="1" dirty="0" smtClean="0">
                <a:latin typeface="Batang" pitchFamily="18" charset="-127"/>
                <a:ea typeface="Batang" pitchFamily="18" charset="-127"/>
              </a:rPr>
              <a:t>Жена </a:t>
            </a:r>
            <a:r>
              <a:rPr lang="ru-RU" i="1" dirty="0">
                <a:latin typeface="Batang" pitchFamily="18" charset="-127"/>
                <a:ea typeface="Batang" pitchFamily="18" charset="-127"/>
              </a:rPr>
              <a:t>ради мужа должна быть готова «все оставить, все забыть, от все­го оторваться по любви к нему и последовать за ним, куда бы он ни пошел, если нужно даже на страдания, если нужно — на крест».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7" name="Picture 5" descr="C:\Users\user\Desktop\prolov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3584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6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20688"/>
            <a:ext cx="5982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Символом какого праздника являются полевые ромашки? </a:t>
            </a:r>
          </a:p>
        </p:txBody>
      </p:sp>
      <p:pic>
        <p:nvPicPr>
          <p:cNvPr id="10242" name="Picture 2" descr="C:\Users\user\Desktop\62895194_1282195441_1ee0dd1f96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7907"/>
            <a:ext cx="6912768" cy="51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7317432" cy="309634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86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0_3367a_d4d8dc3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07919"/>
            <a:ext cx="8388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2007 году 8 июля  объявлен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Днём семьи, любви и верности.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этот день православные христиане  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празднуют память святых Петра и  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Февронии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Муромских.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58924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Вспомним страницы «Жития Петра и </a:t>
            </a:r>
            <a:r>
              <a:rPr lang="ru-RU" sz="2000" dirty="0" err="1" smtClean="0"/>
              <a:t>Февронии</a:t>
            </a:r>
            <a:r>
              <a:rPr lang="ru-RU" sz="2000" dirty="0" smtClean="0"/>
              <a:t> Муромских».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7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714865"/>
            <a:ext cx="6512511" cy="1143000"/>
          </a:xfrm>
        </p:spPr>
        <p:txBody>
          <a:bodyPr/>
          <a:lstStyle/>
          <a:p>
            <a:r>
              <a:rPr lang="ru-RU" sz="3600" dirty="0"/>
              <a:t>Работа с </a:t>
            </a:r>
            <a:r>
              <a:rPr lang="ru-RU" sz="3600" dirty="0" smtClean="0"/>
              <a:t>пословицами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848872" cy="3474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7200" dirty="0" smtClean="0"/>
              <a:t>Муж </a:t>
            </a:r>
            <a:r>
              <a:rPr lang="ru-RU" sz="7200" dirty="0"/>
              <a:t>всему дому голова.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Муж голова, а жена - сердце.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Муж да жена – одна душа.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Любовь да лад не надобен и клад.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Красота до венца, ум до конца.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Куда иголка, туда и нитка.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Будет твоя душа в раю, помяни и мою.</a:t>
            </a:r>
          </a:p>
          <a:p>
            <a:pPr>
              <a:lnSpc>
                <a:spcPct val="170000"/>
              </a:lnSpc>
            </a:pPr>
            <a:r>
              <a:rPr lang="ru-RU" sz="7200" dirty="0"/>
              <a:t>Добрая жена дом  сбережет, а плохая рукавом растрясет.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Прочитайте пословицы и объясните,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как вы их понимаете</a:t>
            </a:r>
            <a:endParaRPr lang="ru-RU" sz="2400" dirty="0"/>
          </a:p>
        </p:txBody>
      </p:sp>
      <p:pic>
        <p:nvPicPr>
          <p:cNvPr id="12290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38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6512511" cy="1143000"/>
          </a:xfrm>
        </p:spPr>
        <p:txBody>
          <a:bodyPr/>
          <a:lstStyle/>
          <a:p>
            <a:r>
              <a:rPr lang="ru-RU" dirty="0"/>
              <a:t>Беседа: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user\Desktop\lookup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2017" r="9476" b="13125"/>
          <a:stretch/>
        </p:blipFill>
        <p:spPr bwMode="auto">
          <a:xfrm>
            <a:off x="5868144" y="476672"/>
            <a:ext cx="3275856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9632"/>
            <a:ext cx="6400800" cy="4457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1.Какие </a:t>
            </a:r>
            <a:r>
              <a:rPr lang="ru-RU" dirty="0"/>
              <a:t>качества необходимо в себе воспитать, чтобы создать достойную семью</a:t>
            </a:r>
            <a:r>
              <a:rPr lang="ru-RU" dirty="0" smtClean="0"/>
              <a:t>?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2.Почему </a:t>
            </a:r>
            <a:r>
              <a:rPr lang="ru-RU" dirty="0"/>
              <a:t>необходима верность в семейной жизни</a:t>
            </a:r>
            <a:r>
              <a:rPr lang="ru-RU" dirty="0" smtClean="0"/>
              <a:t>?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 3.Почему </a:t>
            </a:r>
            <a:r>
              <a:rPr lang="ru-RU" dirty="0"/>
              <a:t>православные называют семью малой Церковью?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4.Какую </a:t>
            </a:r>
            <a:r>
              <a:rPr lang="ru-RU" dirty="0"/>
              <a:t>роль в семье должны играть муж, жена, </a:t>
            </a:r>
            <a:r>
              <a:rPr lang="ru-RU" dirty="0" smtClean="0"/>
              <a:t>дети?</a:t>
            </a:r>
          </a:p>
          <a:p>
            <a:endParaRPr lang="ru-RU" dirty="0" smtClean="0"/>
          </a:p>
          <a:p>
            <a:r>
              <a:rPr lang="ru-RU" dirty="0" smtClean="0"/>
              <a:t>5.Что </a:t>
            </a:r>
            <a:r>
              <a:rPr lang="ru-RU" dirty="0"/>
              <a:t>делает семью настоящей семьей?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05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960" y="4372168"/>
            <a:ext cx="4093840" cy="11430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dirty="0"/>
              <a:t>Домашнее задание на выбор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7544" y="764704"/>
            <a:ext cx="8540750" cy="44227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- спросить у членов своей семьи, какие семейные ценности они считают главными в своей жизни;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- подготовить рассуждение на тему «Семья – это маленький ковчег» или «Детей любить тоже не просто».</a:t>
            </a:r>
          </a:p>
        </p:txBody>
      </p:sp>
      <p:pic>
        <p:nvPicPr>
          <p:cNvPr id="13314" name="Picture 2" descr="C:\Users\user\Desktop\QuestionMar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2425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b221f21dfd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1692289"/>
            <a:ext cx="178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5736" y="1268760"/>
            <a:ext cx="4464496" cy="36724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– всё, что имеет значение для человека: страна, её традиции, дом, произведения культуры, материальные ценности – одежда, книги, велосипеды и многое другое.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Семья – это маленький ковчег, призванный защищать детей от беды.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76056" y="350438"/>
            <a:ext cx="3634736" cy="38615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400" dirty="0"/>
              <a:t>Семья без Господа мертва,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Заглушат радости плевелы,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И пустит сорная трава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Кореньев сети, всходов стрелы.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Не ублажайте милых чад,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Даются дети нам на время.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Семья – цветущий дивный сад,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Где Божий плод приносит семя.       </a:t>
            </a:r>
            <a:endParaRPr lang="ru-RU" sz="6400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                                      </a:t>
            </a:r>
            <a:r>
              <a:rPr lang="ru-RU" sz="7200" dirty="0" err="1" smtClean="0"/>
              <a:t>О.Росс</a:t>
            </a:r>
            <a:endParaRPr lang="ru-RU" sz="72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19182.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4441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6" descr="469026817008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8625"/>
            <a:ext cx="5905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85813" y="285750"/>
            <a:ext cx="7500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66"/>
                </a:solidFill>
                <a:latin typeface="Calibri" pitchFamily="34" charset="0"/>
              </a:rPr>
              <a:t>Христианская любовь</a:t>
            </a:r>
          </a:p>
        </p:txBody>
      </p:sp>
      <p:graphicFrame>
        <p:nvGraphicFramePr>
          <p:cNvPr id="2050" name="Object 2">
            <a:hlinkClick r:id="" action="ppaction://ole?verb=1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04861"/>
              </p:ext>
            </p:extLst>
          </p:nvPr>
        </p:nvGraphicFramePr>
        <p:xfrm>
          <a:off x="214313" y="5857875"/>
          <a:ext cx="15001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showAsIcon="1" r:id="rId5" imgW="914400" imgH="714240" progId="Word.Document.8">
                  <p:embed/>
                </p:oleObj>
              </mc:Choice>
              <mc:Fallback>
                <p:oleObj name="Document" showAsIcon="1" r:id="rId5" imgW="914400" imgH="714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857875"/>
                        <a:ext cx="15001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Рисунок16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1263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285750" y="17145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Calibri" pitchFamily="34" charset="0"/>
              </a:rPr>
              <a:t>Текст из Нового Завета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1563" y="1571625"/>
            <a:ext cx="6858000" cy="347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«Любовь долготерпит, милосердствует, любовь не завидует, не превозносится, не гордится, не бесчинствует, не ищет своего, не раздражается, не мыслит зла, не радуется неправде, а сорадуется истине; все покрывает, всему верит, всегда надеется, все переносит».</a:t>
            </a:r>
          </a:p>
          <a:p>
            <a:pPr algn="r"/>
            <a:r>
              <a:rPr lang="ru-RU" sz="2400">
                <a:latin typeface="Calibri" pitchFamily="34" charset="0"/>
              </a:rPr>
              <a:t>(1Кор.13:4-7)</a:t>
            </a:r>
          </a:p>
        </p:txBody>
      </p:sp>
      <p:pic>
        <p:nvPicPr>
          <p:cNvPr id="10" name="Рисунок 9" descr="no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57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49111b9b0e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r>
              <a:rPr lang="ru-RU" sz="2400" dirty="0"/>
              <a:t>Так что они уже не двое, но одна плоть. Итак, что Бог сочетал, того человек да не разлучает» (Мф, 19; 4-6)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3528392" cy="4137640"/>
          </a:xfrm>
        </p:spPr>
        <p:txBody>
          <a:bodyPr>
            <a:normAutofit fontScale="92500"/>
          </a:bodyPr>
          <a:lstStyle/>
          <a:p>
            <a:r>
              <a:rPr lang="ru-RU" dirty="0"/>
              <a:t>Если семья создается на основе такой любви, она будет крепкой, на всю жизнь.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как каждый до конца жизни несет священную ответственность за счастье и благо другого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«…оставит человек отца и мать и прилепится к жене своей, и будут два одною плотью.</a:t>
            </a:r>
          </a:p>
          <a:p>
            <a:endParaRPr lang="ru-RU" dirty="0"/>
          </a:p>
        </p:txBody>
      </p:sp>
      <p:pic>
        <p:nvPicPr>
          <p:cNvPr id="5122" name="Picture 2" descr="C:\Users\user\Desktop\0_12bc2_70fafc1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04664"/>
            <a:ext cx="4165780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642938" y="4055586"/>
            <a:ext cx="7786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 Руси обручальные кольца появились еще в дохристианские времена. По языческому обычаю в день свадьбы невесте вручали кольцо и ключ. Эти предметы "делали" девушку "хозяйкой дома".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14313" y="6143625"/>
            <a:ext cx="8634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FF0066"/>
                </a:solidFill>
                <a:latin typeface="Calibri" pitchFamily="34" charset="0"/>
              </a:rPr>
              <a:t>Что означает обручальное кольцо в христианском браке? </a:t>
            </a:r>
          </a:p>
        </p:txBody>
      </p:sp>
      <p:pic>
        <p:nvPicPr>
          <p:cNvPr id="6146" name="Picture 2" descr="C:\Users\user\Desktop\x_ed42b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14375" y="857250"/>
            <a:ext cx="4714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 навел Господь Бог на человека крепкий сон; и, когда он уснул, взял одно из ребер его, и закрыл то место </a:t>
            </a:r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плотию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И создал Господь Бог из ребра, взятого у человека, жену, и привел ее к человеку.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just" eaLnBrk="1" hangingPunct="1"/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Бытие.2:21-22)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  <a:latin typeface="Calibri" pitchFamily="34" charset="0"/>
              </a:rPr>
              <a:t>Есть ли у каждого человека своя половина?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4530726"/>
            <a:ext cx="521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Половинками рождаются?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3929063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Как вы думаете: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14563" y="5072063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или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5715000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Половинками становятся?</a:t>
            </a:r>
          </a:p>
        </p:txBody>
      </p:sp>
      <p:graphicFrame>
        <p:nvGraphicFramePr>
          <p:cNvPr id="5122" name="Object 2">
            <a:hlinkClick r:id="" action="ppaction://ole?verb=1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08379"/>
              </p:ext>
            </p:extLst>
          </p:nvPr>
        </p:nvGraphicFramePr>
        <p:xfrm>
          <a:off x="6000750" y="5857875"/>
          <a:ext cx="16716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showAsIcon="1" r:id="rId4" imgW="914400" imgH="714240" progId="Word.Document.8">
                  <p:embed/>
                </p:oleObj>
              </mc:Choice>
              <mc:Fallback>
                <p:oleObj name="Document" showAsIcon="1" r:id="rId4" imgW="914400" imgH="714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857875"/>
                        <a:ext cx="16716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C:\Users\user\Desktop\3c0334f040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91" y="875366"/>
            <a:ext cx="3400797" cy="4196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2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49694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Семья – малая Церковь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731520"/>
            <a:ext cx="4464496" cy="40656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ети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должны почитать своих родителей, соблюдая неуклонно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5-ю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заповедь: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«Почитай отца твоего и матерь твою, да благо тебе будет и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долголетен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будешь на земле».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user\Desktop\75473289_large_774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 b="8308"/>
          <a:stretch/>
        </p:blipFill>
        <p:spPr bwMode="auto">
          <a:xfrm>
            <a:off x="683568" y="260648"/>
            <a:ext cx="3600400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724</Words>
  <Application>Microsoft Office PowerPoint</Application>
  <PresentationFormat>Экран (4:3)</PresentationFormat>
  <Paragraphs>91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Документ Microsoft Word 97-2003</vt:lpstr>
      <vt:lpstr>ХРИСТИАНСКАЯ СЕМЬЯ   И                             ЕЁ ЦЕННОСТИ</vt:lpstr>
      <vt:lpstr>Презентация PowerPoint</vt:lpstr>
      <vt:lpstr>Семья – это маленький ковчег, призванный защищать детей от беды.</vt:lpstr>
      <vt:lpstr>Презентация PowerPoint</vt:lpstr>
      <vt:lpstr>Презентация PowerPoint</vt:lpstr>
      <vt:lpstr>Так что они уже не двое, но одна плоть. Итак, что Бог сочетал, того человек да не разлучает» (Мф, 19; 4-6) </vt:lpstr>
      <vt:lpstr>Презентация PowerPoint</vt:lpstr>
      <vt:lpstr>Презентация PowerPoint</vt:lpstr>
      <vt:lpstr>Семья – малая Церковь</vt:lpstr>
      <vt:lpstr>Приведите примеры благочестивых семей. </vt:lpstr>
      <vt:lpstr> </vt:lpstr>
      <vt:lpstr>Презентация PowerPoint</vt:lpstr>
      <vt:lpstr>Работа с пословицами </vt:lpstr>
      <vt:lpstr>Беседа: </vt:lpstr>
      <vt:lpstr> Домашнее задание на выбор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27</cp:revision>
  <dcterms:created xsi:type="dcterms:W3CDTF">2012-06-04T09:35:25Z</dcterms:created>
  <dcterms:modified xsi:type="dcterms:W3CDTF">2012-06-04T13:02:58Z</dcterms:modified>
</cp:coreProperties>
</file>