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7" r:id="rId4"/>
    <p:sldId id="268" r:id="rId5"/>
    <p:sldId id="298" r:id="rId6"/>
    <p:sldId id="258" r:id="rId7"/>
    <p:sldId id="270" r:id="rId8"/>
    <p:sldId id="299" r:id="rId9"/>
    <p:sldId id="259" r:id="rId10"/>
    <p:sldId id="271" r:id="rId11"/>
    <p:sldId id="300" r:id="rId12"/>
    <p:sldId id="272" r:id="rId13"/>
    <p:sldId id="301" r:id="rId14"/>
    <p:sldId id="260" r:id="rId15"/>
    <p:sldId id="302" r:id="rId16"/>
    <p:sldId id="303" r:id="rId17"/>
    <p:sldId id="274" r:id="rId18"/>
    <p:sldId id="305" r:id="rId19"/>
    <p:sldId id="306" r:id="rId20"/>
    <p:sldId id="261" r:id="rId21"/>
    <p:sldId id="307" r:id="rId22"/>
    <p:sldId id="262" r:id="rId23"/>
    <p:sldId id="281" r:id="rId24"/>
    <p:sldId id="308" r:id="rId25"/>
    <p:sldId id="263" r:id="rId26"/>
    <p:sldId id="309" r:id="rId27"/>
    <p:sldId id="273" r:id="rId28"/>
    <p:sldId id="286" r:id="rId29"/>
    <p:sldId id="265" r:id="rId30"/>
    <p:sldId id="282" r:id="rId31"/>
    <p:sldId id="310" r:id="rId32"/>
    <p:sldId id="284" r:id="rId33"/>
    <p:sldId id="285" r:id="rId34"/>
    <p:sldId id="287" r:id="rId35"/>
    <p:sldId id="290" r:id="rId36"/>
    <p:sldId id="291" r:id="rId37"/>
    <p:sldId id="311" r:id="rId38"/>
    <p:sldId id="292" r:id="rId39"/>
    <p:sldId id="293" r:id="rId40"/>
    <p:sldId id="294" r:id="rId41"/>
    <p:sldId id="295" r:id="rId42"/>
    <p:sldId id="296" r:id="rId43"/>
    <p:sldId id="297" r:id="rId44"/>
    <p:sldId id="314" r:id="rId45"/>
    <p:sldId id="312" r:id="rId46"/>
    <p:sldId id="315" r:id="rId4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405" autoAdjust="0"/>
    <p:restoredTop sz="94660"/>
  </p:normalViewPr>
  <p:slideViewPr>
    <p:cSldViewPr>
      <p:cViewPr varScale="1">
        <p:scale>
          <a:sx n="73" d="100"/>
          <a:sy n="73" d="100"/>
        </p:scale>
        <p:origin x="-104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1A04820D-8B0F-4C54-AB5F-35AFBF186A6E}" type="datetimeFigureOut">
              <a:rPr lang="ru-RU" smtClean="0"/>
              <a:pPr/>
              <a:t>14.08.2012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966630C1-BE18-4197-8191-05E0EF15E4E6}"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A04820D-8B0F-4C54-AB5F-35AFBF186A6E}" type="datetimeFigureOut">
              <a:rPr lang="ru-RU" smtClean="0"/>
              <a:pPr/>
              <a:t>14.08.2012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66630C1-BE18-4197-8191-05E0EF15E4E6}" type="slidenum">
              <a:rPr lang="ru-RU" smtClean="0"/>
              <a:pPr/>
              <a:t>‹#›</a:t>
            </a:fld>
            <a:endParaRPr lang="ru-RU"/>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A04820D-8B0F-4C54-AB5F-35AFBF186A6E}" type="datetimeFigureOut">
              <a:rPr lang="ru-RU" smtClean="0"/>
              <a:pPr/>
              <a:t>14.08.2012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66630C1-BE18-4197-8191-05E0EF15E4E6}" type="slidenum">
              <a:rPr lang="ru-RU" smtClean="0"/>
              <a:pPr/>
              <a:t>‹#›</a:t>
            </a:fld>
            <a:endParaRPr lang="ru-RU"/>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1A04820D-8B0F-4C54-AB5F-35AFBF186A6E}" type="datetimeFigureOut">
              <a:rPr lang="ru-RU" smtClean="0"/>
              <a:pPr/>
              <a:t>14.08.2012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66630C1-BE18-4197-8191-05E0EF15E4E6}"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1A04820D-8B0F-4C54-AB5F-35AFBF186A6E}" type="datetimeFigureOut">
              <a:rPr lang="ru-RU" smtClean="0"/>
              <a:pPr/>
              <a:t>14.08.2012</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966630C1-BE18-4197-8191-05E0EF15E4E6}"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1A04820D-8B0F-4C54-AB5F-35AFBF186A6E}" type="datetimeFigureOut">
              <a:rPr lang="ru-RU" smtClean="0"/>
              <a:pPr/>
              <a:t>14.08.2012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66630C1-BE18-4197-8191-05E0EF15E4E6}"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1A04820D-8B0F-4C54-AB5F-35AFBF186A6E}" type="datetimeFigureOut">
              <a:rPr lang="ru-RU" smtClean="0"/>
              <a:pPr/>
              <a:t>14.08.2012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66630C1-BE18-4197-8191-05E0EF15E4E6}"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A04820D-8B0F-4C54-AB5F-35AFBF186A6E}" type="datetimeFigureOut">
              <a:rPr lang="ru-RU" smtClean="0"/>
              <a:pPr/>
              <a:t>14.08.2012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66630C1-BE18-4197-8191-05E0EF15E4E6}" type="slidenum">
              <a:rPr lang="ru-RU" smtClean="0"/>
              <a:pPr/>
              <a:t>‹#›</a:t>
            </a:fld>
            <a:endParaRPr lang="ru-RU"/>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A04820D-8B0F-4C54-AB5F-35AFBF186A6E}" type="datetimeFigureOut">
              <a:rPr lang="ru-RU" smtClean="0"/>
              <a:pPr/>
              <a:t>14.08.2012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66630C1-BE18-4197-8191-05E0EF15E4E6}" type="slidenum">
              <a:rPr lang="ru-RU" smtClean="0"/>
              <a:pPr/>
              <a:t>‹#›</a:t>
            </a:fld>
            <a:endParaRPr lang="ru-RU"/>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1A04820D-8B0F-4C54-AB5F-35AFBF186A6E}" type="datetimeFigureOut">
              <a:rPr lang="ru-RU" smtClean="0"/>
              <a:pPr/>
              <a:t>14.08.2012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66630C1-BE18-4197-8191-05E0EF15E4E6}"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1A04820D-8B0F-4C54-AB5F-35AFBF186A6E}" type="datetimeFigureOut">
              <a:rPr lang="ru-RU" smtClean="0"/>
              <a:pPr/>
              <a:t>14.08.2012</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966630C1-BE18-4197-8191-05E0EF15E4E6}"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A04820D-8B0F-4C54-AB5F-35AFBF186A6E}" type="datetimeFigureOut">
              <a:rPr lang="ru-RU" smtClean="0"/>
              <a:pPr/>
              <a:t>14.08.2012</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66630C1-BE18-4197-8191-05E0EF15E4E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baldar.land.ru/pics/p06.jp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normAutofit fontScale="92500" lnSpcReduction="20000"/>
          </a:bodyPr>
          <a:lstStyle/>
          <a:p>
            <a:pPr algn="r"/>
            <a:endParaRPr lang="ru-RU" dirty="0" smtClean="0"/>
          </a:p>
          <a:p>
            <a:pPr algn="r"/>
            <a:endParaRPr lang="ru-RU" dirty="0" smtClean="0"/>
          </a:p>
          <a:p>
            <a:pPr algn="r"/>
            <a:r>
              <a:rPr lang="ru-RU" dirty="0" smtClean="0"/>
              <a:t>Алябышева Е. С. </a:t>
            </a:r>
          </a:p>
          <a:p>
            <a:pPr algn="r"/>
            <a:r>
              <a:rPr lang="ru-RU" dirty="0" smtClean="0"/>
              <a:t>2012</a:t>
            </a:r>
          </a:p>
        </p:txBody>
      </p:sp>
      <p:sp>
        <p:nvSpPr>
          <p:cNvPr id="2" name="Заголовок 1"/>
          <p:cNvSpPr>
            <a:spLocks noGrp="1"/>
          </p:cNvSpPr>
          <p:nvPr>
            <p:ph type="ctrTitle"/>
          </p:nvPr>
        </p:nvSpPr>
        <p:spPr/>
        <p:txBody>
          <a:bodyPr>
            <a:normAutofit fontScale="90000"/>
          </a:bodyPr>
          <a:lstStyle/>
          <a:p>
            <a:r>
              <a:rPr lang="ru-RU" b="1" dirty="0"/>
              <a:t>Виды конфликтов в педагогическом процессе и способы их разрешения</a:t>
            </a:r>
            <a:br>
              <a:rPr lang="ru-RU" b="1" dirty="0"/>
            </a:br>
            <a:endParaRPr lang="ru-RU" dirty="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vis_imag"/>
          <p:cNvPicPr>
            <a:picLocks noChangeAspect="1" noChangeArrowheads="1"/>
          </p:cNvPicPr>
          <p:nvPr/>
        </p:nvPicPr>
        <p:blipFill>
          <a:blip r:embed="rId2"/>
          <a:srcRect/>
          <a:stretch>
            <a:fillRect/>
          </a:stretch>
        </p:blipFill>
        <p:spPr bwMode="auto">
          <a:xfrm rot="21067802">
            <a:off x="215738" y="3588040"/>
            <a:ext cx="3167488" cy="304396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 name="Заголовок 1"/>
          <p:cNvSpPr>
            <a:spLocks noGrp="1"/>
          </p:cNvSpPr>
          <p:nvPr>
            <p:ph sz="quarter" idx="1"/>
          </p:nvPr>
        </p:nvSpPr>
        <p:spPr>
          <a:xfrm>
            <a:off x="457200" y="285728"/>
            <a:ext cx="8229600" cy="5840435"/>
          </a:xfrm>
        </p:spPr>
        <p:txBody>
          <a:bodyPr>
            <a:normAutofit/>
          </a:bodyPr>
          <a:lstStyle/>
          <a:p>
            <a:pPr>
              <a:buNone/>
            </a:pPr>
            <a:r>
              <a:rPr lang="ru-RU" sz="2800" b="1" i="1" dirty="0" smtClean="0">
                <a:solidFill>
                  <a:srgbClr val="92D050"/>
                </a:solidFill>
              </a:rPr>
              <a:t>Стиль сотрудничества</a:t>
            </a:r>
            <a:r>
              <a:rPr lang="ru-RU" sz="2800" dirty="0" smtClean="0">
                <a:solidFill>
                  <a:srgbClr val="92D050"/>
                </a:solidFill>
              </a:rPr>
              <a:t> </a:t>
            </a:r>
          </a:p>
          <a:p>
            <a:pPr>
              <a:buNone/>
            </a:pPr>
            <a:r>
              <a:rPr lang="ru-RU" sz="2800" dirty="0" smtClean="0"/>
              <a:t>используется, если, отстаивая собственные интересы, вы вынуждены принимать во внимание нужды и желания другой стороны. </a:t>
            </a:r>
          </a:p>
          <a:p>
            <a:pPr>
              <a:buNone/>
            </a:pPr>
            <a:r>
              <a:rPr lang="ru-RU" sz="2800" dirty="0" smtClean="0"/>
              <a:t>Этот стиль наиболее труден, так как он требует более продолжительной работы. </a:t>
            </a:r>
          </a:p>
          <a:p>
            <a:pPr algn="r">
              <a:buNone/>
            </a:pPr>
            <a:r>
              <a:rPr lang="ru-RU" sz="2800" dirty="0" smtClean="0"/>
              <a:t>Цель его применения – разработка </a:t>
            </a:r>
            <a:r>
              <a:rPr lang="ru-RU" sz="2800" dirty="0" smtClean="0">
                <a:solidFill>
                  <a:schemeClr val="bg1"/>
                </a:solidFill>
              </a:rPr>
              <a:t>долго</a:t>
            </a:r>
            <a:r>
              <a:rPr lang="ru-RU" sz="2800" dirty="0" smtClean="0"/>
              <a:t>срочного взаимовыгодного решения. </a:t>
            </a:r>
            <a:r>
              <a:rPr lang="ru-RU" sz="2800" dirty="0" smtClean="0">
                <a:solidFill>
                  <a:schemeClr val="bg1"/>
                </a:solidFill>
              </a:rPr>
              <a:t>Такой </a:t>
            </a:r>
            <a:r>
              <a:rPr lang="ru-RU" sz="2800" dirty="0" smtClean="0"/>
              <a:t>стиль требует умения объяснять свои </a:t>
            </a:r>
            <a:r>
              <a:rPr lang="ru-RU" sz="2800" dirty="0" smtClean="0">
                <a:solidFill>
                  <a:schemeClr val="bg1"/>
                </a:solidFill>
              </a:rPr>
              <a:t>желания, выс</a:t>
            </a:r>
            <a:r>
              <a:rPr lang="ru-RU" sz="2800" dirty="0" smtClean="0"/>
              <a:t>лушивать друг друга, сдерживать свои эмоции.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trips(down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strips(down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strips(down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strips(downLeft)">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8229600" cy="5840435"/>
          </a:xfrm>
        </p:spPr>
        <p:txBody>
          <a:bodyPr/>
          <a:lstStyle/>
          <a:p>
            <a:pPr>
              <a:buNone/>
            </a:pPr>
            <a:r>
              <a:rPr lang="ru-RU" sz="2800" dirty="0" smtClean="0"/>
              <a:t>Этот стиль можно использовать в следующих ситуациях:</a:t>
            </a:r>
          </a:p>
          <a:p>
            <a:r>
              <a:rPr lang="ru-RU" sz="2800" dirty="0" smtClean="0"/>
              <a:t>– необходимо найти общее решение, если каждый из подходов к проблеме важен и не допускает компромиссных решений;</a:t>
            </a:r>
          </a:p>
          <a:p>
            <a:r>
              <a:rPr lang="ru-RU" sz="2800" dirty="0" smtClean="0"/>
              <a:t>– у вас длительные, прочные и взаимозависимые отношения с другой стороной;</a:t>
            </a:r>
          </a:p>
          <a:p>
            <a:r>
              <a:rPr lang="ru-RU" sz="2800" dirty="0" smtClean="0"/>
              <a:t>– стороны способны выслушать друг друга и изложить суть своих интересов.</a:t>
            </a:r>
          </a:p>
          <a:p>
            <a:endParaRPr lang="ru-RU" dirty="0"/>
          </a:p>
        </p:txBody>
      </p:sp>
      <p:pic>
        <p:nvPicPr>
          <p:cNvPr id="4" name="Picture 4" descr="AG00317_"/>
          <p:cNvPicPr>
            <a:picLocks noChangeAspect="1" noChangeArrowheads="1" noCrop="1"/>
          </p:cNvPicPr>
          <p:nvPr/>
        </p:nvPicPr>
        <p:blipFill>
          <a:blip r:embed="rId2"/>
          <a:srcRect/>
          <a:stretch>
            <a:fillRect/>
          </a:stretch>
        </p:blipFill>
        <p:spPr bwMode="auto">
          <a:xfrm>
            <a:off x="0" y="4986338"/>
            <a:ext cx="1457325" cy="1871662"/>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8229600" cy="5697559"/>
          </a:xfrm>
        </p:spPr>
        <p:txBody>
          <a:bodyPr>
            <a:noAutofit/>
          </a:bodyPr>
          <a:lstStyle/>
          <a:p>
            <a:pPr>
              <a:buNone/>
            </a:pPr>
            <a:r>
              <a:rPr lang="ru-RU" sz="2800" b="1" i="1" dirty="0" smtClean="0">
                <a:solidFill>
                  <a:srgbClr val="92D050"/>
                </a:solidFill>
              </a:rPr>
              <a:t>Стиль компромисса</a:t>
            </a:r>
          </a:p>
          <a:p>
            <a:pPr>
              <a:buNone/>
            </a:pPr>
            <a:r>
              <a:rPr lang="ru-RU" sz="2800" dirty="0" smtClean="0"/>
              <a:t>Стороны стремятся урегулировать разногласия при взаимных уступках .При использовании этого стиля акцент делается не на решении, которое удовлетворяет интересы обеих сторон, а на варианте, который можно выразить словами: «Мы не можем полностью выполнить свои желания, следовательно, необходимо прийти к решению, с которым каждый из нас мог бы согласиться».</a:t>
            </a:r>
          </a:p>
        </p:txBody>
      </p:sp>
      <p:pic>
        <p:nvPicPr>
          <p:cNvPr id="4" name="Picture 4" descr="AG00317_"/>
          <p:cNvPicPr>
            <a:picLocks noChangeAspect="1" noChangeArrowheads="1" noCrop="1"/>
          </p:cNvPicPr>
          <p:nvPr/>
        </p:nvPicPr>
        <p:blipFill>
          <a:blip r:embed="rId2"/>
          <a:srcRect/>
          <a:stretch>
            <a:fillRect/>
          </a:stretch>
        </p:blipFill>
        <p:spPr bwMode="auto">
          <a:xfrm>
            <a:off x="7072330" y="4643446"/>
            <a:ext cx="1457325" cy="1871662"/>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8229600" cy="5697559"/>
          </a:xfrm>
        </p:spPr>
        <p:txBody>
          <a:bodyPr>
            <a:normAutofit/>
          </a:bodyPr>
          <a:lstStyle/>
          <a:p>
            <a:pPr>
              <a:buNone/>
            </a:pPr>
            <a:r>
              <a:rPr lang="ru-RU" sz="2800" dirty="0" smtClean="0"/>
              <a:t>Такой подход к разрешению конфликта можно использовать в следующих ситуациях:</a:t>
            </a:r>
          </a:p>
          <a:p>
            <a:r>
              <a:rPr lang="ru-RU" sz="2800" dirty="0" smtClean="0"/>
              <a:t>– обе стороны имеют одинаково убедительные аргументы;</a:t>
            </a:r>
          </a:p>
          <a:p>
            <a:r>
              <a:rPr lang="ru-RU" sz="2800" dirty="0" smtClean="0"/>
              <a:t>– удовлетворение вашего желания имеет для вас не слишком большое значение;</a:t>
            </a:r>
          </a:p>
          <a:p>
            <a:r>
              <a:rPr lang="ru-RU" sz="2800" dirty="0" smtClean="0"/>
              <a:t>– вас может устроить временное решение, так как нет времени для выработки другого или же другие подходы к решению проблемы оказались неэффективными.</a:t>
            </a:r>
          </a:p>
          <a:p>
            <a:endParaRPr lang="ru-RU" dirty="0"/>
          </a:p>
        </p:txBody>
      </p:sp>
      <p:pic>
        <p:nvPicPr>
          <p:cNvPr id="4" name="Picture 4" descr="AG00317_"/>
          <p:cNvPicPr>
            <a:picLocks noChangeAspect="1" noChangeArrowheads="1" noCrop="1"/>
          </p:cNvPicPr>
          <p:nvPr/>
        </p:nvPicPr>
        <p:blipFill>
          <a:blip r:embed="rId2"/>
          <a:srcRect/>
          <a:stretch>
            <a:fillRect/>
          </a:stretch>
        </p:blipFill>
        <p:spPr bwMode="auto">
          <a:xfrm>
            <a:off x="0" y="4986338"/>
            <a:ext cx="1457325" cy="1871662"/>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8229600" cy="5697559"/>
          </a:xfrm>
        </p:spPr>
        <p:txBody>
          <a:bodyPr>
            <a:noAutofit/>
          </a:bodyPr>
          <a:lstStyle/>
          <a:p>
            <a:pPr>
              <a:buNone/>
            </a:pPr>
            <a:r>
              <a:rPr lang="ru-RU" sz="2800" b="1" i="1" dirty="0" smtClean="0">
                <a:solidFill>
                  <a:srgbClr val="92D050"/>
                </a:solidFill>
              </a:rPr>
              <a:t>Стиль уклонения</a:t>
            </a:r>
            <a:r>
              <a:rPr lang="ru-RU" sz="2800" dirty="0" smtClean="0">
                <a:solidFill>
                  <a:srgbClr val="92D050"/>
                </a:solidFill>
              </a:rPr>
              <a:t> </a:t>
            </a:r>
          </a:p>
          <a:p>
            <a:pPr>
              <a:buNone/>
            </a:pPr>
            <a:r>
              <a:rPr lang="ru-RU" sz="2800" dirty="0" smtClean="0"/>
              <a:t>реализуется обычно, когда затрагиваемая проблема не столь важна для вас, вы не отстаиваете свои права, не сотрудничаете.</a:t>
            </a:r>
          </a:p>
          <a:p>
            <a:pPr>
              <a:buNone/>
            </a:pPr>
            <a:r>
              <a:rPr lang="ru-RU" sz="2800" dirty="0" smtClean="0"/>
              <a:t>Стиль уклонения можно рекомендовать к применению в следующих ситуациях:</a:t>
            </a:r>
          </a:p>
          <a:p>
            <a:r>
              <a:rPr lang="ru-RU" sz="2800" dirty="0" smtClean="0"/>
              <a:t>– источник разногласий несуществен для вас по сравнению с другими более важными задачами, а потому вы считаете, что не стоит тратить на него силы;</a:t>
            </a:r>
          </a:p>
          <a:p>
            <a:r>
              <a:rPr lang="ru-RU" sz="2800" dirty="0" smtClean="0"/>
              <a:t>– знаете,  что  не  можете  или  даже  не  хотите решить вопрос в свою пользу;</a:t>
            </a: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sz="quarter" idx="1"/>
          </p:nvPr>
        </p:nvSpPr>
        <p:spPr>
          <a:xfrm>
            <a:off x="457200" y="357188"/>
            <a:ext cx="8229600" cy="6072208"/>
          </a:xfrm>
        </p:spPr>
        <p:txBody>
          <a:bodyPr>
            <a:normAutofit fontScale="77500" lnSpcReduction="20000"/>
          </a:bodyPr>
          <a:lstStyle/>
          <a:p>
            <a:r>
              <a:rPr lang="ru-RU" sz="3300" dirty="0" smtClean="0"/>
              <a:t>– </a:t>
            </a:r>
            <a:r>
              <a:rPr lang="ru-RU" sz="3600" dirty="0" smtClean="0"/>
              <a:t>у вас мало власти для решения проблемы желательным для вас способом;</a:t>
            </a:r>
          </a:p>
          <a:p>
            <a:r>
              <a:rPr lang="ru-RU" sz="3600" dirty="0" smtClean="0"/>
              <a:t>– хотите выиграть время, чтобы изучить ситуацию и получить дополнительную информацию, прежде чем принять какое-либо решение;</a:t>
            </a:r>
          </a:p>
          <a:p>
            <a:r>
              <a:rPr lang="ru-RU" sz="3600" dirty="0" smtClean="0"/>
              <a:t>– пытаться решить проблему немедленно опасно, так как вскрытие и открытое обсуждение конфликта могут только ухудшить ситуацию;</a:t>
            </a:r>
          </a:p>
          <a:p>
            <a:r>
              <a:rPr lang="ru-RU" sz="3600" dirty="0" smtClean="0"/>
              <a:t>– у вас был трудный день, а решение этой проблемы может принести дополнительные неприятности.</a:t>
            </a:r>
          </a:p>
          <a:p>
            <a:pPr>
              <a:buNone/>
            </a:pPr>
            <a:r>
              <a:rPr lang="ru-RU" sz="3600" dirty="0" smtClean="0"/>
              <a:t>Не следует думать, что этот стиль является бегством от проблемы или уклонением от ответственности</a:t>
            </a:r>
            <a:r>
              <a:rPr lang="ru-RU" dirty="0" smtClean="0"/>
              <a:t>.</a:t>
            </a:r>
          </a:p>
        </p:txBody>
      </p:sp>
      <p:pic>
        <p:nvPicPr>
          <p:cNvPr id="6" name="Picture 4" descr="AG00317_"/>
          <p:cNvPicPr>
            <a:picLocks noChangeAspect="1" noChangeArrowheads="1" noCrop="1"/>
          </p:cNvPicPr>
          <p:nvPr/>
        </p:nvPicPr>
        <p:blipFill>
          <a:blip r:embed="rId2"/>
          <a:srcRect/>
          <a:stretch>
            <a:fillRect/>
          </a:stretch>
        </p:blipFill>
        <p:spPr bwMode="auto">
          <a:xfrm>
            <a:off x="7686675" y="4572008"/>
            <a:ext cx="1457325" cy="1871662"/>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strips(down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strips(down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strips(downLeft)">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strips(downLeft)">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8229600" cy="5697559"/>
          </a:xfrm>
        </p:spPr>
        <p:txBody>
          <a:bodyPr/>
          <a:lstStyle/>
          <a:p>
            <a:pPr algn="ctr">
              <a:buNone/>
            </a:pPr>
            <a:endParaRPr lang="ru-RU" dirty="0" smtClean="0"/>
          </a:p>
          <a:p>
            <a:pPr algn="ctr">
              <a:buNone/>
            </a:pPr>
            <a:r>
              <a:rPr lang="ru-RU" sz="3200" dirty="0" smtClean="0">
                <a:solidFill>
                  <a:srgbClr val="0070C0"/>
                </a:solidFill>
              </a:rPr>
              <a:t>В действительности уход или отсрочка может быть вполне подходящей реакцией на конфликтную ситуацию, так как за это время она может разрешиться сама собой или вы сможете заняться ею позже, когда будете обладать достаточной информацией и желанием разрешить ее.</a:t>
            </a:r>
          </a:p>
          <a:p>
            <a:endParaRPr lang="ru-RU" dirty="0"/>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8229600" cy="5697559"/>
          </a:xfrm>
        </p:spPr>
        <p:txBody>
          <a:bodyPr>
            <a:normAutofit fontScale="70000" lnSpcReduction="20000"/>
          </a:bodyPr>
          <a:lstStyle/>
          <a:p>
            <a:pPr>
              <a:buNone/>
            </a:pPr>
            <a:r>
              <a:rPr lang="ru-RU" sz="4000" b="1" i="1" dirty="0" smtClean="0">
                <a:solidFill>
                  <a:srgbClr val="92D050"/>
                </a:solidFill>
              </a:rPr>
              <a:t>Стиль приспособления</a:t>
            </a:r>
            <a:r>
              <a:rPr lang="ru-RU" sz="4000" dirty="0" smtClean="0">
                <a:solidFill>
                  <a:srgbClr val="92D050"/>
                </a:solidFill>
              </a:rPr>
              <a:t> </a:t>
            </a:r>
          </a:p>
          <a:p>
            <a:pPr>
              <a:buNone/>
            </a:pPr>
            <a:r>
              <a:rPr lang="ru-RU" sz="4000" dirty="0" smtClean="0"/>
              <a:t>может быть применен в следующих наиболее характерных ситуациях:</a:t>
            </a:r>
          </a:p>
          <a:p>
            <a:r>
              <a:rPr lang="ru-RU" sz="4000" dirty="0" smtClean="0"/>
              <a:t>– важнейшая задача – восстановление спокойствия и стабильности, а не разрешение конфликта;</a:t>
            </a:r>
          </a:p>
          <a:p>
            <a:r>
              <a:rPr lang="ru-RU" sz="4000" dirty="0" smtClean="0"/>
              <a:t>– предмет разногласия не важен для вас, или вас не особенно волнует случившееся;</a:t>
            </a:r>
          </a:p>
          <a:p>
            <a:r>
              <a:rPr lang="ru-RU" sz="4000" dirty="0" smtClean="0"/>
              <a:t>– считаете, что лучше сохранить добрые отношения с другими людьми, чем отстаивать собственную точку зрения;</a:t>
            </a:r>
          </a:p>
          <a:p>
            <a:r>
              <a:rPr lang="ru-RU" sz="4000" dirty="0" smtClean="0"/>
              <a:t>– осознаете, что правда не на вашей стороне;</a:t>
            </a:r>
          </a:p>
          <a:p>
            <a:r>
              <a:rPr lang="ru-RU" sz="4000" dirty="0" smtClean="0"/>
              <a:t>– чувствуете, что у вас недостаточно власти или шансов победить.</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trips(down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trips(down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5" descr="2Tl4Gq.jpg"/>
          <p:cNvPicPr>
            <a:picLocks noChangeAspect="1"/>
          </p:cNvPicPr>
          <p:nvPr/>
        </p:nvPicPr>
        <p:blipFill>
          <a:blip r:embed="rId2"/>
          <a:stretch>
            <a:fillRect/>
          </a:stretch>
        </p:blipFill>
        <p:spPr>
          <a:xfrm>
            <a:off x="0" y="2497659"/>
            <a:ext cx="2794087" cy="421748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3" name="Содержимое 2"/>
          <p:cNvSpPr>
            <a:spLocks noGrp="1"/>
          </p:cNvSpPr>
          <p:nvPr>
            <p:ph sz="quarter" idx="1"/>
          </p:nvPr>
        </p:nvSpPr>
        <p:spPr>
          <a:xfrm>
            <a:off x="457200" y="642918"/>
            <a:ext cx="8229600" cy="5483245"/>
          </a:xfrm>
        </p:spPr>
        <p:txBody>
          <a:bodyPr/>
          <a:lstStyle/>
          <a:p>
            <a:pPr algn="r">
              <a:buNone/>
            </a:pPr>
            <a:r>
              <a:rPr lang="ru-RU" sz="3200" dirty="0" smtClean="0">
                <a:solidFill>
                  <a:srgbClr val="0070C0"/>
                </a:solidFill>
              </a:rPr>
              <a:t>Нужно помнить, что ни один из рассмотренных стилей разрешения конфликта не может быть выделен как самый лучший. Надо научиться эффективно использовать каждый из них и сознательно делать тот или иной выбор, учитывая конкретные обстоятельства.</a:t>
            </a:r>
          </a:p>
          <a:p>
            <a:endParaRPr lang="ru-RU" dirty="0"/>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8229600" cy="5768997"/>
          </a:xfrm>
        </p:spPr>
        <p:txBody>
          <a:bodyPr/>
          <a:lstStyle/>
          <a:p>
            <a:pPr algn="ctr">
              <a:buNone/>
            </a:pPr>
            <a:endParaRPr lang="ru-RU" dirty="0" smtClean="0"/>
          </a:p>
          <a:p>
            <a:pPr algn="ctr">
              <a:buNone/>
            </a:pPr>
            <a:endParaRPr lang="ru-RU" dirty="0" smtClean="0"/>
          </a:p>
          <a:p>
            <a:pPr algn="ctr">
              <a:buNone/>
            </a:pPr>
            <a:endParaRPr lang="ru-RU" dirty="0" smtClean="0"/>
          </a:p>
          <a:p>
            <a:pPr algn="ctr">
              <a:buNone/>
            </a:pPr>
            <a:endParaRPr lang="ru-RU" sz="4400" b="1" dirty="0" smtClean="0"/>
          </a:p>
          <a:p>
            <a:pPr algn="ctr">
              <a:buNone/>
            </a:pPr>
            <a:r>
              <a:rPr lang="ru-RU" sz="4800" b="1" dirty="0" smtClean="0">
                <a:solidFill>
                  <a:srgbClr val="002060"/>
                </a:solidFill>
              </a:rPr>
              <a:t>Ситуации</a:t>
            </a:r>
          </a:p>
          <a:p>
            <a:pPr>
              <a:buNone/>
            </a:pPr>
            <a:endParaRPr lang="ru-RU" dirty="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8229600" cy="5768997"/>
          </a:xfrm>
        </p:spPr>
        <p:txBody>
          <a:bodyPr/>
          <a:lstStyle/>
          <a:p>
            <a:pPr algn="ctr">
              <a:buNone/>
            </a:pPr>
            <a:endParaRPr lang="ru-RU" b="1" dirty="0" smtClean="0"/>
          </a:p>
          <a:p>
            <a:pPr algn="ctr">
              <a:buNone/>
            </a:pPr>
            <a:endParaRPr lang="ru-RU" b="1" dirty="0"/>
          </a:p>
          <a:p>
            <a:pPr algn="ctr">
              <a:buNone/>
            </a:pPr>
            <a:endParaRPr lang="ru-RU" b="1" dirty="0"/>
          </a:p>
          <a:p>
            <a:pPr algn="ctr">
              <a:buNone/>
            </a:pPr>
            <a:endParaRPr lang="ru-RU" sz="4400" b="1" dirty="0" smtClean="0"/>
          </a:p>
          <a:p>
            <a:pPr algn="ctr">
              <a:buNone/>
            </a:pPr>
            <a:r>
              <a:rPr lang="ru-RU" sz="4400" b="1" dirty="0" smtClean="0">
                <a:solidFill>
                  <a:srgbClr val="FF0000"/>
                </a:solidFill>
              </a:rPr>
              <a:t>Особенности</a:t>
            </a:r>
            <a:r>
              <a:rPr lang="ru-RU" sz="4400" b="1" dirty="0" smtClean="0"/>
              <a:t> </a:t>
            </a:r>
            <a:r>
              <a:rPr lang="ru-RU" sz="4400" b="1" dirty="0" smtClean="0">
                <a:solidFill>
                  <a:srgbClr val="FF0000"/>
                </a:solidFill>
              </a:rPr>
              <a:t>педагогических</a:t>
            </a:r>
            <a:r>
              <a:rPr lang="ru-RU" sz="4400" b="1" dirty="0" smtClean="0"/>
              <a:t> </a:t>
            </a:r>
            <a:r>
              <a:rPr lang="ru-RU" sz="4400" b="1" dirty="0" smtClean="0">
                <a:solidFill>
                  <a:srgbClr val="FF0000"/>
                </a:solidFill>
              </a:rPr>
              <a:t>конфликтов</a:t>
            </a:r>
            <a:r>
              <a:rPr lang="ru-RU" sz="4400" dirty="0" smtClean="0">
                <a:solidFill>
                  <a:srgbClr val="FF0000"/>
                </a:solidFill>
              </a:rPr>
              <a:t>.</a:t>
            </a:r>
          </a:p>
          <a:p>
            <a:pPr>
              <a:buNone/>
            </a:pPr>
            <a:endParaRPr lang="ru-RU" dirty="0"/>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7" descr="bob1"/>
          <p:cNvPicPr>
            <a:picLocks noChangeAspect="1" noChangeArrowheads="1"/>
          </p:cNvPicPr>
          <p:nvPr/>
        </p:nvPicPr>
        <p:blipFill>
          <a:blip r:embed="rId2"/>
          <a:srcRect/>
          <a:stretch>
            <a:fillRect/>
          </a:stretch>
        </p:blipFill>
        <p:spPr bwMode="auto">
          <a:xfrm>
            <a:off x="6643670" y="3608647"/>
            <a:ext cx="2500330" cy="324935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Заголовок 1"/>
          <p:cNvSpPr>
            <a:spLocks noGrp="1"/>
          </p:cNvSpPr>
          <p:nvPr>
            <p:ph sz="quarter" idx="1"/>
          </p:nvPr>
        </p:nvSpPr>
        <p:spPr>
          <a:xfrm>
            <a:off x="457200" y="357188"/>
            <a:ext cx="8229600" cy="5768975"/>
          </a:xfrm>
        </p:spPr>
        <p:txBody>
          <a:bodyPr>
            <a:normAutofit/>
          </a:bodyPr>
          <a:lstStyle/>
          <a:p>
            <a:pPr>
              <a:buNone/>
            </a:pPr>
            <a:r>
              <a:rPr lang="ru-RU" i="1" dirty="0" smtClean="0">
                <a:solidFill>
                  <a:srgbClr val="FF9900"/>
                </a:solidFill>
              </a:rPr>
              <a:t>Ситуация </a:t>
            </a:r>
            <a:r>
              <a:rPr lang="ru-RU" i="1" dirty="0">
                <a:solidFill>
                  <a:srgbClr val="FF9900"/>
                </a:solidFill>
              </a:rPr>
              <a:t>1</a:t>
            </a:r>
            <a:r>
              <a:rPr lang="ru-RU" b="1" dirty="0">
                <a:solidFill>
                  <a:srgbClr val="FF9900"/>
                </a:solidFill>
              </a:rPr>
              <a:t>.</a:t>
            </a:r>
            <a:endParaRPr lang="ru-RU" dirty="0">
              <a:solidFill>
                <a:srgbClr val="FF9900"/>
              </a:solidFill>
            </a:endParaRPr>
          </a:p>
          <a:p>
            <a:r>
              <a:rPr lang="ru-RU" dirty="0"/>
              <a:t>«На уроке математики учительница несколько раз делала замечание ученику, который не занимался. На замечания учительницы он не реагировал, продолжая мешать другим. Учительница прекратила урок. Класс зашумел, а виновник продолжал сидеть на своем месте. Учительница села за стол и стала писать в журнале. Ученики занимались своими делами. Так прошло </a:t>
            </a:r>
            <a:r>
              <a:rPr lang="ru-RU" dirty="0">
                <a:solidFill>
                  <a:schemeClr val="bg1"/>
                </a:solidFill>
              </a:rPr>
              <a:t>20 минут. </a:t>
            </a:r>
            <a:r>
              <a:rPr lang="ru-RU" dirty="0"/>
              <a:t>Прозвенел звонок, учительница встала </a:t>
            </a:r>
            <a:r>
              <a:rPr lang="ru-RU" dirty="0">
                <a:solidFill>
                  <a:schemeClr val="bg1"/>
                </a:solidFill>
              </a:rPr>
              <a:t>и сказала, </a:t>
            </a:r>
            <a:r>
              <a:rPr lang="ru-RU" dirty="0"/>
              <a:t>что весь класс оставляет после уроков. </a:t>
            </a:r>
            <a:r>
              <a:rPr lang="ru-RU" dirty="0">
                <a:solidFill>
                  <a:schemeClr val="bg1"/>
                </a:solidFill>
              </a:rPr>
              <a:t>Все </a:t>
            </a:r>
            <a:r>
              <a:rPr lang="ru-RU" dirty="0"/>
              <a:t>зашумели</a:t>
            </a:r>
            <a:r>
              <a:rPr lang="ru-RU" dirty="0" smtClean="0"/>
              <a:t>».</a:t>
            </a:r>
            <a:endParaRPr lang="ru-RU" dirty="0"/>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8229600" cy="5768997"/>
          </a:xfrm>
        </p:spPr>
        <p:txBody>
          <a:bodyPr>
            <a:normAutofit fontScale="92500"/>
          </a:bodyPr>
          <a:lstStyle/>
          <a:p>
            <a:r>
              <a:rPr lang="ru-RU" dirty="0" smtClean="0"/>
              <a:t>Такое поведение ученика свидетельствует о полном разрыве взаимоотношений с учителем и приводит к ситуации, когда работа учителя зависит от «милости» ученика.</a:t>
            </a:r>
          </a:p>
          <a:p>
            <a:r>
              <a:rPr lang="ru-RU" dirty="0" smtClean="0"/>
              <a:t>Подобные конфликты часто происходят с учениками, испытывающими трудности в учебе, когда учитель ведет предмет в данной группе непродолжительное время и отношения между учителем и учениками ограничиваются контактами только вокруг учебной работы.</a:t>
            </a:r>
          </a:p>
          <a:p>
            <a:r>
              <a:rPr lang="ru-RU" dirty="0" smtClean="0"/>
              <a:t>Такие конфликты возможны из-за того, что учителя часто предъявляют завышенные требования к усвоению предмета, а отметки используют как средство наказания тех, кто не подчиняется учителю, нарушает дисциплину на уроке.</a:t>
            </a:r>
          </a:p>
          <a:p>
            <a:endParaRPr lang="ru-RU" dirty="0"/>
          </a:p>
        </p:txBody>
      </p:sp>
      <p:pic>
        <p:nvPicPr>
          <p:cNvPr id="4" name="Picture 4" descr="AG00317_"/>
          <p:cNvPicPr>
            <a:picLocks noChangeAspect="1" noChangeArrowheads="1" noCrop="1"/>
          </p:cNvPicPr>
          <p:nvPr/>
        </p:nvPicPr>
        <p:blipFill>
          <a:blip r:embed="rId2">
            <a:lum bright="-4000" contrast="-100000"/>
          </a:blip>
          <a:srcRect/>
          <a:stretch>
            <a:fillRect/>
          </a:stretch>
        </p:blipFill>
        <p:spPr bwMode="auto">
          <a:xfrm>
            <a:off x="7929586" y="4714884"/>
            <a:ext cx="1457325" cy="1871662"/>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14290"/>
            <a:ext cx="8229600" cy="6072230"/>
          </a:xfrm>
        </p:spPr>
        <p:txBody>
          <a:bodyPr>
            <a:normAutofit lnSpcReduction="10000"/>
          </a:bodyPr>
          <a:lstStyle/>
          <a:p>
            <a:pPr>
              <a:buNone/>
            </a:pPr>
            <a:r>
              <a:rPr lang="ru-RU" b="1" dirty="0">
                <a:solidFill>
                  <a:srgbClr val="7030A0"/>
                </a:solidFill>
              </a:rPr>
              <a:t>Вопросы </a:t>
            </a:r>
            <a:r>
              <a:rPr lang="ru-RU" b="1" dirty="0" smtClean="0">
                <a:solidFill>
                  <a:srgbClr val="7030A0"/>
                </a:solidFill>
              </a:rPr>
              <a:t>для </a:t>
            </a:r>
            <a:r>
              <a:rPr lang="ru-RU" b="1" dirty="0">
                <a:solidFill>
                  <a:srgbClr val="7030A0"/>
                </a:solidFill>
              </a:rPr>
              <a:t>анализа ситуации: </a:t>
            </a:r>
            <a:endParaRPr lang="ru-RU" dirty="0">
              <a:solidFill>
                <a:srgbClr val="7030A0"/>
              </a:solidFill>
            </a:endParaRPr>
          </a:p>
          <a:p>
            <a:pPr>
              <a:buNone/>
            </a:pPr>
            <a:r>
              <a:rPr lang="ru-RU" dirty="0"/>
              <a:t>1. Что предшествовало возникновению ситуации?</a:t>
            </a:r>
          </a:p>
          <a:p>
            <a:pPr>
              <a:buNone/>
            </a:pPr>
            <a:r>
              <a:rPr lang="ru-RU" dirty="0"/>
              <a:t>2. Основные причины возникшего конфликта и его содержание.</a:t>
            </a:r>
          </a:p>
          <a:p>
            <a:pPr>
              <a:buNone/>
            </a:pPr>
            <a:r>
              <a:rPr lang="ru-RU" dirty="0"/>
              <a:t>3. Личностная позиция учителя в возникшей </a:t>
            </a:r>
            <a:r>
              <a:rPr lang="ru-RU" dirty="0" smtClean="0"/>
              <a:t>ситуации, реальные </a:t>
            </a:r>
            <a:r>
              <a:rPr lang="ru-RU" dirty="0"/>
              <a:t>цели учителя во взаимодействии с </a:t>
            </a:r>
            <a:r>
              <a:rPr lang="ru-RU" dirty="0" smtClean="0"/>
              <a:t>учеником.</a:t>
            </a:r>
            <a:endParaRPr lang="ru-RU" dirty="0"/>
          </a:p>
          <a:p>
            <a:pPr>
              <a:buNone/>
            </a:pPr>
            <a:r>
              <a:rPr lang="ru-RU" dirty="0"/>
              <a:t>4. Определите в ситуации момент, когда учитель мог бы предупредить ее переход в конфликт.</a:t>
            </a:r>
          </a:p>
          <a:p>
            <a:pPr>
              <a:buNone/>
            </a:pPr>
            <a:r>
              <a:rPr lang="ru-RU" dirty="0"/>
              <a:t>5. Что помешало учителю сделать </a:t>
            </a:r>
            <a:r>
              <a:rPr lang="ru-RU" dirty="0" smtClean="0"/>
              <a:t>это?</a:t>
            </a:r>
            <a:endParaRPr lang="ru-RU" dirty="0"/>
          </a:p>
          <a:p>
            <a:pPr>
              <a:buNone/>
            </a:pPr>
            <a:r>
              <a:rPr lang="ru-RU" dirty="0"/>
              <a:t>6. Какие приемы воздействия мог бы использовать учитель в ситуации и как он их использовал?</a:t>
            </a:r>
          </a:p>
          <a:p>
            <a:pPr>
              <a:buNone/>
            </a:pPr>
            <a:r>
              <a:rPr lang="ru-RU" dirty="0"/>
              <a:t>7. Смысл конфликта для каждого из его участников.</a:t>
            </a:r>
          </a:p>
          <a:p>
            <a:pPr>
              <a:buNone/>
            </a:pPr>
            <a:r>
              <a:rPr lang="ru-RU" dirty="0"/>
              <a:t>8. Варианты отношений с учеником после конфликта.</a:t>
            </a:r>
          </a:p>
          <a:p>
            <a:endParaRPr lang="ru-RU"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trips(down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trips(down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trips(down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strips(downLeft)">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3" descr="pic_45440.jpg"/>
          <p:cNvPicPr>
            <a:picLocks noChangeAspect="1"/>
          </p:cNvPicPr>
          <p:nvPr/>
        </p:nvPicPr>
        <p:blipFill>
          <a:blip r:embed="rId2"/>
          <a:stretch>
            <a:fillRect/>
          </a:stretch>
        </p:blipFill>
        <p:spPr>
          <a:xfrm>
            <a:off x="5214942" y="3285779"/>
            <a:ext cx="3786182" cy="357222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3" name="Содержимое 2"/>
          <p:cNvSpPr>
            <a:spLocks noGrp="1"/>
          </p:cNvSpPr>
          <p:nvPr>
            <p:ph sz="quarter" idx="1"/>
          </p:nvPr>
        </p:nvSpPr>
        <p:spPr>
          <a:xfrm>
            <a:off x="457200" y="357166"/>
            <a:ext cx="8229600" cy="5768997"/>
          </a:xfrm>
        </p:spPr>
        <p:txBody>
          <a:bodyPr>
            <a:noAutofit/>
          </a:bodyPr>
          <a:lstStyle/>
          <a:p>
            <a:pPr>
              <a:buNone/>
            </a:pPr>
            <a:r>
              <a:rPr lang="ru-RU" sz="3000" i="1" dirty="0" smtClean="0">
                <a:solidFill>
                  <a:srgbClr val="FF9900"/>
                </a:solidFill>
              </a:rPr>
              <a:t>Ситуация 2.</a:t>
            </a:r>
            <a:endParaRPr lang="ru-RU" sz="3000" dirty="0" smtClean="0">
              <a:solidFill>
                <a:srgbClr val="FF9900"/>
              </a:solidFill>
            </a:endParaRPr>
          </a:p>
          <a:p>
            <a:pPr>
              <a:buNone/>
            </a:pPr>
            <a:r>
              <a:rPr lang="ru-RU" sz="3000" dirty="0" smtClean="0"/>
              <a:t>Преподаватель начала занятие с проверки домашнего задания. У учащейся О. не было даже тетради по предмету. Преподаватель начала отчитывать учащуюся, заявив, что она бездельница. В ответ О. в резкой форме ответила, что вообще не с</a:t>
            </a:r>
            <a:r>
              <a:rPr lang="ru-RU" sz="3000" dirty="0" smtClean="0">
                <a:solidFill>
                  <a:schemeClr val="bg1"/>
                </a:solidFill>
              </a:rPr>
              <a:t>обирается </a:t>
            </a:r>
            <a:r>
              <a:rPr lang="ru-RU" sz="3000" dirty="0" smtClean="0"/>
              <a:t>заводить тетрадь по этом</a:t>
            </a:r>
            <a:r>
              <a:rPr lang="ru-RU" sz="3000" dirty="0" smtClean="0">
                <a:solidFill>
                  <a:schemeClr val="bg1"/>
                </a:solidFill>
              </a:rPr>
              <a:t>у предмету. Тогда </a:t>
            </a:r>
            <a:r>
              <a:rPr lang="ru-RU" sz="3000" dirty="0" smtClean="0"/>
              <a:t>преподаватель велела О. в</a:t>
            </a:r>
            <a:r>
              <a:rPr lang="ru-RU" sz="3000" dirty="0" smtClean="0">
                <a:solidFill>
                  <a:schemeClr val="bg1"/>
                </a:solidFill>
              </a:rPr>
              <a:t>ыйти из кабинета</a:t>
            </a:r>
            <a:r>
              <a:rPr lang="ru-RU" sz="3000" dirty="0" smtClean="0"/>
              <a:t>, на что учащаяся ответила: </a:t>
            </a:r>
            <a:r>
              <a:rPr lang="ru-RU" sz="3000" dirty="0" smtClean="0">
                <a:solidFill>
                  <a:schemeClr val="bg1"/>
                </a:solidFill>
              </a:rPr>
              <a:t>«И не подумаю». </a:t>
            </a:r>
            <a:r>
              <a:rPr lang="ru-RU" sz="3000" dirty="0" smtClean="0"/>
              <a:t>«Раз так, я сама уйду», – с</a:t>
            </a:r>
            <a:r>
              <a:rPr lang="ru-RU" sz="3000" dirty="0" smtClean="0">
                <a:solidFill>
                  <a:schemeClr val="bg1"/>
                </a:solidFill>
              </a:rPr>
              <a:t>казала </a:t>
            </a:r>
            <a:r>
              <a:rPr lang="ru-RU" sz="3000" dirty="0" smtClean="0"/>
              <a:t>преподаватель и ушла.</a:t>
            </a:r>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Увеличить рисунок">
            <a:hlinkClick r:id="rId2"/>
          </p:cNvPr>
          <p:cNvPicPr>
            <a:picLocks noChangeAspect="1" noChangeArrowheads="1"/>
          </p:cNvPicPr>
          <p:nvPr/>
        </p:nvPicPr>
        <p:blipFill>
          <a:blip r:embed="rId3"/>
          <a:srcRect/>
          <a:stretch>
            <a:fillRect/>
          </a:stretch>
        </p:blipFill>
        <p:spPr bwMode="auto">
          <a:xfrm>
            <a:off x="5072066" y="2500306"/>
            <a:ext cx="3739260" cy="407196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3" name="Содержимое 2"/>
          <p:cNvSpPr>
            <a:spLocks noGrp="1"/>
          </p:cNvSpPr>
          <p:nvPr>
            <p:ph sz="quarter" idx="1"/>
          </p:nvPr>
        </p:nvSpPr>
        <p:spPr>
          <a:xfrm>
            <a:off x="457200" y="357166"/>
            <a:ext cx="8229600" cy="5768997"/>
          </a:xfrm>
        </p:spPr>
        <p:txBody>
          <a:bodyPr>
            <a:normAutofit/>
          </a:bodyPr>
          <a:lstStyle/>
          <a:p>
            <a:pPr>
              <a:buNone/>
            </a:pPr>
            <a:r>
              <a:rPr lang="ru-RU" sz="3200" dirty="0" smtClean="0"/>
              <a:t>В возбужденном состоянии преподаватель пришла к директору училища, все рассказала и заявила, что пока учащаяся не выйдет из кабинета, она не будет проводить занятие</a:t>
            </a:r>
            <a:r>
              <a:rPr lang="ru-RU" sz="2800" dirty="0" smtClean="0"/>
              <a:t>.</a:t>
            </a:r>
            <a:endParaRPr lang="ru-RU" sz="2800" dirty="0"/>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00042"/>
            <a:ext cx="8229600" cy="5626121"/>
          </a:xfrm>
        </p:spPr>
        <p:txBody>
          <a:bodyPr>
            <a:normAutofit fontScale="77500" lnSpcReduction="20000"/>
          </a:bodyPr>
          <a:lstStyle/>
          <a:p>
            <a:pPr>
              <a:buNone/>
            </a:pPr>
            <a:r>
              <a:rPr lang="ru-RU" sz="3800" dirty="0" smtClean="0"/>
              <a:t>Директор </a:t>
            </a:r>
            <a:r>
              <a:rPr lang="ru-RU" sz="3800" dirty="0"/>
              <a:t>поступила в данной ситуации следующим образом: </a:t>
            </a:r>
            <a:endParaRPr lang="ru-RU" sz="3800" dirty="0" smtClean="0"/>
          </a:p>
          <a:p>
            <a:pPr>
              <a:buNone/>
            </a:pPr>
            <a:r>
              <a:rPr lang="ru-RU" sz="3800" dirty="0" smtClean="0"/>
              <a:t>нашла </a:t>
            </a:r>
            <a:r>
              <a:rPr lang="ru-RU" sz="3800" dirty="0"/>
              <a:t>свободный кабинет и попросила всех учащихся перейти в него для продолжения урока, а О. попросила остаться на месте. </a:t>
            </a:r>
            <a:endParaRPr lang="ru-RU" sz="3800" dirty="0" smtClean="0"/>
          </a:p>
          <a:p>
            <a:pPr>
              <a:buNone/>
            </a:pPr>
            <a:r>
              <a:rPr lang="ru-RU" sz="3800" dirty="0" smtClean="0"/>
              <a:t>Во </a:t>
            </a:r>
            <a:r>
              <a:rPr lang="ru-RU" sz="3800" dirty="0"/>
              <a:t>время занятия, которое проводилось без О., директор училища беседовала с ней и выяснила, что тетрадь </a:t>
            </a:r>
            <a:r>
              <a:rPr lang="ru-RU" sz="3800" dirty="0" smtClean="0"/>
              <a:t>у </a:t>
            </a:r>
            <a:r>
              <a:rPr lang="ru-RU" sz="3800" dirty="0"/>
              <a:t>учащейся есть и домашнее задание она выполнила, но забыла тетрадь дома, а нагрубила она преподавателю из-за того, что та, не узнав причину отсутствия тетради, сразу начала ее оскорблять. </a:t>
            </a:r>
            <a:endParaRPr lang="ru-RU" sz="3800" dirty="0" smtClean="0"/>
          </a:p>
        </p:txBody>
      </p:sp>
      <p:pic>
        <p:nvPicPr>
          <p:cNvPr id="4" name="Picture 6" descr="AG00317_"/>
          <p:cNvPicPr>
            <a:picLocks noChangeAspect="1" noChangeArrowheads="1" noCrop="1"/>
          </p:cNvPicPr>
          <p:nvPr/>
        </p:nvPicPr>
        <p:blipFill>
          <a:blip r:embed="rId2"/>
          <a:srcRect/>
          <a:stretch>
            <a:fillRect/>
          </a:stretch>
        </p:blipFill>
        <p:spPr bwMode="auto">
          <a:xfrm>
            <a:off x="7429520" y="4643446"/>
            <a:ext cx="1457325" cy="1871662"/>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8229600" cy="5697559"/>
          </a:xfrm>
        </p:spPr>
        <p:txBody>
          <a:bodyPr/>
          <a:lstStyle/>
          <a:p>
            <a:pPr>
              <a:buNone/>
            </a:pPr>
            <a:r>
              <a:rPr lang="ru-RU" sz="2800" dirty="0" smtClean="0"/>
              <a:t>Директору удалось убедить О. в том, что она была неправа, что должна принести и показать тетрадь преподавателю, извиниться перед ней и попросить разрешения присутствовать на занятиях.</a:t>
            </a:r>
          </a:p>
          <a:p>
            <a:pPr>
              <a:buNone/>
            </a:pPr>
            <a:r>
              <a:rPr lang="ru-RU" sz="2800" dirty="0" smtClean="0"/>
              <a:t>После урока преподаватель зашла к директору, и они вместе пришли к выводу, что преподаватель сама вызвала учащуюся на грубость.</a:t>
            </a:r>
          </a:p>
          <a:p>
            <a:endParaRPr lang="ru-RU"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adhd_school.jpg"/>
          <p:cNvPicPr>
            <a:picLocks noChangeAspect="1"/>
          </p:cNvPicPr>
          <p:nvPr/>
        </p:nvPicPr>
        <p:blipFill>
          <a:blip r:embed="rId2"/>
          <a:stretch>
            <a:fillRect/>
          </a:stretch>
        </p:blipFill>
        <p:spPr>
          <a:xfrm>
            <a:off x="4954439" y="4071942"/>
            <a:ext cx="4189561" cy="278605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3" name="Содержимое 2"/>
          <p:cNvSpPr>
            <a:spLocks noGrp="1"/>
          </p:cNvSpPr>
          <p:nvPr>
            <p:ph sz="quarter" idx="1"/>
          </p:nvPr>
        </p:nvSpPr>
        <p:spPr>
          <a:xfrm>
            <a:off x="457200" y="357166"/>
            <a:ext cx="8229600" cy="5768997"/>
          </a:xfrm>
        </p:spPr>
        <p:txBody>
          <a:bodyPr>
            <a:normAutofit fontScale="77500" lnSpcReduction="20000"/>
          </a:bodyPr>
          <a:lstStyle/>
          <a:p>
            <a:pPr>
              <a:buNone/>
            </a:pPr>
            <a:r>
              <a:rPr lang="ru-RU" sz="3300" i="1" dirty="0" smtClean="0">
                <a:solidFill>
                  <a:srgbClr val="FF9900"/>
                </a:solidFill>
              </a:rPr>
              <a:t>Ситуация 3.</a:t>
            </a:r>
          </a:p>
          <a:p>
            <a:pPr>
              <a:buNone/>
            </a:pPr>
            <a:r>
              <a:rPr lang="ru-RU" sz="3300" dirty="0" smtClean="0"/>
              <a:t>На уроке литературы при проверке домашнего задания учительница трижды поднимала отвечать одного и того же ученика, но он молчал. В конце урока она объявила, что ставит ему «два». На следующем уроке учительница вновь начала опрос этого ученика и, когда он отказался отвечать, удалила его с урока.</a:t>
            </a:r>
          </a:p>
          <a:p>
            <a:pPr>
              <a:buNone/>
            </a:pPr>
            <a:r>
              <a:rPr lang="ru-RU" sz="3300" dirty="0" smtClean="0"/>
              <a:t> На следующие занятия по предмету ученик ходить перестал, всячески избегая встреч с учителем, по другим предметам учился по-прежнему</a:t>
            </a:r>
          </a:p>
          <a:p>
            <a:pPr>
              <a:buNone/>
            </a:pPr>
            <a:r>
              <a:rPr lang="ru-RU" sz="3300" dirty="0" smtClean="0"/>
              <a:t> </a:t>
            </a:r>
            <a:r>
              <a:rPr lang="ru-RU" sz="3300" dirty="0" err="1" smtClean="0"/>
              <a:t>успешно.В</a:t>
            </a:r>
            <a:r>
              <a:rPr lang="ru-RU" sz="3300" dirty="0" smtClean="0"/>
              <a:t> конце четверти уч</a:t>
            </a:r>
            <a:r>
              <a:rPr lang="ru-RU" sz="3300" dirty="0" smtClean="0">
                <a:solidFill>
                  <a:schemeClr val="bg1"/>
                </a:solidFill>
              </a:rPr>
              <a:t>итель поставил ему </a:t>
            </a:r>
            <a:r>
              <a:rPr lang="ru-RU" sz="3300" dirty="0" smtClean="0"/>
              <a:t>«двойку». </a:t>
            </a:r>
          </a:p>
          <a:p>
            <a:pPr>
              <a:buNone/>
            </a:pPr>
            <a:r>
              <a:rPr lang="ru-RU" sz="3300" dirty="0" smtClean="0"/>
              <a:t>Узнав об этом, ученик</a:t>
            </a:r>
          </a:p>
          <a:p>
            <a:pPr>
              <a:buNone/>
            </a:pPr>
            <a:r>
              <a:rPr lang="ru-RU" sz="3300" dirty="0" smtClean="0"/>
              <a:t> совсем перестал посещать школу.</a:t>
            </a:r>
          </a:p>
          <a:p>
            <a:endParaRPr lang="ru-RU" dirty="0"/>
          </a:p>
        </p:txBody>
      </p:sp>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3" descr="x_9e6c55f1.jpg"/>
          <p:cNvPicPr>
            <a:picLocks noChangeAspect="1"/>
          </p:cNvPicPr>
          <p:nvPr/>
        </p:nvPicPr>
        <p:blipFill>
          <a:blip r:embed="rId2"/>
          <a:stretch>
            <a:fillRect/>
          </a:stretch>
        </p:blipFill>
        <p:spPr>
          <a:xfrm>
            <a:off x="6072198" y="3410840"/>
            <a:ext cx="3071802" cy="3447160"/>
          </a:xfrm>
          <a:prstGeom prst="rect">
            <a:avLst/>
          </a:prstGeom>
        </p:spPr>
      </p:pic>
      <p:sp>
        <p:nvSpPr>
          <p:cNvPr id="3" name="Содержимое 2"/>
          <p:cNvSpPr>
            <a:spLocks noGrp="1"/>
          </p:cNvSpPr>
          <p:nvPr>
            <p:ph sz="quarter" idx="1"/>
          </p:nvPr>
        </p:nvSpPr>
        <p:spPr>
          <a:xfrm>
            <a:off x="457200" y="214290"/>
            <a:ext cx="8229600" cy="5911873"/>
          </a:xfrm>
        </p:spPr>
        <p:txBody>
          <a:bodyPr>
            <a:noAutofit/>
          </a:bodyPr>
          <a:lstStyle/>
          <a:p>
            <a:pPr>
              <a:buNone/>
            </a:pPr>
            <a:r>
              <a:rPr lang="ru-RU" sz="3200" dirty="0" smtClean="0"/>
              <a:t>Не разобралась в причине отказа отвечать,</a:t>
            </a:r>
          </a:p>
          <a:p>
            <a:pPr>
              <a:buNone/>
            </a:pPr>
            <a:r>
              <a:rPr lang="ru-RU" sz="3200" dirty="0" smtClean="0"/>
              <a:t> Не увидела в ученике «</a:t>
            </a:r>
            <a:r>
              <a:rPr lang="ru-RU" sz="3200" dirty="0" smtClean="0">
                <a:solidFill>
                  <a:srgbClr val="FF0000"/>
                </a:solidFill>
              </a:rPr>
              <a:t>человека</a:t>
            </a:r>
            <a:r>
              <a:rPr lang="ru-RU" sz="3200" dirty="0" smtClean="0"/>
              <a:t>». </a:t>
            </a:r>
          </a:p>
          <a:p>
            <a:pPr>
              <a:buNone/>
            </a:pPr>
            <a:r>
              <a:rPr lang="ru-RU" sz="3200" dirty="0" smtClean="0"/>
              <a:t>На следующий день учительница показала свое недоброжелательное отношение к ученику и тем углубила конфликт,</a:t>
            </a:r>
          </a:p>
          <a:p>
            <a:pPr>
              <a:buNone/>
            </a:pPr>
            <a:r>
              <a:rPr lang="ru-RU" sz="3200" dirty="0" smtClean="0"/>
              <a:t>Ученик расценил позицию учителя в отношении себя как </a:t>
            </a:r>
          </a:p>
          <a:p>
            <a:pPr>
              <a:buNone/>
            </a:pPr>
            <a:r>
              <a:rPr lang="ru-RU" sz="3200" dirty="0" smtClean="0"/>
              <a:t>несправедливую, и нормальные педагогические</a:t>
            </a:r>
          </a:p>
          <a:p>
            <a:pPr>
              <a:buNone/>
            </a:pPr>
            <a:r>
              <a:rPr lang="ru-RU" sz="3200" dirty="0" smtClean="0"/>
              <a:t> отношения были нарушены по </a:t>
            </a:r>
          </a:p>
          <a:p>
            <a:pPr>
              <a:buNone/>
            </a:pPr>
            <a:r>
              <a:rPr lang="ru-RU" sz="3200" dirty="0" smtClean="0"/>
              <a:t>вине учителя.</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trips(down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trips(down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8229600" cy="5840435"/>
          </a:xfrm>
        </p:spPr>
        <p:txBody>
          <a:bodyPr/>
          <a:lstStyle/>
          <a:p>
            <a:pPr>
              <a:buNone/>
            </a:pPr>
            <a:r>
              <a:rPr lang="ru-RU" sz="3200" i="1" dirty="0" smtClean="0">
                <a:solidFill>
                  <a:srgbClr val="FF9900"/>
                </a:solidFill>
              </a:rPr>
              <a:t>Ситуация 4.</a:t>
            </a:r>
          </a:p>
          <a:p>
            <a:pPr>
              <a:buNone/>
            </a:pPr>
            <a:r>
              <a:rPr lang="ru-RU" sz="3200" dirty="0" smtClean="0"/>
              <a:t>Учащийся </a:t>
            </a:r>
            <a:r>
              <a:rPr lang="ru-RU" sz="3200" dirty="0"/>
              <a:t>группы, систематически опаздывающий на утренние занятия, приглашен Вами (классным </a:t>
            </a:r>
            <a:r>
              <a:rPr lang="ru-RU" sz="3200" dirty="0" smtClean="0"/>
              <a:t>руководителем) </a:t>
            </a:r>
            <a:r>
              <a:rPr lang="ru-RU" sz="3200" dirty="0"/>
              <a:t>для беседы</a:t>
            </a:r>
            <a:r>
              <a:rPr lang="ru-RU" sz="3200" dirty="0" smtClean="0"/>
              <a:t>.</a:t>
            </a:r>
          </a:p>
          <a:p>
            <a:pPr>
              <a:buNone/>
            </a:pPr>
            <a:r>
              <a:rPr lang="ru-RU" sz="3200" dirty="0" smtClean="0"/>
              <a:t> </a:t>
            </a:r>
            <a:r>
              <a:rPr lang="ru-RU" sz="3200" dirty="0"/>
              <a:t>Но неожиданно для себя </a:t>
            </a:r>
            <a:r>
              <a:rPr lang="ru-RU" sz="3200" dirty="0">
                <a:solidFill>
                  <a:srgbClr val="92D050"/>
                </a:solidFill>
              </a:rPr>
              <a:t>Вы опоздали </a:t>
            </a:r>
            <a:r>
              <a:rPr lang="ru-RU" sz="3200" dirty="0"/>
              <a:t>и пришли на 20 минут позже назначенного времени</a:t>
            </a:r>
            <a:r>
              <a:rPr lang="ru-RU" sz="3200" dirty="0" smtClean="0"/>
              <a:t>.</a:t>
            </a:r>
          </a:p>
          <a:p>
            <a:pPr>
              <a:buNone/>
            </a:pPr>
            <a:r>
              <a:rPr lang="ru-RU" sz="3200" dirty="0" smtClean="0"/>
              <a:t> </a:t>
            </a:r>
            <a:r>
              <a:rPr lang="ru-RU" sz="3200" dirty="0"/>
              <a:t>Учащийся Вас дождался и с любопытством ожидает, как Вы себя </a:t>
            </a:r>
            <a:r>
              <a:rPr lang="ru-RU" sz="3200" dirty="0" smtClean="0"/>
              <a:t>поведете?</a:t>
            </a:r>
            <a:endParaRPr lang="ru-RU" sz="3200" dirty="0"/>
          </a:p>
          <a:p>
            <a:endParaRPr lang="ru-RU" dirty="0"/>
          </a:p>
        </p:txBody>
      </p:sp>
      <p:pic>
        <p:nvPicPr>
          <p:cNvPr id="4" name="Picture 4" descr="AG00317_"/>
          <p:cNvPicPr>
            <a:picLocks noChangeAspect="1" noChangeArrowheads="1" noCrop="1"/>
          </p:cNvPicPr>
          <p:nvPr/>
        </p:nvPicPr>
        <p:blipFill>
          <a:blip r:embed="rId2"/>
          <a:srcRect/>
          <a:stretch>
            <a:fillRect/>
          </a:stretch>
        </p:blipFill>
        <p:spPr bwMode="auto">
          <a:xfrm>
            <a:off x="7358082" y="4714884"/>
            <a:ext cx="1457325" cy="1871662"/>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8472518" cy="6215106"/>
          </a:xfrm>
        </p:spPr>
        <p:txBody>
          <a:bodyPr>
            <a:normAutofit fontScale="40000" lnSpcReduction="20000"/>
          </a:bodyPr>
          <a:lstStyle/>
          <a:p>
            <a:pPr>
              <a:buNone/>
            </a:pPr>
            <a:r>
              <a:rPr lang="ru-RU" dirty="0" smtClean="0"/>
              <a:t>    </a:t>
            </a:r>
            <a:r>
              <a:rPr lang="ru-RU" sz="7000" dirty="0" smtClean="0"/>
              <a:t>Профессиональная </a:t>
            </a:r>
            <a:r>
              <a:rPr lang="ru-RU" sz="7000" dirty="0"/>
              <a:t>ответственность учителя за педагогически правильное разрешение </a:t>
            </a:r>
            <a:r>
              <a:rPr lang="ru-RU" sz="7000" dirty="0" smtClean="0"/>
              <a:t>ситуации.</a:t>
            </a:r>
            <a:endParaRPr lang="ru-RU" sz="7000" dirty="0"/>
          </a:p>
          <a:p>
            <a:pPr>
              <a:buNone/>
            </a:pPr>
            <a:r>
              <a:rPr lang="ru-RU" sz="7000" dirty="0"/>
              <a:t>– Участники конфликтов имеют различный социальный статус </a:t>
            </a:r>
            <a:r>
              <a:rPr lang="ru-RU" sz="7000" dirty="0" smtClean="0"/>
              <a:t>чем </a:t>
            </a:r>
            <a:r>
              <a:rPr lang="ru-RU" sz="7000" dirty="0"/>
              <a:t>и определяется их разное поведение в конфликте.</a:t>
            </a:r>
          </a:p>
          <a:p>
            <a:pPr>
              <a:buNone/>
            </a:pPr>
            <a:r>
              <a:rPr lang="ru-RU" sz="7000" dirty="0"/>
              <a:t>– Разница возраста и жизненного опыта участников разводит их позиции в конфликте, порождает разную степень ответственности за ошибки при их разрешении.</a:t>
            </a:r>
          </a:p>
          <a:p>
            <a:pPr>
              <a:buNone/>
            </a:pPr>
            <a:r>
              <a:rPr lang="ru-RU" sz="7000" dirty="0"/>
              <a:t>– Различное понимание событий и их причин участниками (конфликт «глазами учителя» и «глазами ученика» видится по-разному), поэтому учителю не всегда легко понять глубину переживаний ученика, а ученику – справиться со своими эмоциями, подчинить их разуму</a:t>
            </a:r>
            <a:r>
              <a:rPr lang="ru-RU" sz="7000" dirty="0" smtClean="0"/>
              <a:t>.</a:t>
            </a:r>
            <a:endParaRPr lang="ru-RU" sz="7000" dirty="0"/>
          </a:p>
        </p:txBody>
      </p:sp>
      <p:pic>
        <p:nvPicPr>
          <p:cNvPr id="4" name="Picture 4" descr="AG00317_"/>
          <p:cNvPicPr>
            <a:picLocks noChangeAspect="1" noChangeArrowheads="1" noCrop="1"/>
          </p:cNvPicPr>
          <p:nvPr/>
        </p:nvPicPr>
        <p:blipFill>
          <a:blip r:embed="rId2"/>
          <a:srcRect/>
          <a:stretch>
            <a:fillRect/>
          </a:stretch>
        </p:blipFill>
        <p:spPr bwMode="auto">
          <a:xfrm>
            <a:off x="7686675" y="4786322"/>
            <a:ext cx="1457325" cy="1871662"/>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8229600" cy="5768997"/>
          </a:xfrm>
        </p:spPr>
        <p:txBody>
          <a:bodyPr>
            <a:normAutofit/>
          </a:bodyPr>
          <a:lstStyle/>
          <a:p>
            <a:pPr>
              <a:buNone/>
            </a:pPr>
            <a:r>
              <a:rPr lang="ru-RU" sz="2800" dirty="0" smtClean="0"/>
              <a:t>Как показала работа с учителями, многие из них затрудняются в проведении диалога с учениками разного возраста.</a:t>
            </a:r>
          </a:p>
          <a:p>
            <a:pPr>
              <a:buNone/>
            </a:pPr>
            <a:r>
              <a:rPr lang="ru-RU" sz="2800" dirty="0" smtClean="0"/>
              <a:t> </a:t>
            </a:r>
            <a:r>
              <a:rPr lang="ru-RU" sz="2800" b="1" dirty="0" smtClean="0"/>
              <a:t>Диалог </a:t>
            </a:r>
            <a:r>
              <a:rPr lang="ru-RU" sz="2800" dirty="0" smtClean="0"/>
              <a:t>учителя с учениками часто ведется на командно-административном уровне и содержит набор стереотипных выражений, упреков, угроз, недовольства поведением ученика. </a:t>
            </a:r>
          </a:p>
          <a:p>
            <a:pPr>
              <a:buNone/>
            </a:pPr>
            <a:r>
              <a:rPr lang="ru-RU" sz="2800" dirty="0" smtClean="0"/>
              <a:t>Такое общение продолжается в течение многих лет обучения в школе, и к старшему школьному возрасту многие из учеников вырабатывают ответный стиль общения с учителями.</a:t>
            </a:r>
          </a:p>
        </p:txBody>
      </p:sp>
      <p:pic>
        <p:nvPicPr>
          <p:cNvPr id="4" name="Picture 4" descr="AG00317_"/>
          <p:cNvPicPr>
            <a:picLocks noChangeAspect="1" noChangeArrowheads="1" noCrop="1"/>
          </p:cNvPicPr>
          <p:nvPr/>
        </p:nvPicPr>
        <p:blipFill>
          <a:blip r:embed="rId2"/>
          <a:srcRect/>
          <a:stretch>
            <a:fillRect/>
          </a:stretch>
        </p:blipFill>
        <p:spPr bwMode="auto">
          <a:xfrm>
            <a:off x="7686675" y="4714884"/>
            <a:ext cx="1457325" cy="1871662"/>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sz="quarter" idx="1"/>
          </p:nvPr>
        </p:nvSpPr>
        <p:spPr>
          <a:xfrm>
            <a:off x="457200" y="428625"/>
            <a:ext cx="8229600" cy="5697538"/>
          </a:xfrm>
        </p:spPr>
        <p:txBody>
          <a:bodyPr>
            <a:normAutofit/>
          </a:bodyPr>
          <a:lstStyle/>
          <a:p>
            <a:pPr>
              <a:buNone/>
            </a:pPr>
            <a:r>
              <a:rPr lang="ru-RU" dirty="0" smtClean="0"/>
              <a:t>С одними учителями этот стиль имеет:</a:t>
            </a:r>
          </a:p>
          <a:p>
            <a:pPr lvl="0"/>
            <a:r>
              <a:rPr lang="ru-RU" u="sng" dirty="0" smtClean="0">
                <a:solidFill>
                  <a:srgbClr val="92D050"/>
                </a:solidFill>
              </a:rPr>
              <a:t>учебно-деловой</a:t>
            </a:r>
            <a:r>
              <a:rPr lang="ru-RU" dirty="0" smtClean="0"/>
              <a:t> характер: «Она (учительница) говорит — я слушаю», «Она спрашивает — я отвечаю то, что она от меня ожидает, — и все у меня в порядке. А чем живу и над чем размышляю — это взрослых мало интересует, неужели вы не поняли это? Ведь все хотят жить спокойно!»;</a:t>
            </a:r>
          </a:p>
          <a:p>
            <a:pPr lvl="0"/>
            <a:r>
              <a:rPr lang="ru-RU" dirty="0" smtClean="0"/>
              <a:t>или </a:t>
            </a:r>
            <a:r>
              <a:rPr lang="ru-RU" u="sng" dirty="0" smtClean="0">
                <a:solidFill>
                  <a:srgbClr val="92D050"/>
                </a:solidFill>
              </a:rPr>
              <a:t>безразлично-равнодушный</a:t>
            </a:r>
            <a:r>
              <a:rPr lang="ru-RU" dirty="0" smtClean="0"/>
              <a:t>. «Она говорит — я слушаю и делаю по-своему, все равно забудет, о чем говорили, только на глаза надо реже попадаться»;</a:t>
            </a:r>
          </a:p>
          <a:p>
            <a:pPr lvl="0"/>
            <a:r>
              <a:rPr lang="ru-RU" dirty="0" smtClean="0"/>
              <a:t>или </a:t>
            </a:r>
            <a:r>
              <a:rPr lang="ru-RU" u="sng" dirty="0" smtClean="0">
                <a:solidFill>
                  <a:srgbClr val="92D050"/>
                </a:solidFill>
              </a:rPr>
              <a:t>свободно-личностный</a:t>
            </a:r>
            <a:r>
              <a:rPr lang="ru-RU" dirty="0" smtClean="0"/>
              <a:t>: «Разговоры обо всем «за жизнь» — не многие учителя видят в них смысл» (из разговоров с учениками).</a:t>
            </a:r>
          </a:p>
          <a:p>
            <a:endParaRPr lang="ru-RU"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14290"/>
            <a:ext cx="8229600" cy="6643710"/>
          </a:xfrm>
        </p:spPr>
        <p:txBody>
          <a:bodyPr>
            <a:normAutofit fontScale="62500" lnSpcReduction="20000"/>
          </a:bodyPr>
          <a:lstStyle/>
          <a:p>
            <a:pPr>
              <a:buNone/>
            </a:pPr>
            <a:r>
              <a:rPr lang="ru-RU" sz="4000" i="1" dirty="0" smtClean="0">
                <a:solidFill>
                  <a:srgbClr val="FF9900"/>
                </a:solidFill>
              </a:rPr>
              <a:t>Ситуация 5.</a:t>
            </a:r>
          </a:p>
          <a:p>
            <a:pPr>
              <a:buNone/>
            </a:pPr>
            <a:r>
              <a:rPr lang="ru-RU" sz="4500" dirty="0" smtClean="0"/>
              <a:t>Во время перемены в учительской </a:t>
            </a:r>
            <a:r>
              <a:rPr lang="ru-RU" sz="4500" dirty="0" err="1" smtClean="0"/>
              <a:t>клас</a:t>
            </a:r>
            <a:r>
              <a:rPr lang="ru-RU" sz="4500" dirty="0" smtClean="0"/>
              <a:t>. рук. беседовала с матерью о его учебе, поведении. Мать сознавала и свою вину перед учителями, и свою беспомощность как-то исправить поведение сына.</a:t>
            </a:r>
          </a:p>
          <a:p>
            <a:pPr>
              <a:buNone/>
            </a:pPr>
            <a:r>
              <a:rPr lang="ru-RU" sz="4500" dirty="0" smtClean="0"/>
              <a:t> Учителя, входя в учительскую, видели эту беседу, и каждый старался дополнить перечень проступков ученика, вспомнить все его «грехи». </a:t>
            </a:r>
          </a:p>
          <a:p>
            <a:pPr>
              <a:buNone/>
            </a:pPr>
            <a:r>
              <a:rPr lang="ru-RU" sz="4500" dirty="0" smtClean="0"/>
              <a:t>Никто из учителей не проявил сочувствия, не сказал доброго слова. Подросток все ниже опускал голову, но на лице уже не было смирения и раскаяния, а скорее недоумение и озлобление. И когда классный руководитель спросила: «Понял, к чему ты идешь, как к тебе относятся учителя, да и мать до чего довел?!», он злобно взглянул и выбежал из учительской.</a:t>
            </a:r>
          </a:p>
          <a:p>
            <a:endParaRPr lang="ru-RU" dirty="0"/>
          </a:p>
        </p:txBody>
      </p:sp>
    </p:spTree>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3" descr="get_img.jpeg"/>
          <p:cNvPicPr>
            <a:picLocks noChangeAspect="1"/>
          </p:cNvPicPr>
          <p:nvPr/>
        </p:nvPicPr>
        <p:blipFill>
          <a:blip r:embed="rId2"/>
          <a:stretch>
            <a:fillRect/>
          </a:stretch>
        </p:blipFill>
        <p:spPr>
          <a:xfrm>
            <a:off x="5429256" y="3429000"/>
            <a:ext cx="3437999" cy="2900811"/>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3" name="Содержимое 2"/>
          <p:cNvSpPr>
            <a:spLocks noGrp="1"/>
          </p:cNvSpPr>
          <p:nvPr>
            <p:ph sz="quarter" idx="1"/>
          </p:nvPr>
        </p:nvSpPr>
        <p:spPr>
          <a:xfrm>
            <a:off x="457200" y="214290"/>
            <a:ext cx="8229600" cy="6286544"/>
          </a:xfrm>
        </p:spPr>
        <p:txBody>
          <a:bodyPr>
            <a:normAutofit fontScale="85000" lnSpcReduction="20000"/>
          </a:bodyPr>
          <a:lstStyle/>
          <a:p>
            <a:pPr>
              <a:buNone/>
            </a:pPr>
            <a:r>
              <a:rPr lang="ru-RU" sz="3300" b="1" dirty="0" smtClean="0">
                <a:solidFill>
                  <a:srgbClr val="FF0000"/>
                </a:solidFill>
              </a:rPr>
              <a:t>Наказание.</a:t>
            </a:r>
          </a:p>
          <a:p>
            <a:pPr>
              <a:buNone/>
            </a:pPr>
            <a:r>
              <a:rPr lang="ru-RU" sz="3300" dirty="0" smtClean="0"/>
              <a:t>При разрешении конфликтов учителя считают наказание одним из основных средств воздействия.</a:t>
            </a:r>
          </a:p>
          <a:p>
            <a:pPr>
              <a:buNone/>
            </a:pPr>
            <a:r>
              <a:rPr lang="ru-RU" sz="3300" dirty="0" smtClean="0"/>
              <a:t> Они полагают, что этим будет достигнуто </a:t>
            </a:r>
            <a:r>
              <a:rPr lang="ru-RU" sz="3300" dirty="0" err="1" smtClean="0"/>
              <a:t>неповторение</a:t>
            </a:r>
            <a:r>
              <a:rPr lang="ru-RU" sz="3300" dirty="0" smtClean="0"/>
              <a:t> поступка, что это устрашит ученика. Однако вспомним из отечественной истории о том, что можно построить на страхе. </a:t>
            </a:r>
          </a:p>
          <a:p>
            <a:pPr>
              <a:buNone/>
            </a:pPr>
            <a:r>
              <a:rPr lang="ru-RU" sz="3300" dirty="0" smtClean="0"/>
              <a:t>Весь вопрос в том, какой след переживаний остается в душе ребенка после </a:t>
            </a:r>
            <a:r>
              <a:rPr lang="ru-RU" sz="3300" dirty="0" smtClean="0">
                <a:solidFill>
                  <a:schemeClr val="bg1"/>
                </a:solidFill>
              </a:rPr>
              <a:t>его наказания</a:t>
            </a:r>
            <a:r>
              <a:rPr lang="ru-RU" sz="3300" dirty="0" smtClean="0"/>
              <a:t>: раскаяние, злоба, стыд, страх, </a:t>
            </a:r>
            <a:r>
              <a:rPr lang="ru-RU" sz="3300" dirty="0" smtClean="0">
                <a:solidFill>
                  <a:schemeClr val="bg1"/>
                </a:solidFill>
              </a:rPr>
              <a:t>обида, вина</a:t>
            </a:r>
            <a:r>
              <a:rPr lang="ru-RU" sz="3300" dirty="0" smtClean="0"/>
              <a:t>, агрессия?</a:t>
            </a:r>
          </a:p>
          <a:p>
            <a:pPr>
              <a:buNone/>
            </a:pPr>
            <a:r>
              <a:rPr lang="ru-RU" sz="3300" dirty="0" smtClean="0"/>
              <a:t>Такой «беседой» учителя лишь </a:t>
            </a:r>
          </a:p>
          <a:p>
            <a:pPr>
              <a:buNone/>
            </a:pPr>
            <a:r>
              <a:rPr lang="ru-RU" sz="3300" dirty="0" smtClean="0"/>
              <a:t>озлобили подростка: </a:t>
            </a:r>
          </a:p>
          <a:p>
            <a:pPr>
              <a:buNone/>
            </a:pPr>
            <a:r>
              <a:rPr lang="ru-RU" sz="3300" dirty="0" smtClean="0"/>
              <a:t>ведь он не простит/своего публи</a:t>
            </a:r>
            <a:r>
              <a:rPr lang="ru-RU" sz="3300" dirty="0" smtClean="0">
                <a:solidFill>
                  <a:schemeClr val="bg1"/>
                </a:solidFill>
              </a:rPr>
              <a:t>чного </a:t>
            </a:r>
            <a:r>
              <a:rPr lang="ru-RU" sz="3300" dirty="0" smtClean="0"/>
              <a:t>«избиения», эмоционального и</a:t>
            </a:r>
            <a:r>
              <a:rPr lang="ru-RU" sz="3300" dirty="0" smtClean="0">
                <a:solidFill>
                  <a:schemeClr val="bg1"/>
                </a:solidFill>
              </a:rPr>
              <a:t>стязания</a:t>
            </a:r>
            <a:r>
              <a:rPr lang="ru-RU" sz="3300" dirty="0" smtClean="0"/>
              <a:t>.</a:t>
            </a:r>
          </a:p>
          <a:p>
            <a:endParaRPr lang="ru-RU"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8229600" cy="6215106"/>
          </a:xfrm>
        </p:spPr>
        <p:txBody>
          <a:bodyPr>
            <a:normAutofit fontScale="77500" lnSpcReduction="20000"/>
          </a:bodyPr>
          <a:lstStyle/>
          <a:p>
            <a:pPr>
              <a:buNone/>
            </a:pPr>
            <a:r>
              <a:rPr lang="ru-RU" sz="3600" dirty="0" smtClean="0"/>
              <a:t>Для разрешения конфликта, когда отношения между учителем и учеником принимают характер противостояния, иногда приглашают </a:t>
            </a:r>
            <a:r>
              <a:rPr lang="ru-RU" sz="3600" i="1" u="sng" dirty="0" smtClean="0"/>
              <a:t>«третьего».</a:t>
            </a:r>
          </a:p>
          <a:p>
            <a:pPr>
              <a:buNone/>
            </a:pPr>
            <a:r>
              <a:rPr lang="ru-RU" sz="3600" dirty="0" smtClean="0"/>
              <a:t>При выборе «третьего» следует учесть, что он должен иметь возможность включиться в разрешение ситуации не по служебной обязанности. Он должен иметь и искреннее желание помочь ученику, и глубоко понять причины конфликта.</a:t>
            </a:r>
          </a:p>
          <a:p>
            <a:pPr>
              <a:buNone/>
            </a:pPr>
            <a:r>
              <a:rPr lang="ru-RU" sz="3600" dirty="0" smtClean="0"/>
              <a:t>Таким «третьим» могут быть и родители, и кто-то из учителей или сверстников. Главное, чтобы «третий» был значимым для конфликтующего ученика человеком.</a:t>
            </a:r>
          </a:p>
          <a:p>
            <a:pPr>
              <a:buNone/>
            </a:pPr>
            <a:r>
              <a:rPr lang="ru-RU" sz="3600" dirty="0" smtClean="0"/>
              <a:t>Часто в разрешение конфликта вынужденно включается директор школы или кто-то из администрации.</a:t>
            </a:r>
          </a:p>
          <a:p>
            <a:endParaRPr lang="ru-RU" dirty="0"/>
          </a:p>
        </p:txBody>
      </p:sp>
      <p:pic>
        <p:nvPicPr>
          <p:cNvPr id="4" name="Picture 4" descr="AG00317_"/>
          <p:cNvPicPr>
            <a:picLocks noChangeAspect="1" noChangeArrowheads="1" noCrop="1"/>
          </p:cNvPicPr>
          <p:nvPr/>
        </p:nvPicPr>
        <p:blipFill>
          <a:blip r:embed="rId2"/>
          <a:srcRect/>
          <a:stretch>
            <a:fillRect/>
          </a:stretch>
        </p:blipFill>
        <p:spPr bwMode="auto">
          <a:xfrm>
            <a:off x="7686675" y="4786322"/>
            <a:ext cx="1457325" cy="1871662"/>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00042"/>
            <a:ext cx="8229600" cy="5626121"/>
          </a:xfrm>
        </p:spPr>
        <p:txBody>
          <a:bodyPr/>
          <a:lstStyle/>
          <a:p>
            <a:pPr algn="ctr">
              <a:buNone/>
            </a:pPr>
            <a:endParaRPr lang="ru-RU" b="1" dirty="0" smtClean="0"/>
          </a:p>
          <a:p>
            <a:pPr algn="ctr">
              <a:buNone/>
            </a:pPr>
            <a:endParaRPr lang="ru-RU" b="1" dirty="0" smtClean="0"/>
          </a:p>
          <a:p>
            <a:pPr algn="ctr">
              <a:buNone/>
            </a:pPr>
            <a:endParaRPr lang="ru-RU" b="1" dirty="0" smtClean="0"/>
          </a:p>
          <a:p>
            <a:pPr algn="ctr">
              <a:buNone/>
            </a:pPr>
            <a:r>
              <a:rPr lang="ru-RU" sz="4400" b="1" dirty="0" smtClean="0">
                <a:solidFill>
                  <a:srgbClr val="00B0F0"/>
                </a:solidFill>
              </a:rPr>
              <a:t>Проблемы дисциплины на уроках</a:t>
            </a:r>
          </a:p>
        </p:txBody>
      </p:sp>
    </p:spTree>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8229600" cy="6357982"/>
          </a:xfrm>
        </p:spPr>
        <p:txBody>
          <a:bodyPr>
            <a:noAutofit/>
          </a:bodyPr>
          <a:lstStyle/>
          <a:p>
            <a:pPr algn="ctr">
              <a:buNone/>
            </a:pPr>
            <a:r>
              <a:rPr lang="ru-RU" sz="3600" b="1" dirty="0" smtClean="0">
                <a:solidFill>
                  <a:srgbClr val="FF0000"/>
                </a:solidFill>
              </a:rPr>
              <a:t>Правила</a:t>
            </a:r>
          </a:p>
          <a:p>
            <a:pPr>
              <a:buNone/>
            </a:pPr>
            <a:r>
              <a:rPr lang="ru-RU" sz="3200" dirty="0" smtClean="0"/>
              <a:t>1. Не пытайтесь за каждым отрицательным поступком видеть только отрицательные мотивы.</a:t>
            </a:r>
          </a:p>
          <a:p>
            <a:pPr>
              <a:buNone/>
            </a:pPr>
            <a:r>
              <a:rPr lang="ru-RU" sz="3200" dirty="0" smtClean="0"/>
              <a:t>2. Не допускайте ни малейшей некомпетентности в преподавании своего предмета.</a:t>
            </a:r>
          </a:p>
          <a:p>
            <a:pPr>
              <a:buNone/>
            </a:pPr>
            <a:r>
              <a:rPr lang="ru-RU" sz="3200" dirty="0" smtClean="0"/>
              <a:t>3. Школьники склонны охотнее выполнять распоряжения учителей при опосредованном способе воздействия.</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3" descr="2.JPG"/>
          <p:cNvPicPr>
            <a:picLocks noChangeAspect="1"/>
          </p:cNvPicPr>
          <p:nvPr/>
        </p:nvPicPr>
        <p:blipFill>
          <a:blip r:embed="rId2"/>
          <a:stretch>
            <a:fillRect/>
          </a:stretch>
        </p:blipFill>
        <p:spPr>
          <a:xfrm>
            <a:off x="4643438" y="3500438"/>
            <a:ext cx="3921124" cy="2797967"/>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3" name="Содержимое 2"/>
          <p:cNvSpPr>
            <a:spLocks noGrp="1"/>
          </p:cNvSpPr>
          <p:nvPr>
            <p:ph sz="quarter" idx="1"/>
          </p:nvPr>
        </p:nvSpPr>
        <p:spPr>
          <a:xfrm>
            <a:off x="357158" y="357166"/>
            <a:ext cx="8329642" cy="5662634"/>
          </a:xfrm>
        </p:spPr>
        <p:txBody>
          <a:bodyPr/>
          <a:lstStyle/>
          <a:p>
            <a:pPr>
              <a:buNone/>
            </a:pPr>
            <a:r>
              <a:rPr lang="ru-RU" sz="3200" dirty="0" smtClean="0"/>
              <a:t>4. Школьника можно изменить к лучшему с помощью специальных приемов оценки его личности.</a:t>
            </a:r>
          </a:p>
          <a:p>
            <a:pPr>
              <a:buNone/>
            </a:pPr>
            <a:r>
              <a:rPr lang="ru-RU" sz="3200" dirty="0" smtClean="0"/>
              <a:t>5. Совместная деятельность сближает людей и повышает их авторитет.</a:t>
            </a:r>
          </a:p>
          <a:p>
            <a:pPr>
              <a:buNone/>
            </a:pPr>
            <a:r>
              <a:rPr lang="ru-RU" sz="3200" dirty="0" smtClean="0"/>
              <a:t>6. Предусмотрительность и корректность поведения учителя снижают напряжение в общении.</a:t>
            </a:r>
          </a:p>
          <a:p>
            <a:endParaRPr lang="ru-RU"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8229600" cy="5840435"/>
          </a:xfrm>
        </p:spPr>
        <p:txBody>
          <a:bodyPr/>
          <a:lstStyle/>
          <a:p>
            <a:pPr algn="ctr">
              <a:buNone/>
            </a:pPr>
            <a:r>
              <a:rPr lang="ru-RU" sz="3600" u="sng" dirty="0" smtClean="0"/>
              <a:t>Очень важно из конфликтной ситуации выйти с достоинством. Таким образом будут защищены те социально ценные нормы, которые отстаивает учитель. </a:t>
            </a:r>
          </a:p>
          <a:p>
            <a:pPr algn="ctr">
              <a:buNone/>
            </a:pPr>
            <a:r>
              <a:rPr lang="ru-RU" sz="3600" u="sng" dirty="0" smtClean="0"/>
              <a:t>Чтобы выиграть психологическое противоборство в столкновении двух полярных систем норм и ценностей, учителю целесообразно запомнить эти </a:t>
            </a:r>
            <a:r>
              <a:rPr lang="ru-RU" sz="3600" u="sng" dirty="0" smtClean="0">
                <a:solidFill>
                  <a:schemeClr val="accent1">
                    <a:lumMod val="60000"/>
                    <a:lumOff val="40000"/>
                  </a:schemeClr>
                </a:solidFill>
              </a:rPr>
              <a:t>подсказки.</a:t>
            </a:r>
            <a:endParaRPr lang="ru-RU" sz="3600" dirty="0" smtClean="0">
              <a:solidFill>
                <a:schemeClr val="accent1">
                  <a:lumMod val="60000"/>
                  <a:lumOff val="40000"/>
                </a:schemeClr>
              </a:solidFill>
            </a:endParaRPr>
          </a:p>
          <a:p>
            <a:endParaRPr lang="ru-RU"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8229600" cy="5697559"/>
          </a:xfrm>
        </p:spPr>
        <p:txBody>
          <a:bodyPr>
            <a:normAutofit lnSpcReduction="10000"/>
          </a:bodyPr>
          <a:lstStyle/>
          <a:p>
            <a:r>
              <a:rPr lang="ru-RU" sz="3400" dirty="0" smtClean="0"/>
              <a:t>Подсказка первая. "Два возбужденных человека не в состоянии прийти к согласию" (Дейл Карнеги).</a:t>
            </a:r>
          </a:p>
          <a:p>
            <a:r>
              <a:rPr lang="ru-RU" sz="3400" dirty="0" smtClean="0"/>
              <a:t>Подсказка вторая. "Задержите реакцию!"</a:t>
            </a:r>
          </a:p>
          <a:p>
            <a:r>
              <a:rPr lang="ru-RU" sz="3400" dirty="0" smtClean="0"/>
              <a:t>Подсказка третья. "Переведи реакцию!"</a:t>
            </a:r>
          </a:p>
          <a:p>
            <a:r>
              <a:rPr lang="ru-RU" sz="3400" dirty="0" smtClean="0"/>
              <a:t>Подсказка четвертая. "Будь рационализатором!"</a:t>
            </a:r>
          </a:p>
          <a:p>
            <a:r>
              <a:rPr lang="ru-RU" sz="3400" dirty="0" smtClean="0"/>
              <a:t>Подсказка пятая. "Будь парадоксальным!"</a:t>
            </a:r>
          </a:p>
          <a:p>
            <a:endParaRPr lang="ru-RU" dirty="0"/>
          </a:p>
        </p:txBody>
      </p:sp>
      <p:pic>
        <p:nvPicPr>
          <p:cNvPr id="4" name="Picture 4" descr="AG00317_"/>
          <p:cNvPicPr>
            <a:picLocks noChangeAspect="1" noChangeArrowheads="1" noCrop="1"/>
          </p:cNvPicPr>
          <p:nvPr/>
        </p:nvPicPr>
        <p:blipFill>
          <a:blip r:embed="rId2"/>
          <a:srcRect/>
          <a:stretch>
            <a:fillRect/>
          </a:stretch>
        </p:blipFill>
        <p:spPr bwMode="auto">
          <a:xfrm>
            <a:off x="7500958" y="4357694"/>
            <a:ext cx="1457325" cy="1871663"/>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sz="quarter" idx="1"/>
          </p:nvPr>
        </p:nvSpPr>
        <p:spPr>
          <a:xfrm>
            <a:off x="457200" y="285728"/>
            <a:ext cx="8229600" cy="6572272"/>
          </a:xfrm>
        </p:spPr>
        <p:txBody>
          <a:bodyPr>
            <a:noAutofit/>
          </a:bodyPr>
          <a:lstStyle/>
          <a:p>
            <a:r>
              <a:rPr lang="ru-RU" sz="2800" dirty="0" smtClean="0"/>
              <a:t>Присутствие других учеников при конфликте делает их из свидетелей участниками, а конфликт приобретает воспитательный смысл и для них; об этом всегда приходится помнить учителю.</a:t>
            </a:r>
          </a:p>
          <a:p>
            <a:r>
              <a:rPr lang="ru-RU" sz="2800" dirty="0" smtClean="0"/>
              <a:t> Профессиональная позиция учителя в конфликте обязывает его взять на себя инициативу в его разрешении и на первое место суметь поставить интересы ученика как формирующейся личности.</a:t>
            </a:r>
          </a:p>
          <a:p>
            <a:r>
              <a:rPr lang="ru-RU" sz="2800" dirty="0" smtClean="0"/>
              <a:t> Всякая ошибка учителя при </a:t>
            </a:r>
          </a:p>
          <a:p>
            <a:pPr>
              <a:buNone/>
            </a:pPr>
            <a:r>
              <a:rPr lang="ru-RU" sz="2800" dirty="0" smtClean="0"/>
              <a:t>разрешении конфликта порождает</a:t>
            </a:r>
          </a:p>
          <a:p>
            <a:pPr>
              <a:buNone/>
            </a:pPr>
            <a:r>
              <a:rPr lang="ru-RU" sz="2800" dirty="0" smtClean="0"/>
              <a:t> новые ситуации в которые </a:t>
            </a:r>
          </a:p>
          <a:p>
            <a:pPr>
              <a:buNone/>
            </a:pPr>
            <a:r>
              <a:rPr lang="ru-RU" sz="2800" dirty="0" smtClean="0"/>
              <a:t>включаются другие ученики.</a:t>
            </a:r>
          </a:p>
        </p:txBody>
      </p:sp>
      <p:pic>
        <p:nvPicPr>
          <p:cNvPr id="4" name="Содержимое 3" descr="x_9e6c55f1.jpg"/>
          <p:cNvPicPr>
            <a:picLocks noChangeAspect="1"/>
          </p:cNvPicPr>
          <p:nvPr/>
        </p:nvPicPr>
        <p:blipFill>
          <a:blip r:embed="rId2"/>
          <a:stretch>
            <a:fillRect/>
          </a:stretch>
        </p:blipFill>
        <p:spPr>
          <a:xfrm>
            <a:off x="6574318" y="4214818"/>
            <a:ext cx="2355368" cy="2643182"/>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strips(down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strips(down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strips(downLeft)">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strips(downLeft)">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strips(downLeft)">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71480"/>
            <a:ext cx="8229600" cy="5554683"/>
          </a:xfrm>
        </p:spPr>
        <p:txBody>
          <a:bodyPr>
            <a:normAutofit/>
          </a:bodyPr>
          <a:lstStyle/>
          <a:p>
            <a:pPr>
              <a:buNone/>
            </a:pPr>
            <a:r>
              <a:rPr lang="ru-RU" sz="2800" i="1" dirty="0" smtClean="0">
                <a:solidFill>
                  <a:srgbClr val="FF9900"/>
                </a:solidFill>
              </a:rPr>
              <a:t>Ситуация 6.</a:t>
            </a:r>
          </a:p>
          <a:p>
            <a:pPr>
              <a:buNone/>
            </a:pPr>
            <a:r>
              <a:rPr lang="ru-RU" sz="2800" dirty="0" smtClean="0"/>
              <a:t>  Ученик Н. систематически не выполнял домашние задания. При выставлении неудовлетворительных оценок в дневник он заявлял: "Ну и ставьте!" Как-то раз при очередном опросе ученик опять ответил плохо. Учитель...</a:t>
            </a:r>
          </a:p>
          <a:p>
            <a:pPr>
              <a:buNone/>
            </a:pPr>
            <a:endParaRPr lang="ru-RU" dirty="0" smtClean="0"/>
          </a:p>
          <a:p>
            <a:endParaRPr lang="ru-RU" dirty="0"/>
          </a:p>
        </p:txBody>
      </p:sp>
      <p:pic>
        <p:nvPicPr>
          <p:cNvPr id="4" name="Содержимое 3" descr="b_d0516ef36cec745b364df90a9400f658.jpg"/>
          <p:cNvPicPr>
            <a:picLocks noChangeAspect="1"/>
          </p:cNvPicPr>
          <p:nvPr/>
        </p:nvPicPr>
        <p:blipFill>
          <a:blip r:embed="rId2"/>
          <a:stretch>
            <a:fillRect/>
          </a:stretch>
        </p:blipFill>
        <p:spPr>
          <a:xfrm>
            <a:off x="5286380" y="3500438"/>
            <a:ext cx="3321394" cy="321471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spd="med">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14290"/>
            <a:ext cx="8229600" cy="5911873"/>
          </a:xfrm>
        </p:spPr>
        <p:txBody>
          <a:bodyPr>
            <a:normAutofit/>
          </a:bodyPr>
          <a:lstStyle/>
          <a:p>
            <a:pPr>
              <a:buNone/>
            </a:pPr>
            <a:r>
              <a:rPr lang="ru-RU" sz="2800" dirty="0" smtClean="0"/>
              <a:t>...предложил ученику открыть дневник и сказал: "Поставь сам себе оценку за ответ". Ученик был доволен. Учащиеся оживились. Стали подсказывать, что ставить. </a:t>
            </a:r>
          </a:p>
          <a:p>
            <a:pPr>
              <a:buNone/>
            </a:pPr>
            <a:r>
              <a:rPr lang="ru-RU" sz="2800" dirty="0" smtClean="0"/>
              <a:t>Наконец, после долгого размышления, ученик поставил себе сам в дневник оценку "2". Учитель расписался в дневнике, а рядом дописал: "5 - за честность".</a:t>
            </a:r>
          </a:p>
          <a:p>
            <a:pPr>
              <a:buNone/>
            </a:pPr>
            <a:r>
              <a:rPr lang="ru-RU" sz="2800" dirty="0" smtClean="0"/>
              <a:t> Конфликт был улажен, отношения между учителем и этим мальчиком стали более человечными и доверительными.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8229600" cy="5768997"/>
          </a:xfrm>
        </p:spPr>
        <p:txBody>
          <a:bodyPr>
            <a:normAutofit/>
          </a:bodyPr>
          <a:lstStyle/>
          <a:p>
            <a:pPr>
              <a:buNone/>
            </a:pPr>
            <a:r>
              <a:rPr lang="ru-RU" sz="3600" i="1" dirty="0" smtClean="0">
                <a:solidFill>
                  <a:srgbClr val="FF9900"/>
                </a:solidFill>
              </a:rPr>
              <a:t>Ситуация 7. </a:t>
            </a:r>
          </a:p>
          <a:p>
            <a:pPr>
              <a:buNone/>
            </a:pPr>
            <a:r>
              <a:rPr lang="ru-RU" sz="3600" dirty="0" smtClean="0"/>
              <a:t>Ребята решили сорвать урок молодой учительницы. При этом они договорились на уроке хрюкать. Когда педагог вошла в класс, раздались соответствующие звуки...</a:t>
            </a:r>
            <a:endParaRPr lang="ru-RU" sz="3600" dirty="0"/>
          </a:p>
        </p:txBody>
      </p:sp>
      <p:pic>
        <p:nvPicPr>
          <p:cNvPr id="5" name="Picture 4" descr="AG00317_"/>
          <p:cNvPicPr>
            <a:picLocks noChangeAspect="1" noChangeArrowheads="1" noCrop="1"/>
          </p:cNvPicPr>
          <p:nvPr/>
        </p:nvPicPr>
        <p:blipFill>
          <a:blip r:embed="rId2"/>
          <a:srcRect/>
          <a:stretch>
            <a:fillRect/>
          </a:stretch>
        </p:blipFill>
        <p:spPr bwMode="auto">
          <a:xfrm>
            <a:off x="7286644" y="4572008"/>
            <a:ext cx="1457325" cy="1871663"/>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8229600" cy="5768997"/>
          </a:xfrm>
        </p:spPr>
        <p:txBody>
          <a:bodyPr/>
          <a:lstStyle/>
          <a:p>
            <a:pPr>
              <a:buNone/>
            </a:pPr>
            <a:r>
              <a:rPr lang="ru-RU" sz="3200" dirty="0" smtClean="0"/>
              <a:t>Тогда она обратилась к лидеру класса: "Вот хорошо, Витя, я вас как раз на ферму собралась повести на экскурсию. Будешь переводчиком? Поможешь в общении с животными?" Все засмеялись. Урок прошел как никогда живо и весело.</a:t>
            </a:r>
          </a:p>
          <a:p>
            <a:endParaRPr lang="ru-RU" dirty="0"/>
          </a:p>
        </p:txBody>
      </p:sp>
      <p:pic>
        <p:nvPicPr>
          <p:cNvPr id="4" name="Picture 4" descr="AG00317_"/>
          <p:cNvPicPr>
            <a:picLocks noChangeAspect="1" noChangeArrowheads="1" noCrop="1"/>
          </p:cNvPicPr>
          <p:nvPr/>
        </p:nvPicPr>
        <p:blipFill>
          <a:blip r:embed="rId2"/>
          <a:srcRect/>
          <a:stretch>
            <a:fillRect/>
          </a:stretch>
        </p:blipFill>
        <p:spPr bwMode="auto">
          <a:xfrm>
            <a:off x="7143768" y="4357694"/>
            <a:ext cx="1457325" cy="1871663"/>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642910" y="571480"/>
            <a:ext cx="8043890" cy="5786478"/>
          </a:xfrm>
        </p:spPr>
        <p:txBody>
          <a:bodyPr>
            <a:normAutofit fontScale="92500"/>
          </a:bodyPr>
          <a:lstStyle/>
          <a:p>
            <a:pPr algn="ctr">
              <a:buNone/>
            </a:pPr>
            <a:r>
              <a:rPr lang="ru-RU" sz="3200" dirty="0" smtClean="0">
                <a:solidFill>
                  <a:srgbClr val="00B050"/>
                </a:solidFill>
              </a:rPr>
              <a:t>Ученики ценят хорошие отношения с теми учителями, которые могут разделить их радости. При таких отношениях бывают и конфликты, но разрешать их значительно проще, отношения не доходят до конфронтации. </a:t>
            </a:r>
          </a:p>
          <a:p>
            <a:pPr algn="ctr">
              <a:buNone/>
            </a:pPr>
            <a:r>
              <a:rPr lang="ru-RU" sz="3200" dirty="0" smtClean="0">
                <a:solidFill>
                  <a:srgbClr val="00B050"/>
                </a:solidFill>
              </a:rPr>
              <a:t>В педагогических конфликтах не бывает до конца «правых» и «виновных», победителей и побежденных — в каждой педагогической неудаче, трудной судьбе ученика есть и вина</a:t>
            </a:r>
            <a:r>
              <a:rPr lang="ru-RU" sz="3200" dirty="0" smtClean="0">
                <a:solidFill>
                  <a:srgbClr val="FF0000"/>
                </a:solidFill>
              </a:rPr>
              <a:t> </a:t>
            </a:r>
            <a:r>
              <a:rPr lang="ru-RU" sz="3200" b="1" dirty="0" smtClean="0">
                <a:solidFill>
                  <a:srgbClr val="FF0000"/>
                </a:solidFill>
              </a:rPr>
              <a:t>несостоявшегося учителя.</a:t>
            </a:r>
          </a:p>
          <a:p>
            <a:endParaRPr lang="ru-RU" dirty="0">
              <a:solidFill>
                <a:srgbClr val="FF0000"/>
              </a:solidFill>
            </a:endParaRPr>
          </a:p>
        </p:txBody>
      </p:sp>
    </p:spTree>
  </p:cSld>
  <p:clrMapOvr>
    <a:masterClrMapping/>
  </p:clrMapOvr>
  <p:transition spd="med">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0034" y="428604"/>
            <a:ext cx="8186766" cy="5929354"/>
          </a:xfrm>
        </p:spPr>
        <p:txBody>
          <a:bodyPr>
            <a:normAutofit lnSpcReduction="10000"/>
          </a:bodyPr>
          <a:lstStyle/>
          <a:p>
            <a:pPr algn="ctr">
              <a:buNone/>
            </a:pPr>
            <a:endParaRPr lang="ru-RU" sz="2800" dirty="0" smtClean="0"/>
          </a:p>
          <a:p>
            <a:pPr algn="ctr">
              <a:buNone/>
            </a:pPr>
            <a:r>
              <a:rPr lang="ru-RU" sz="3200" dirty="0" smtClean="0">
                <a:solidFill>
                  <a:srgbClr val="00B050"/>
                </a:solidFill>
              </a:rPr>
              <a:t>Преподаватель, который способен разобраться в конфликте и разрешить его, который отучает воспитанников от ссор и склок и облегчает им, таким образом, повседневную жизнь, как правило, пользуется высоким авторитетом. </a:t>
            </a:r>
          </a:p>
          <a:p>
            <a:pPr algn="ctr">
              <a:buNone/>
            </a:pPr>
            <a:r>
              <a:rPr lang="ru-RU" sz="3200" dirty="0" smtClean="0">
                <a:solidFill>
                  <a:srgbClr val="00B050"/>
                </a:solidFill>
              </a:rPr>
              <a:t>О таком преподавателе с благодарностью помнят долгие годы, а в коллективе, которым он руководит, всегда добрые отношения.</a:t>
            </a:r>
          </a:p>
          <a:p>
            <a:endParaRPr lang="ru-RU"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914400" y="500042"/>
            <a:ext cx="7772400" cy="5519758"/>
          </a:xfrm>
          <a:effectLst>
            <a:glow rad="228600">
              <a:schemeClr val="accent2">
                <a:satMod val="175000"/>
                <a:alpha val="40000"/>
              </a:schemeClr>
            </a:glow>
            <a:outerShdw blurRad="38100" dist="25400" dir="5400000" algn="t" rotWithShape="0">
              <a:srgbClr val="000000">
                <a:alpha val="50000"/>
              </a:srgbClr>
            </a:outerShdw>
          </a:effectLst>
        </p:spPr>
        <p:style>
          <a:lnRef idx="1">
            <a:schemeClr val="accent3"/>
          </a:lnRef>
          <a:fillRef idx="2">
            <a:schemeClr val="accent3"/>
          </a:fillRef>
          <a:effectRef idx="1">
            <a:schemeClr val="accent3"/>
          </a:effectRef>
          <a:fontRef idx="minor">
            <a:schemeClr val="dk1"/>
          </a:fontRef>
        </p:style>
        <p:txBody>
          <a:bodyPr>
            <a:scene3d>
              <a:camera prst="perspectiveRelaxedModerately"/>
              <a:lightRig rig="threePt" dir="t"/>
            </a:scene3d>
          </a:bodyPr>
          <a:lstStyle/>
          <a:p>
            <a:pPr>
              <a:buNone/>
            </a:pPr>
            <a:endParaRPr lang="ru-RU" dirty="0" smtClean="0"/>
          </a:p>
          <a:p>
            <a:pPr>
              <a:buNone/>
            </a:pPr>
            <a:endParaRPr lang="ru-RU" dirty="0" smtClean="0">
              <a:solidFill>
                <a:srgbClr val="FF0000"/>
              </a:solidFill>
            </a:endParaRPr>
          </a:p>
          <a:p>
            <a:pPr>
              <a:buNone/>
            </a:pPr>
            <a:endParaRPr lang="ru-RU" dirty="0" smtClean="0"/>
          </a:p>
          <a:p>
            <a:pPr algn="ctr">
              <a:buNone/>
            </a:pPr>
            <a:r>
              <a:rPr lang="ru-RU" sz="7200" b="1" dirty="0" smtClean="0">
                <a:solidFill>
                  <a:srgbClr val="FF0000"/>
                </a:solidFill>
              </a:rPr>
              <a:t>Спасибо за внимание!!</a:t>
            </a:r>
            <a:endParaRPr lang="ru-RU" sz="7200" b="1" dirty="0">
              <a:solidFill>
                <a:srgbClr val="FF0000"/>
              </a:solidFill>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8229600" cy="5697559"/>
          </a:xfrm>
        </p:spPr>
        <p:txBody>
          <a:bodyPr/>
          <a:lstStyle/>
          <a:p>
            <a:pPr algn="ctr">
              <a:buNone/>
            </a:pPr>
            <a:endParaRPr lang="ru-RU" b="1" dirty="0" smtClean="0"/>
          </a:p>
          <a:p>
            <a:pPr algn="ctr">
              <a:buNone/>
            </a:pPr>
            <a:endParaRPr lang="ru-RU" b="1" dirty="0" smtClean="0"/>
          </a:p>
          <a:p>
            <a:pPr algn="ctr">
              <a:buNone/>
            </a:pPr>
            <a:endParaRPr lang="ru-RU" b="1" dirty="0" smtClean="0"/>
          </a:p>
          <a:p>
            <a:pPr algn="ctr">
              <a:buNone/>
            </a:pPr>
            <a:endParaRPr lang="ru-RU" b="1" dirty="0" smtClean="0"/>
          </a:p>
          <a:p>
            <a:pPr algn="ctr">
              <a:buNone/>
            </a:pPr>
            <a:r>
              <a:rPr lang="ru-RU" sz="4400" b="1" dirty="0" smtClean="0">
                <a:solidFill>
                  <a:srgbClr val="FF0000"/>
                </a:solidFill>
              </a:rPr>
              <a:t>Причины конфликтов.</a:t>
            </a:r>
            <a:endParaRPr lang="ru-RU" sz="4400" dirty="0" smtClean="0">
              <a:solidFill>
                <a:srgbClr val="FF0000"/>
              </a:solidFill>
            </a:endParaRPr>
          </a:p>
          <a:p>
            <a:pPr>
              <a:buNone/>
            </a:pPr>
            <a:endParaRPr lang="ru-RU" dirty="0">
              <a:solidFill>
                <a:srgbClr val="FF0000"/>
              </a:solidFill>
            </a:endParaRP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bob2"/>
          <p:cNvPicPr>
            <a:picLocks noChangeAspect="1" noChangeArrowheads="1"/>
          </p:cNvPicPr>
          <p:nvPr/>
        </p:nvPicPr>
        <p:blipFill>
          <a:blip r:embed="rId2"/>
          <a:srcRect/>
          <a:stretch>
            <a:fillRect/>
          </a:stretch>
        </p:blipFill>
        <p:spPr bwMode="auto">
          <a:xfrm rot="5400000">
            <a:off x="6203953" y="3725872"/>
            <a:ext cx="3379793" cy="2500297"/>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3" name="Содержимое 2"/>
          <p:cNvSpPr>
            <a:spLocks noGrp="1"/>
          </p:cNvSpPr>
          <p:nvPr>
            <p:ph sz="quarter" idx="1"/>
          </p:nvPr>
        </p:nvSpPr>
        <p:spPr>
          <a:xfrm>
            <a:off x="214282" y="357166"/>
            <a:ext cx="8472518" cy="6500834"/>
          </a:xfrm>
        </p:spPr>
        <p:txBody>
          <a:bodyPr>
            <a:noAutofit/>
          </a:bodyPr>
          <a:lstStyle/>
          <a:p>
            <a:r>
              <a:rPr lang="ru-RU" sz="2800" dirty="0" smtClean="0"/>
              <a:t>Отсутствие </a:t>
            </a:r>
            <a:r>
              <a:rPr lang="ru-RU" sz="2800" dirty="0"/>
              <a:t>взаимопонимания между педагогами и учащимися, вызванное, </a:t>
            </a:r>
            <a:r>
              <a:rPr lang="ru-RU" sz="2800" dirty="0" smtClean="0"/>
              <a:t>незнанием </a:t>
            </a:r>
            <a:r>
              <a:rPr lang="ru-RU" sz="2800" dirty="0"/>
              <a:t>возрастных психологических </a:t>
            </a:r>
            <a:r>
              <a:rPr lang="ru-RU" sz="2800" dirty="0" smtClean="0"/>
              <a:t>особенностей. </a:t>
            </a:r>
            <a:r>
              <a:rPr lang="ru-RU" sz="2800" dirty="0"/>
              <a:t>Так, повышенная критичность, свойственная подростковому возрасту, зачастую воспринимается учителями как негативное отношение к их личности.</a:t>
            </a:r>
          </a:p>
          <a:p>
            <a:r>
              <a:rPr lang="ru-RU" sz="2800" dirty="0" smtClean="0"/>
              <a:t>Консерватизм </a:t>
            </a:r>
            <a:r>
              <a:rPr lang="ru-RU" sz="2800" dirty="0"/>
              <a:t>и стереотипность в выборе воспитательных методов и средств.</a:t>
            </a:r>
          </a:p>
          <a:p>
            <a:r>
              <a:rPr lang="ru-RU" sz="2800" dirty="0" smtClean="0"/>
              <a:t>Учителем, как правило, оценивается </a:t>
            </a:r>
            <a:r>
              <a:rPr lang="ru-RU" sz="2800" dirty="0"/>
              <a:t>н</a:t>
            </a:r>
            <a:r>
              <a:rPr lang="ru-RU" sz="2800" dirty="0">
                <a:solidFill>
                  <a:schemeClr val="bg1"/>
                </a:solidFill>
              </a:rPr>
              <a:t>е</a:t>
            </a:r>
            <a:r>
              <a:rPr lang="ru-RU" sz="2800" dirty="0"/>
              <a:t> отдельный поступок ученика, а его личн</a:t>
            </a:r>
            <a:r>
              <a:rPr lang="ru-RU" sz="2800" dirty="0">
                <a:solidFill>
                  <a:schemeClr val="bg1"/>
                </a:solidFill>
              </a:rPr>
              <a:t>ость</a:t>
            </a:r>
            <a:r>
              <a:rPr lang="ru-RU" sz="2800" dirty="0"/>
              <a:t>. </a:t>
            </a:r>
            <a:endParaRPr lang="ru-RU" sz="2800" dirty="0" smtClean="0"/>
          </a:p>
          <a:p>
            <a:r>
              <a:rPr lang="ru-RU" sz="2800" dirty="0" smtClean="0"/>
              <a:t>Оценка ученика нередко строится на субъективном восприятии его поступ</a:t>
            </a:r>
            <a:r>
              <a:rPr lang="ru-RU" sz="2800" dirty="0" smtClean="0">
                <a:solidFill>
                  <a:schemeClr val="bg1"/>
                </a:solidFill>
              </a:rPr>
              <a:t>ка и малой </a:t>
            </a:r>
            <a:r>
              <a:rPr lang="ru-RU" sz="2800" dirty="0" smtClean="0"/>
              <a:t>информированности о его мотивах.</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8229600" cy="5768997"/>
          </a:xfrm>
        </p:spPr>
        <p:txBody>
          <a:bodyPr>
            <a:noAutofit/>
          </a:bodyPr>
          <a:lstStyle/>
          <a:p>
            <a:pPr>
              <a:buNone/>
            </a:pPr>
            <a:r>
              <a:rPr lang="ru-RU" sz="2800" dirty="0" smtClean="0"/>
              <a:t> Учитель затрудняется провести анализ возникшей ситуации, торопится строго наказать ученика.</a:t>
            </a:r>
          </a:p>
          <a:p>
            <a:r>
              <a:rPr lang="ru-RU" sz="2800" dirty="0" smtClean="0"/>
              <a:t>Личностные качества и нестандартное поведение отдельных  учеников являются причиной постоянных конфликтов.</a:t>
            </a:r>
          </a:p>
          <a:p>
            <a:r>
              <a:rPr lang="ru-RU" sz="2800" dirty="0" smtClean="0"/>
              <a:t> Личностные качества учителя (раздражительность, грубость, мстительность, самодовольство, беспомощность); настроение учителя.</a:t>
            </a:r>
          </a:p>
          <a:p>
            <a:r>
              <a:rPr lang="ru-RU" sz="2800" dirty="0" smtClean="0"/>
              <a:t>Общий климат и организация работы в педагогическом коллективе</a:t>
            </a:r>
          </a:p>
        </p:txBody>
      </p:sp>
      <p:pic>
        <p:nvPicPr>
          <p:cNvPr id="4" name="Picture 4" descr="AG00317_"/>
          <p:cNvPicPr>
            <a:picLocks noChangeAspect="1" noChangeArrowheads="1" noCrop="1"/>
          </p:cNvPicPr>
          <p:nvPr/>
        </p:nvPicPr>
        <p:blipFill>
          <a:blip r:embed="rId2"/>
          <a:srcRect/>
          <a:stretch>
            <a:fillRect/>
          </a:stretch>
        </p:blipFill>
        <p:spPr bwMode="auto">
          <a:xfrm>
            <a:off x="7429520" y="4643446"/>
            <a:ext cx="1457325" cy="1871662"/>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8229600" cy="5768997"/>
          </a:xfrm>
        </p:spPr>
        <p:txBody>
          <a:bodyPr/>
          <a:lstStyle/>
          <a:p>
            <a:pPr algn="ctr">
              <a:buNone/>
            </a:pPr>
            <a:endParaRPr lang="ru-RU" b="1" dirty="0" smtClean="0"/>
          </a:p>
          <a:p>
            <a:pPr algn="ctr">
              <a:buNone/>
            </a:pPr>
            <a:endParaRPr lang="ru-RU" b="1" dirty="0" smtClean="0"/>
          </a:p>
          <a:p>
            <a:pPr algn="ctr">
              <a:buNone/>
            </a:pPr>
            <a:endParaRPr lang="ru-RU" b="1" dirty="0" smtClean="0"/>
          </a:p>
          <a:p>
            <a:pPr algn="ctr">
              <a:buNone/>
            </a:pPr>
            <a:endParaRPr lang="ru-RU" sz="4400" b="1" dirty="0" smtClean="0"/>
          </a:p>
          <a:p>
            <a:pPr algn="ctr">
              <a:buNone/>
            </a:pPr>
            <a:r>
              <a:rPr lang="ru-RU" sz="4400" b="1" dirty="0" smtClean="0">
                <a:solidFill>
                  <a:srgbClr val="FF0000"/>
                </a:solidFill>
              </a:rPr>
              <a:t>Стили взаимодействия </a:t>
            </a:r>
          </a:p>
          <a:p>
            <a:pPr algn="ctr">
              <a:buNone/>
            </a:pPr>
            <a:r>
              <a:rPr lang="ru-RU" sz="4400" b="1" dirty="0" smtClean="0">
                <a:solidFill>
                  <a:srgbClr val="FF0000"/>
                </a:solidFill>
              </a:rPr>
              <a:t>педагога в конфликте </a:t>
            </a:r>
            <a:endParaRPr lang="ru-RU" sz="4400" dirty="0" smtClean="0">
              <a:solidFill>
                <a:srgbClr val="FF0000"/>
              </a:solidFill>
            </a:endParaRP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ik_1"/>
          <p:cNvPicPr>
            <a:picLocks noChangeAspect="1" noChangeArrowheads="1"/>
          </p:cNvPicPr>
          <p:nvPr/>
        </p:nvPicPr>
        <p:blipFill>
          <a:blip r:embed="rId2"/>
          <a:srcRect/>
          <a:stretch>
            <a:fillRect/>
          </a:stretch>
        </p:blipFill>
        <p:spPr bwMode="auto">
          <a:xfrm>
            <a:off x="5715008" y="857232"/>
            <a:ext cx="3617067" cy="5786454"/>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3" name="Содержимое 2"/>
          <p:cNvSpPr>
            <a:spLocks noGrp="1"/>
          </p:cNvSpPr>
          <p:nvPr>
            <p:ph sz="quarter" idx="1"/>
          </p:nvPr>
        </p:nvSpPr>
        <p:spPr>
          <a:xfrm>
            <a:off x="428596" y="428604"/>
            <a:ext cx="8229600" cy="5768997"/>
          </a:xfrm>
        </p:spPr>
        <p:txBody>
          <a:bodyPr>
            <a:noAutofit/>
          </a:bodyPr>
          <a:lstStyle/>
          <a:p>
            <a:pPr>
              <a:buNone/>
            </a:pPr>
            <a:r>
              <a:rPr lang="ru-RU" sz="2800" b="1" i="1" dirty="0" smtClean="0">
                <a:solidFill>
                  <a:srgbClr val="92D050"/>
                </a:solidFill>
              </a:rPr>
              <a:t>Стиль конкуренции</a:t>
            </a:r>
            <a:r>
              <a:rPr lang="ru-RU" sz="2800" dirty="0" smtClean="0">
                <a:solidFill>
                  <a:srgbClr val="92D050"/>
                </a:solidFill>
              </a:rPr>
              <a:t> </a:t>
            </a:r>
          </a:p>
          <a:p>
            <a:pPr>
              <a:buNone/>
            </a:pPr>
            <a:r>
              <a:rPr lang="ru-RU" sz="2800" dirty="0" smtClean="0"/>
              <a:t>соперничества может использов</a:t>
            </a:r>
            <a:r>
              <a:rPr lang="ru-RU" sz="2800" dirty="0" smtClean="0">
                <a:solidFill>
                  <a:schemeClr val="bg1"/>
                </a:solidFill>
              </a:rPr>
              <a:t>ать </a:t>
            </a:r>
            <a:r>
              <a:rPr lang="ru-RU" sz="2800" dirty="0">
                <a:solidFill>
                  <a:schemeClr val="bg1"/>
                </a:solidFill>
              </a:rPr>
              <a:t>педагог, </a:t>
            </a:r>
            <a:r>
              <a:rPr lang="ru-RU" sz="2800" dirty="0"/>
              <a:t>обладающий сильной волей, д</a:t>
            </a:r>
            <a:r>
              <a:rPr lang="ru-RU" sz="2800" dirty="0">
                <a:solidFill>
                  <a:schemeClr val="bg1"/>
                </a:solidFill>
              </a:rPr>
              <a:t>остаточным </a:t>
            </a:r>
            <a:r>
              <a:rPr lang="ru-RU" sz="2800" dirty="0" smtClean="0"/>
              <a:t>авторитетом. </a:t>
            </a:r>
          </a:p>
          <a:p>
            <a:pPr>
              <a:buNone/>
            </a:pPr>
            <a:r>
              <a:rPr lang="ru-RU" sz="2800" dirty="0" smtClean="0"/>
              <a:t>Его </a:t>
            </a:r>
            <a:r>
              <a:rPr lang="ru-RU" sz="2800" dirty="0"/>
              <a:t>можно использовать, если:</a:t>
            </a:r>
          </a:p>
          <a:p>
            <a:r>
              <a:rPr lang="ru-RU" sz="2800" dirty="0" smtClean="0"/>
              <a:t>обладаете </a:t>
            </a:r>
            <a:r>
              <a:rPr lang="ru-RU" sz="2800" dirty="0"/>
              <a:t>достаточной властью </a:t>
            </a:r>
            <a:r>
              <a:rPr lang="ru-RU" sz="2800" dirty="0">
                <a:solidFill>
                  <a:schemeClr val="bg1"/>
                </a:solidFill>
              </a:rPr>
              <a:t>и </a:t>
            </a:r>
            <a:r>
              <a:rPr lang="ru-RU" sz="2800" dirty="0"/>
              <a:t>авторитетом, и представляется </a:t>
            </a:r>
            <a:r>
              <a:rPr lang="ru-RU" sz="2800" dirty="0">
                <a:solidFill>
                  <a:schemeClr val="bg1"/>
                </a:solidFill>
              </a:rPr>
              <a:t>очевидным, что </a:t>
            </a:r>
            <a:r>
              <a:rPr lang="ru-RU" sz="2800" dirty="0"/>
              <a:t>предлагаемое вами решение – </a:t>
            </a:r>
            <a:r>
              <a:rPr lang="ru-RU" sz="2800" dirty="0">
                <a:solidFill>
                  <a:schemeClr val="bg1"/>
                </a:solidFill>
              </a:rPr>
              <a:t>наилучшее;</a:t>
            </a:r>
          </a:p>
          <a:p>
            <a:r>
              <a:rPr lang="ru-RU" sz="2800" dirty="0" smtClean="0"/>
              <a:t>чувствуете</a:t>
            </a:r>
            <a:r>
              <a:rPr lang="ru-RU" sz="2800" dirty="0"/>
              <a:t>, что у вас нет иного </a:t>
            </a:r>
            <a:r>
              <a:rPr lang="ru-RU" sz="2800" dirty="0">
                <a:solidFill>
                  <a:schemeClr val="bg1"/>
                </a:solidFill>
              </a:rPr>
              <a:t>выбора и вам </a:t>
            </a:r>
            <a:r>
              <a:rPr lang="ru-RU" sz="2800" dirty="0"/>
              <a:t>нечего терять;</a:t>
            </a:r>
          </a:p>
          <a:p>
            <a:r>
              <a:rPr lang="ru-RU" sz="2800" dirty="0" smtClean="0"/>
              <a:t>Однако </a:t>
            </a:r>
            <a:r>
              <a:rPr lang="ru-RU" sz="2800" dirty="0"/>
              <a:t>следует иметь в виду, ч</a:t>
            </a:r>
            <a:r>
              <a:rPr lang="ru-RU" sz="2800" dirty="0">
                <a:solidFill>
                  <a:schemeClr val="bg1"/>
                </a:solidFill>
              </a:rPr>
              <a:t>то этот стиль, </a:t>
            </a:r>
            <a:r>
              <a:rPr lang="ru-RU" sz="2800" dirty="0"/>
              <a:t>кроме чувства отчуждения, нич</a:t>
            </a:r>
            <a:r>
              <a:rPr lang="ru-RU" sz="2800" dirty="0">
                <a:solidFill>
                  <a:schemeClr val="bg1"/>
                </a:solidFill>
              </a:rPr>
              <a:t>его больше не </a:t>
            </a:r>
            <a:r>
              <a:rPr lang="ru-RU" sz="2800" dirty="0"/>
              <a:t>сможет вызвать</a:t>
            </a:r>
            <a:r>
              <a:rPr lang="ru-RU" sz="2800" dirty="0" smtClean="0"/>
              <a:t>.</a:t>
            </a:r>
            <a:endParaRPr lang="ru-RU" sz="28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trips(down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234</TotalTime>
  <Words>2010</Words>
  <Application>Microsoft Office PowerPoint</Application>
  <PresentationFormat>Экран (4:3)</PresentationFormat>
  <Paragraphs>180</Paragraphs>
  <Slides>46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46</vt:i4>
      </vt:variant>
    </vt:vector>
  </HeadingPairs>
  <TitlesOfParts>
    <vt:vector size="47" baseType="lpstr">
      <vt:lpstr>Справедливость</vt:lpstr>
      <vt:lpstr>Виды конфликтов в педагогическом процессе и способы их разрешения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Виды конфликтов в педагогическом процессе и способы их разрешения </dc:title>
  <dc:creator>Алябышева.</dc:creator>
  <cp:lastModifiedBy>XTreme</cp:lastModifiedBy>
  <cp:revision>25</cp:revision>
  <dcterms:created xsi:type="dcterms:W3CDTF">2012-04-27T04:36:54Z</dcterms:created>
  <dcterms:modified xsi:type="dcterms:W3CDTF">2012-08-14T09:07:07Z</dcterms:modified>
</cp:coreProperties>
</file>