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7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C4EFA6-7C0D-414F-9DCB-46B738C63B9C}" type="datetimeFigureOut">
              <a:rPr lang="ru-RU" smtClean="0"/>
              <a:pPr/>
              <a:t>04.02.2012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45C5CC-1EF9-4F99-B350-777FC0948D0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37510-234D-405F-9C69-DDA7B4E66C4D}" type="datetime1">
              <a:rPr lang="ru-RU" smtClean="0"/>
              <a:pPr/>
              <a:t>04.02.2012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Меркульева Л.О., ГБОУ СОШ № 90</a:t>
            </a: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4418A-52FB-44C7-90EA-DE6FC8F758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2053-3224-49C4-B3D0-AF7FB92A9349}" type="datetime1">
              <a:rPr lang="ru-RU" smtClean="0"/>
              <a:pPr/>
              <a:t>04.02.2012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Меркульева Л.О., ГБОУ СОШ № 90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4418A-52FB-44C7-90EA-DE6FC8F758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16D1A-B1CE-4E46-97A5-2BF1CC023406}" type="datetime1">
              <a:rPr lang="ru-RU" smtClean="0"/>
              <a:pPr/>
              <a:t>04.02.2012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Меркульева Л.О., ГБОУ СОШ № 90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4418A-52FB-44C7-90EA-DE6FC8F758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F6978-E399-484B-AE28-53549043DC14}" type="datetime1">
              <a:rPr lang="ru-RU" smtClean="0"/>
              <a:pPr/>
              <a:t>04.02.2012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Меркульева Л.О., ГБОУ СОШ № 90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4418A-52FB-44C7-90EA-DE6FC8F758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1ADEB-442C-4011-986E-CF0C88A52483}" type="datetime1">
              <a:rPr lang="ru-RU" smtClean="0"/>
              <a:pPr/>
              <a:t>04.02.2012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Меркульева Л.О., ГБОУ СОШ № 90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4418A-52FB-44C7-90EA-DE6FC8F758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FD76-4811-424F-8260-9EA0B89C0464}" type="datetime1">
              <a:rPr lang="ru-RU" smtClean="0"/>
              <a:pPr/>
              <a:t>04.02.2012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Меркульева Л.О., ГБОУ СОШ № 90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4418A-52FB-44C7-90EA-DE6FC8F758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D1EB5-BCDA-43F6-A2F0-CBA909D7EF46}" type="datetime1">
              <a:rPr lang="ru-RU" smtClean="0"/>
              <a:pPr/>
              <a:t>04.02.2012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Меркульева Л.О., ГБОУ СОШ № 90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4418A-52FB-44C7-90EA-DE6FC8F758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D6A5F-9D25-4F6E-BC0D-B3FAB365D1EA}" type="datetime1">
              <a:rPr lang="ru-RU" smtClean="0"/>
              <a:pPr/>
              <a:t>04.02.2012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A4418A-52FB-44C7-90EA-DE6FC8F758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u-RU" smtClean="0"/>
              <a:t>Меркульева Л.О., ГБОУ СОШ № 90</a:t>
            </a:r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21E9-35B9-46AC-8ACA-469E031371D3}" type="datetime1">
              <a:rPr lang="ru-RU" smtClean="0"/>
              <a:pPr/>
              <a:t>04.02.2012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Меркульева Л.О., ГБОУ СОШ № 90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4418A-52FB-44C7-90EA-DE6FC8F758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A0797-0D07-4905-81ED-224F872E35C4}" type="datetime1">
              <a:rPr lang="ru-RU" smtClean="0"/>
              <a:pPr/>
              <a:t>04.02.2012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Меркульева Л.О., ГБОУ СОШ № 90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48A4418A-52FB-44C7-90EA-DE6FC8F758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E8A0ECFF-2B76-46AF-B4E3-BB2929EB519A}" type="datetime1">
              <a:rPr lang="ru-RU" smtClean="0"/>
              <a:pPr/>
              <a:t>04.02.2012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Меркульева Л.О., ГБОУ СОШ № 90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4418A-52FB-44C7-90EA-DE6FC8F758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F3A8286-A5D2-4108-BD7B-363A67E27FF5}" type="datetime1">
              <a:rPr lang="ru-RU" smtClean="0"/>
              <a:pPr/>
              <a:t>04.02.2012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r>
              <a:rPr lang="ru-RU" smtClean="0"/>
              <a:t>Меркульева Л.О., ГБОУ СОШ № 90</a:t>
            </a: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8A4418A-52FB-44C7-90EA-DE6FC8F758E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fade thruBlk="1"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1484784"/>
            <a:ext cx="6480048" cy="2301240"/>
          </a:xfrm>
          <a:gradFill flip="none" rotWithShape="1">
            <a:gsLst>
              <a:gs pos="0">
                <a:schemeClr val="tx1">
                  <a:lumMod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pPr algn="ctr"/>
            <a:r>
              <a:rPr lang="ru-RU" dirty="0" smtClean="0"/>
              <a:t>Определение линейной функции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843808" y="6273225"/>
            <a:ext cx="2664296" cy="584775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Санкт – Петербург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2010/2011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588224" y="4725144"/>
            <a:ext cx="2339752" cy="369332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ea typeface="Times New Roman" pitchFamily="18" charset="0"/>
                <a:cs typeface="Arial" pitchFamily="34" charset="0"/>
              </a:rPr>
              <a:t>Предмет: </a:t>
            </a:r>
            <a:r>
              <a:rPr lang="ru-RU" b="1" dirty="0" smtClean="0">
                <a:solidFill>
                  <a:schemeClr val="accent1">
                    <a:lumMod val="40000"/>
                    <a:lumOff val="60000"/>
                  </a:schemeClr>
                </a:solidFill>
                <a:ea typeface="Times New Roman" pitchFamily="18" charset="0"/>
                <a:cs typeface="Arial" pitchFamily="34" charset="0"/>
              </a:rPr>
              <a:t>Алгебра</a:t>
            </a:r>
            <a:endParaRPr kumimoji="0" lang="ru-RU" sz="1800" b="0" u="none" strike="noStrike" cap="none" normalizeH="0" baseline="0" dirty="0" smtClean="0">
              <a:ln>
                <a:noFill/>
              </a:ln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23928" y="5085184"/>
            <a:ext cx="5004048" cy="369332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shade val="100000"/>
                  <a:satMod val="115000"/>
                </a:schemeClr>
              </a:gs>
            </a:gsLst>
            <a:lin ang="13500000" scaled="1"/>
            <a:tileRect/>
          </a:gradFill>
          <a:effectLst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Возрастная категория учащихся : 7</a:t>
            </a:r>
            <a:r>
              <a:rPr lang="ru-RU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класс </a:t>
            </a:r>
            <a:endParaRPr lang="ru-RU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355976" y="5445224"/>
            <a:ext cx="4572000" cy="338554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ea typeface="Times New Roman" pitchFamily="18" charset="0"/>
                <a:cs typeface="Arial" pitchFamily="34" charset="0"/>
              </a:rPr>
              <a:t>Автор: Меркульева Л.О.,  ГБ</a:t>
            </a:r>
            <a:r>
              <a:rPr lang="ru-RU" sz="16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cs typeface="Arial" pitchFamily="34" charset="0"/>
              </a:rPr>
              <a:t>ОУ СОШ № 90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40000"/>
                  <a:lumOff val="60000"/>
                </a:schemeClr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Решение упражнений</a:t>
            </a:r>
            <a:endParaRPr lang="ru-RU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>
          <a:xfrm>
            <a:off x="6516216" y="6381329"/>
            <a:ext cx="2627784" cy="288031"/>
          </a:xfrm>
        </p:spPr>
        <p:txBody>
          <a:bodyPr/>
          <a:lstStyle/>
          <a:p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Меркульева Л.О., ГБОУ СОШ № 90</a:t>
            </a:r>
            <a:endParaRPr lang="ru-RU" sz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2492896"/>
            <a:ext cx="7848872" cy="1015663"/>
          </a:xfrm>
          <a:prstGeom prst="rect">
            <a:avLst/>
          </a:prstGeom>
          <a:gradFill flip="none" rotWithShape="1">
            <a:gsLst>
              <a:gs pos="0">
                <a:schemeClr val="dk1">
                  <a:tint val="73000"/>
                  <a:satMod val="150000"/>
                </a:schemeClr>
              </a:gs>
              <a:gs pos="25000">
                <a:schemeClr val="dk1">
                  <a:tint val="96000"/>
                  <a:shade val="80000"/>
                  <a:satMod val="105000"/>
                </a:schemeClr>
              </a:gs>
              <a:gs pos="38000">
                <a:schemeClr val="dk1">
                  <a:tint val="96000"/>
                  <a:shade val="59000"/>
                  <a:satMod val="120000"/>
                </a:schemeClr>
              </a:gs>
              <a:gs pos="55000">
                <a:schemeClr val="dk1">
                  <a:shade val="57000"/>
                  <a:satMod val="120000"/>
                </a:schemeClr>
              </a:gs>
              <a:gs pos="80000">
                <a:schemeClr val="dk1">
                  <a:shade val="56000"/>
                  <a:satMod val="145000"/>
                </a:schemeClr>
              </a:gs>
              <a:gs pos="88000">
                <a:schemeClr val="dk1">
                  <a:shade val="63000"/>
                  <a:satMod val="160000"/>
                </a:schemeClr>
              </a:gs>
              <a:gs pos="100000">
                <a:schemeClr val="dk1">
                  <a:tint val="99555"/>
                  <a:satMod val="15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6000000" lon="6000000" rev="4800000"/>
            </a:lightRig>
          </a:scene3d>
          <a:sp3d prstMaterial="matte">
            <a:bevelT w="127000" h="635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инейная функция задана формулой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0,5x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+ 6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Заполните таблицу: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187624" y="3861048"/>
          <a:ext cx="6783208" cy="1696519"/>
        </p:xfrm>
        <a:graphic>
          <a:graphicData uri="http://schemas.openxmlformats.org/drawingml/2006/table">
            <a:tbl>
              <a:tblPr/>
              <a:tblGrid>
                <a:gridCol w="678250"/>
                <a:gridCol w="678250"/>
                <a:gridCol w="678250"/>
                <a:gridCol w="678250"/>
                <a:gridCol w="678250"/>
                <a:gridCol w="678250"/>
                <a:gridCol w="678250"/>
                <a:gridCol w="678250"/>
                <a:gridCol w="678250"/>
                <a:gridCol w="678958"/>
              </a:tblGrid>
              <a:tr h="7689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600" b="1" i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</a:t>
                      </a:r>
                      <a:endParaRPr lang="ru-RU" sz="3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-4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-2</a:t>
                      </a:r>
                      <a:endParaRPr lang="ru-RU" sz="32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32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32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32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endParaRPr lang="ru-RU" sz="32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</a:tr>
              <a:tr h="87355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600" b="1" i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</a:t>
                      </a:r>
                      <a:endParaRPr lang="ru-RU" sz="3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539552" y="1340768"/>
            <a:ext cx="2598788" cy="646331"/>
          </a:xfrm>
          <a:prstGeom prst="rect">
            <a:avLst/>
          </a:prstGeom>
          <a:gradFill flip="none" rotWithShape="1">
            <a:gsLst>
              <a:gs pos="0">
                <a:schemeClr val="accent6">
                  <a:tint val="73000"/>
                  <a:satMod val="150000"/>
                </a:schemeClr>
              </a:gs>
              <a:gs pos="25000">
                <a:schemeClr val="accent6">
                  <a:tint val="96000"/>
                  <a:shade val="80000"/>
                  <a:satMod val="105000"/>
                </a:schemeClr>
              </a:gs>
              <a:gs pos="38000">
                <a:schemeClr val="accent6">
                  <a:tint val="96000"/>
                  <a:shade val="59000"/>
                  <a:satMod val="120000"/>
                </a:schemeClr>
              </a:gs>
              <a:gs pos="55000">
                <a:schemeClr val="accent6">
                  <a:shade val="57000"/>
                  <a:satMod val="120000"/>
                </a:schemeClr>
              </a:gs>
              <a:gs pos="80000">
                <a:schemeClr val="accent6">
                  <a:shade val="56000"/>
                  <a:satMod val="145000"/>
                </a:schemeClr>
              </a:gs>
              <a:gs pos="88000">
                <a:schemeClr val="accent6">
                  <a:shade val="63000"/>
                  <a:satMod val="160000"/>
                </a:schemeClr>
              </a:gs>
              <a:gs pos="100000">
                <a:schemeClr val="accent6">
                  <a:tint val="99555"/>
                  <a:satMod val="15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6000000" lon="600000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Задание №1</a:t>
            </a:r>
            <a:endParaRPr lang="ru-RU" sz="36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Решение упражнений</a:t>
            </a:r>
            <a:endParaRPr lang="ru-RU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>
          <a:xfrm>
            <a:off x="6516216" y="6381329"/>
            <a:ext cx="2627784" cy="288031"/>
          </a:xfrm>
        </p:spPr>
        <p:txBody>
          <a:bodyPr/>
          <a:lstStyle/>
          <a:p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Меркульева Л.О., ГБОУ СОШ № 90</a:t>
            </a:r>
            <a:endParaRPr lang="ru-RU" sz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2492896"/>
            <a:ext cx="7848872" cy="1015663"/>
          </a:xfrm>
          <a:prstGeom prst="rect">
            <a:avLst/>
          </a:prstGeom>
          <a:gradFill flip="none" rotWithShape="1">
            <a:gsLst>
              <a:gs pos="0">
                <a:schemeClr val="dk1">
                  <a:tint val="73000"/>
                  <a:satMod val="150000"/>
                </a:schemeClr>
              </a:gs>
              <a:gs pos="25000">
                <a:schemeClr val="dk1">
                  <a:tint val="96000"/>
                  <a:shade val="80000"/>
                  <a:satMod val="105000"/>
                </a:schemeClr>
              </a:gs>
              <a:gs pos="38000">
                <a:schemeClr val="dk1">
                  <a:tint val="96000"/>
                  <a:shade val="59000"/>
                  <a:satMod val="120000"/>
                </a:schemeClr>
              </a:gs>
              <a:gs pos="55000">
                <a:schemeClr val="dk1">
                  <a:shade val="57000"/>
                  <a:satMod val="120000"/>
                </a:schemeClr>
              </a:gs>
              <a:gs pos="80000">
                <a:schemeClr val="dk1">
                  <a:shade val="56000"/>
                  <a:satMod val="145000"/>
                </a:schemeClr>
              </a:gs>
              <a:gs pos="88000">
                <a:schemeClr val="dk1">
                  <a:shade val="63000"/>
                  <a:satMod val="160000"/>
                </a:schemeClr>
              </a:gs>
              <a:gs pos="100000">
                <a:schemeClr val="dk1">
                  <a:tint val="99555"/>
                  <a:satMod val="15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6000000" lon="6000000" rev="4800000"/>
            </a:lightRig>
          </a:scene3d>
          <a:sp3d prstMaterial="matte">
            <a:bevelT w="127000" h="635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инейная функция задана формулой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0,5x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+ 6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187624" y="3861048"/>
          <a:ext cx="6783208" cy="1696519"/>
        </p:xfrm>
        <a:graphic>
          <a:graphicData uri="http://schemas.openxmlformats.org/drawingml/2006/table">
            <a:tbl>
              <a:tblPr/>
              <a:tblGrid>
                <a:gridCol w="678250"/>
                <a:gridCol w="678250"/>
                <a:gridCol w="678250"/>
                <a:gridCol w="678250"/>
                <a:gridCol w="678250"/>
                <a:gridCol w="678250"/>
                <a:gridCol w="678250"/>
                <a:gridCol w="678250"/>
                <a:gridCol w="678250"/>
                <a:gridCol w="678958"/>
              </a:tblGrid>
              <a:tr h="7689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600" b="1" i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</a:t>
                      </a:r>
                      <a:endParaRPr lang="ru-RU" sz="3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-4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-2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</a:tr>
              <a:tr h="87355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600" b="1" i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</a:t>
                      </a:r>
                      <a:endParaRPr lang="ru-RU" sz="3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endParaRPr lang="ru-RU" sz="3200" b="1" dirty="0">
                        <a:solidFill>
                          <a:srgbClr val="FFFF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endParaRPr lang="ru-RU" sz="3200" b="1" dirty="0">
                        <a:solidFill>
                          <a:srgbClr val="FFFF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3200" b="1" dirty="0">
                        <a:solidFill>
                          <a:srgbClr val="FFFF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endParaRPr lang="ru-RU" sz="3200" b="1" dirty="0">
                        <a:solidFill>
                          <a:srgbClr val="FFFF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  <a:endParaRPr lang="ru-RU" sz="3200" b="1" dirty="0">
                        <a:solidFill>
                          <a:srgbClr val="FFFF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3200" b="1" dirty="0">
                        <a:solidFill>
                          <a:srgbClr val="FFFF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</a:t>
                      </a:r>
                      <a:endParaRPr lang="ru-RU" sz="3200" b="1" dirty="0">
                        <a:solidFill>
                          <a:srgbClr val="FFFF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539552" y="1340768"/>
            <a:ext cx="2598788" cy="646331"/>
          </a:xfrm>
          <a:prstGeom prst="rect">
            <a:avLst/>
          </a:prstGeom>
          <a:gradFill flip="none" rotWithShape="1">
            <a:gsLst>
              <a:gs pos="0">
                <a:schemeClr val="accent6">
                  <a:tint val="73000"/>
                  <a:satMod val="150000"/>
                </a:schemeClr>
              </a:gs>
              <a:gs pos="25000">
                <a:schemeClr val="accent6">
                  <a:tint val="96000"/>
                  <a:shade val="80000"/>
                  <a:satMod val="105000"/>
                </a:schemeClr>
              </a:gs>
              <a:gs pos="38000">
                <a:schemeClr val="accent6">
                  <a:tint val="96000"/>
                  <a:shade val="59000"/>
                  <a:satMod val="120000"/>
                </a:schemeClr>
              </a:gs>
              <a:gs pos="55000">
                <a:schemeClr val="accent6">
                  <a:shade val="57000"/>
                  <a:satMod val="120000"/>
                </a:schemeClr>
              </a:gs>
              <a:gs pos="80000">
                <a:schemeClr val="accent6">
                  <a:shade val="56000"/>
                  <a:satMod val="145000"/>
                </a:schemeClr>
              </a:gs>
              <a:gs pos="88000">
                <a:schemeClr val="accent6">
                  <a:shade val="63000"/>
                  <a:satMod val="160000"/>
                </a:schemeClr>
              </a:gs>
              <a:gs pos="100000">
                <a:schemeClr val="accent6">
                  <a:tint val="99555"/>
                  <a:satMod val="15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6000000" lon="600000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Задание №1</a:t>
            </a:r>
            <a:endParaRPr lang="ru-RU" sz="36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Решение упражнений</a:t>
            </a:r>
            <a:endParaRPr lang="ru-RU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>
          <a:xfrm>
            <a:off x="6516216" y="6381329"/>
            <a:ext cx="2627784" cy="288031"/>
          </a:xfrm>
        </p:spPr>
        <p:txBody>
          <a:bodyPr/>
          <a:lstStyle/>
          <a:p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Меркульева Л.О., ГБОУ СОШ № 90</a:t>
            </a:r>
            <a:endParaRPr lang="ru-RU" sz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348881"/>
            <a:ext cx="8136904" cy="1015663"/>
          </a:xfrm>
          <a:prstGeom prst="rect">
            <a:avLst/>
          </a:prstGeom>
          <a:gradFill flip="none" rotWithShape="1">
            <a:gsLst>
              <a:gs pos="0">
                <a:schemeClr val="dk1">
                  <a:tint val="73000"/>
                  <a:satMod val="150000"/>
                </a:schemeClr>
              </a:gs>
              <a:gs pos="25000">
                <a:schemeClr val="dk1">
                  <a:tint val="96000"/>
                  <a:shade val="80000"/>
                  <a:satMod val="105000"/>
                </a:schemeClr>
              </a:gs>
              <a:gs pos="38000">
                <a:schemeClr val="dk1">
                  <a:tint val="96000"/>
                  <a:shade val="59000"/>
                  <a:satMod val="120000"/>
                </a:schemeClr>
              </a:gs>
              <a:gs pos="55000">
                <a:schemeClr val="dk1">
                  <a:shade val="57000"/>
                  <a:satMod val="120000"/>
                </a:schemeClr>
              </a:gs>
              <a:gs pos="80000">
                <a:schemeClr val="dk1">
                  <a:shade val="56000"/>
                  <a:satMod val="145000"/>
                </a:schemeClr>
              </a:gs>
              <a:gs pos="88000">
                <a:schemeClr val="dk1">
                  <a:shade val="63000"/>
                  <a:satMod val="160000"/>
                </a:schemeClr>
              </a:gs>
              <a:gs pos="100000">
                <a:schemeClr val="dk1">
                  <a:tint val="99555"/>
                  <a:satMod val="15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6000000" lon="6000000" rev="4800000"/>
            </a:lightRig>
          </a:scene3d>
          <a:sp3d prstMaterial="matte">
            <a:bevelT w="127000" h="635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инейная функция задана формулой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= - 3x + 1,5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Заполните таблицу: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1340768"/>
            <a:ext cx="2598788" cy="646331"/>
          </a:xfrm>
          <a:prstGeom prst="rect">
            <a:avLst/>
          </a:prstGeom>
          <a:gradFill flip="none" rotWithShape="1">
            <a:gsLst>
              <a:gs pos="0">
                <a:schemeClr val="accent6">
                  <a:tint val="73000"/>
                  <a:satMod val="150000"/>
                </a:schemeClr>
              </a:gs>
              <a:gs pos="25000">
                <a:schemeClr val="accent6">
                  <a:tint val="96000"/>
                  <a:shade val="80000"/>
                  <a:satMod val="105000"/>
                </a:schemeClr>
              </a:gs>
              <a:gs pos="38000">
                <a:schemeClr val="accent6">
                  <a:tint val="96000"/>
                  <a:shade val="59000"/>
                  <a:satMod val="120000"/>
                </a:schemeClr>
              </a:gs>
              <a:gs pos="55000">
                <a:schemeClr val="accent6">
                  <a:shade val="57000"/>
                  <a:satMod val="120000"/>
                </a:schemeClr>
              </a:gs>
              <a:gs pos="80000">
                <a:schemeClr val="accent6">
                  <a:shade val="56000"/>
                  <a:satMod val="145000"/>
                </a:schemeClr>
              </a:gs>
              <a:gs pos="88000">
                <a:schemeClr val="accent6">
                  <a:shade val="63000"/>
                  <a:satMod val="160000"/>
                </a:schemeClr>
              </a:gs>
              <a:gs pos="100000">
                <a:schemeClr val="accent6">
                  <a:tint val="99555"/>
                  <a:satMod val="15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6000000" lon="600000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Задание №2</a:t>
            </a:r>
            <a:endParaRPr lang="ru-RU" sz="3600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899590" y="3681185"/>
          <a:ext cx="7272808" cy="1899671"/>
        </p:xfrm>
        <a:graphic>
          <a:graphicData uri="http://schemas.openxmlformats.org/drawingml/2006/table">
            <a:tbl>
              <a:tblPr/>
              <a:tblGrid>
                <a:gridCol w="807996"/>
                <a:gridCol w="807996"/>
                <a:gridCol w="832281"/>
                <a:gridCol w="792088"/>
                <a:gridCol w="792088"/>
                <a:gridCol w="792088"/>
                <a:gridCol w="831435"/>
                <a:gridCol w="807996"/>
                <a:gridCol w="808840"/>
              </a:tblGrid>
              <a:tr h="6153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600" b="1" i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</a:t>
                      </a:r>
                      <a:endParaRPr lang="ru-RU" sz="3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-2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-0,5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2,5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</a:tr>
              <a:tr h="107671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600" b="1" i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</a:t>
                      </a:r>
                      <a:endParaRPr lang="ru-RU" sz="3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rgbClr val="FFFF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rgbClr val="FFFF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rgbClr val="FFFF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rgbClr val="FFFF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rgbClr val="FFFF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rgbClr val="FFFF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rgbClr val="FFFF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rgbClr val="FFFF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Решение упражнений</a:t>
            </a:r>
            <a:endParaRPr lang="ru-RU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>
          <a:xfrm>
            <a:off x="6516216" y="6381329"/>
            <a:ext cx="2627784" cy="288031"/>
          </a:xfrm>
        </p:spPr>
        <p:txBody>
          <a:bodyPr/>
          <a:lstStyle/>
          <a:p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Меркульева Л.О., ГБОУ СОШ № 90</a:t>
            </a:r>
            <a:endParaRPr lang="ru-RU" sz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348880"/>
            <a:ext cx="8136904" cy="1015663"/>
          </a:xfrm>
          <a:prstGeom prst="rect">
            <a:avLst/>
          </a:prstGeom>
          <a:gradFill flip="none" rotWithShape="1">
            <a:gsLst>
              <a:gs pos="0">
                <a:schemeClr val="dk1">
                  <a:tint val="73000"/>
                  <a:satMod val="150000"/>
                </a:schemeClr>
              </a:gs>
              <a:gs pos="25000">
                <a:schemeClr val="dk1">
                  <a:tint val="96000"/>
                  <a:shade val="80000"/>
                  <a:satMod val="105000"/>
                </a:schemeClr>
              </a:gs>
              <a:gs pos="38000">
                <a:schemeClr val="dk1">
                  <a:tint val="96000"/>
                  <a:shade val="59000"/>
                  <a:satMod val="120000"/>
                </a:schemeClr>
              </a:gs>
              <a:gs pos="55000">
                <a:schemeClr val="dk1">
                  <a:shade val="57000"/>
                  <a:satMod val="120000"/>
                </a:schemeClr>
              </a:gs>
              <a:gs pos="80000">
                <a:schemeClr val="dk1">
                  <a:shade val="56000"/>
                  <a:satMod val="145000"/>
                </a:schemeClr>
              </a:gs>
              <a:gs pos="88000">
                <a:schemeClr val="dk1">
                  <a:shade val="63000"/>
                  <a:satMod val="160000"/>
                </a:schemeClr>
              </a:gs>
              <a:gs pos="100000">
                <a:schemeClr val="dk1">
                  <a:tint val="99555"/>
                  <a:satMod val="15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6000000" lon="6000000" rev="4800000"/>
            </a:lightRig>
          </a:scene3d>
          <a:sp3d prstMaterial="matte">
            <a:bevelT w="127000" h="635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инейная функция задана формулой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= - 3x + 1,5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1340768"/>
            <a:ext cx="2598788" cy="646331"/>
          </a:xfrm>
          <a:prstGeom prst="rect">
            <a:avLst/>
          </a:prstGeom>
          <a:gradFill flip="none" rotWithShape="1">
            <a:gsLst>
              <a:gs pos="0">
                <a:schemeClr val="accent6">
                  <a:tint val="73000"/>
                  <a:satMod val="150000"/>
                </a:schemeClr>
              </a:gs>
              <a:gs pos="25000">
                <a:schemeClr val="accent6">
                  <a:tint val="96000"/>
                  <a:shade val="80000"/>
                  <a:satMod val="105000"/>
                </a:schemeClr>
              </a:gs>
              <a:gs pos="38000">
                <a:schemeClr val="accent6">
                  <a:tint val="96000"/>
                  <a:shade val="59000"/>
                  <a:satMod val="120000"/>
                </a:schemeClr>
              </a:gs>
              <a:gs pos="55000">
                <a:schemeClr val="accent6">
                  <a:shade val="57000"/>
                  <a:satMod val="120000"/>
                </a:schemeClr>
              </a:gs>
              <a:gs pos="80000">
                <a:schemeClr val="accent6">
                  <a:shade val="56000"/>
                  <a:satMod val="145000"/>
                </a:schemeClr>
              </a:gs>
              <a:gs pos="88000">
                <a:schemeClr val="accent6">
                  <a:shade val="63000"/>
                  <a:satMod val="160000"/>
                </a:schemeClr>
              </a:gs>
              <a:gs pos="100000">
                <a:schemeClr val="accent6">
                  <a:tint val="99555"/>
                  <a:satMod val="15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6000000" lon="600000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Задание №2</a:t>
            </a:r>
            <a:endParaRPr lang="ru-RU" sz="3600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899590" y="3681185"/>
          <a:ext cx="7272808" cy="1899671"/>
        </p:xfrm>
        <a:graphic>
          <a:graphicData uri="http://schemas.openxmlformats.org/drawingml/2006/table">
            <a:tbl>
              <a:tblPr/>
              <a:tblGrid>
                <a:gridCol w="807996"/>
                <a:gridCol w="807996"/>
                <a:gridCol w="832281"/>
                <a:gridCol w="792088"/>
                <a:gridCol w="792088"/>
                <a:gridCol w="792088"/>
                <a:gridCol w="831435"/>
                <a:gridCol w="807996"/>
                <a:gridCol w="808840"/>
              </a:tblGrid>
              <a:tr h="6153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600" b="1" i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</a:t>
                      </a:r>
                      <a:endParaRPr lang="ru-RU" sz="3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-2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-0,5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2,5</a:t>
                      </a:r>
                      <a:endParaRPr lang="ru-RU" sz="32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</a:tr>
              <a:tr h="107671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600" b="1" i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</a:t>
                      </a:r>
                      <a:endParaRPr lang="ru-RU" sz="3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7,5</a:t>
                      </a:r>
                      <a:endParaRPr lang="ru-RU" sz="2400" b="1" dirty="0">
                        <a:solidFill>
                          <a:srgbClr val="FFFF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2400" b="1" dirty="0">
                        <a:solidFill>
                          <a:srgbClr val="FFFF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-1,5</a:t>
                      </a:r>
                      <a:endParaRPr lang="ru-RU" sz="2400" b="1" dirty="0">
                        <a:solidFill>
                          <a:srgbClr val="FFFF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-6</a:t>
                      </a:r>
                      <a:endParaRPr lang="ru-RU" sz="2400" b="1" dirty="0">
                        <a:solidFill>
                          <a:srgbClr val="FFFF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-10,5</a:t>
                      </a:r>
                      <a:endParaRPr lang="ru-RU" sz="2400" b="1" dirty="0">
                        <a:solidFill>
                          <a:srgbClr val="FFFF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-19,5</a:t>
                      </a:r>
                      <a:endParaRPr lang="ru-RU" sz="2400" b="1" dirty="0">
                        <a:solidFill>
                          <a:srgbClr val="FFFF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-28,5</a:t>
                      </a:r>
                      <a:endParaRPr lang="ru-RU" sz="2400" b="1" dirty="0">
                        <a:solidFill>
                          <a:srgbClr val="FFFF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-52,5</a:t>
                      </a:r>
                      <a:endParaRPr lang="ru-RU" sz="2400" b="1" dirty="0">
                        <a:solidFill>
                          <a:srgbClr val="FFFF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Решение упражнений</a:t>
            </a:r>
            <a:endParaRPr lang="ru-RU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>
          <a:xfrm>
            <a:off x="6516216" y="6381329"/>
            <a:ext cx="2627784" cy="288031"/>
          </a:xfrm>
        </p:spPr>
        <p:txBody>
          <a:bodyPr/>
          <a:lstStyle/>
          <a:p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Меркульева Л.О., ГБОУ СОШ № 90</a:t>
            </a:r>
            <a:endParaRPr lang="ru-RU" sz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2348881"/>
            <a:ext cx="8208912" cy="1015663"/>
          </a:xfrm>
          <a:prstGeom prst="rect">
            <a:avLst/>
          </a:prstGeom>
          <a:gradFill flip="none" rotWithShape="1">
            <a:gsLst>
              <a:gs pos="0">
                <a:schemeClr val="dk1">
                  <a:tint val="73000"/>
                  <a:satMod val="150000"/>
                </a:schemeClr>
              </a:gs>
              <a:gs pos="25000">
                <a:schemeClr val="dk1">
                  <a:tint val="96000"/>
                  <a:shade val="80000"/>
                  <a:satMod val="105000"/>
                </a:schemeClr>
              </a:gs>
              <a:gs pos="38000">
                <a:schemeClr val="dk1">
                  <a:tint val="96000"/>
                  <a:shade val="59000"/>
                  <a:satMod val="120000"/>
                </a:schemeClr>
              </a:gs>
              <a:gs pos="55000">
                <a:schemeClr val="dk1">
                  <a:shade val="57000"/>
                  <a:satMod val="120000"/>
                </a:schemeClr>
              </a:gs>
              <a:gs pos="80000">
                <a:schemeClr val="dk1">
                  <a:shade val="56000"/>
                  <a:satMod val="145000"/>
                </a:schemeClr>
              </a:gs>
              <a:gs pos="88000">
                <a:schemeClr val="dk1">
                  <a:shade val="63000"/>
                  <a:satMod val="160000"/>
                </a:schemeClr>
              </a:gs>
              <a:gs pos="100000">
                <a:schemeClr val="dk1">
                  <a:tint val="99555"/>
                  <a:satMod val="15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6000000" lon="6000000" rev="4800000"/>
            </a:lightRig>
          </a:scene3d>
          <a:sp3d prstMaterial="matte">
            <a:bevelT w="127000" h="635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инейная функция задана формулой вида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kx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- 1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Найдите число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и заполните таблицу: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1340768"/>
            <a:ext cx="2598788" cy="646331"/>
          </a:xfrm>
          <a:prstGeom prst="rect">
            <a:avLst/>
          </a:prstGeom>
          <a:gradFill flip="none" rotWithShape="1">
            <a:gsLst>
              <a:gs pos="0">
                <a:schemeClr val="accent6">
                  <a:tint val="73000"/>
                  <a:satMod val="150000"/>
                </a:schemeClr>
              </a:gs>
              <a:gs pos="25000">
                <a:schemeClr val="accent6">
                  <a:tint val="96000"/>
                  <a:shade val="80000"/>
                  <a:satMod val="105000"/>
                </a:schemeClr>
              </a:gs>
              <a:gs pos="38000">
                <a:schemeClr val="accent6">
                  <a:tint val="96000"/>
                  <a:shade val="59000"/>
                  <a:satMod val="120000"/>
                </a:schemeClr>
              </a:gs>
              <a:gs pos="55000">
                <a:schemeClr val="accent6">
                  <a:shade val="57000"/>
                  <a:satMod val="120000"/>
                </a:schemeClr>
              </a:gs>
              <a:gs pos="80000">
                <a:schemeClr val="accent6">
                  <a:shade val="56000"/>
                  <a:satMod val="145000"/>
                </a:schemeClr>
              </a:gs>
              <a:gs pos="88000">
                <a:schemeClr val="accent6">
                  <a:shade val="63000"/>
                  <a:satMod val="160000"/>
                </a:schemeClr>
              </a:gs>
              <a:gs pos="100000">
                <a:schemeClr val="accent6">
                  <a:tint val="99555"/>
                  <a:satMod val="15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6000000" lon="600000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Задание №3</a:t>
            </a:r>
            <a:endParaRPr lang="ru-RU" sz="3600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115616" y="4077072"/>
          <a:ext cx="6696746" cy="1512168"/>
        </p:xfrm>
        <a:graphic>
          <a:graphicData uri="http://schemas.openxmlformats.org/drawingml/2006/table">
            <a:tbl>
              <a:tblPr/>
              <a:tblGrid>
                <a:gridCol w="608032"/>
                <a:gridCol w="608032"/>
                <a:gridCol w="608032"/>
                <a:gridCol w="607332"/>
                <a:gridCol w="607332"/>
                <a:gridCol w="607332"/>
                <a:gridCol w="607332"/>
                <a:gridCol w="607332"/>
                <a:gridCol w="619227"/>
                <a:gridCol w="619926"/>
                <a:gridCol w="596837"/>
              </a:tblGrid>
              <a:tr h="75608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0,2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0,4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0,6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0,8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1,2</a:t>
                      </a:r>
                      <a:endParaRPr lang="ru-RU" sz="2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1,4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1,6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1,8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</a:tr>
              <a:tr h="75608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0,8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Решение упражнений</a:t>
            </a:r>
            <a:endParaRPr lang="ru-RU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>
          <a:xfrm>
            <a:off x="6516216" y="6381329"/>
            <a:ext cx="2627784" cy="288031"/>
          </a:xfrm>
        </p:spPr>
        <p:txBody>
          <a:bodyPr/>
          <a:lstStyle/>
          <a:p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Меркульева Л.О., ГБОУ СОШ № 90</a:t>
            </a:r>
            <a:endParaRPr lang="ru-RU" sz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1340768"/>
            <a:ext cx="2598788" cy="646331"/>
          </a:xfrm>
          <a:prstGeom prst="rect">
            <a:avLst/>
          </a:prstGeom>
          <a:gradFill flip="none" rotWithShape="1">
            <a:gsLst>
              <a:gs pos="0">
                <a:schemeClr val="accent6">
                  <a:tint val="73000"/>
                  <a:satMod val="150000"/>
                </a:schemeClr>
              </a:gs>
              <a:gs pos="25000">
                <a:schemeClr val="accent6">
                  <a:tint val="96000"/>
                  <a:shade val="80000"/>
                  <a:satMod val="105000"/>
                </a:schemeClr>
              </a:gs>
              <a:gs pos="38000">
                <a:schemeClr val="accent6">
                  <a:tint val="96000"/>
                  <a:shade val="59000"/>
                  <a:satMod val="120000"/>
                </a:schemeClr>
              </a:gs>
              <a:gs pos="55000">
                <a:schemeClr val="accent6">
                  <a:shade val="57000"/>
                  <a:satMod val="120000"/>
                </a:schemeClr>
              </a:gs>
              <a:gs pos="80000">
                <a:schemeClr val="accent6">
                  <a:shade val="56000"/>
                  <a:satMod val="145000"/>
                </a:schemeClr>
              </a:gs>
              <a:gs pos="88000">
                <a:schemeClr val="accent6">
                  <a:shade val="63000"/>
                  <a:satMod val="160000"/>
                </a:schemeClr>
              </a:gs>
              <a:gs pos="100000">
                <a:schemeClr val="accent6">
                  <a:tint val="99555"/>
                  <a:satMod val="15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6000000" lon="600000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Задание №3</a:t>
            </a:r>
            <a:endParaRPr lang="ru-RU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467544" y="2348881"/>
            <a:ext cx="8208912" cy="1015663"/>
          </a:xfrm>
          <a:prstGeom prst="rect">
            <a:avLst/>
          </a:prstGeom>
          <a:gradFill flip="none" rotWithShape="1">
            <a:gsLst>
              <a:gs pos="0">
                <a:schemeClr val="dk1">
                  <a:tint val="73000"/>
                  <a:satMod val="150000"/>
                </a:schemeClr>
              </a:gs>
              <a:gs pos="25000">
                <a:schemeClr val="dk1">
                  <a:tint val="96000"/>
                  <a:shade val="80000"/>
                  <a:satMod val="105000"/>
                </a:schemeClr>
              </a:gs>
              <a:gs pos="38000">
                <a:schemeClr val="dk1">
                  <a:tint val="96000"/>
                  <a:shade val="59000"/>
                  <a:satMod val="120000"/>
                </a:schemeClr>
              </a:gs>
              <a:gs pos="55000">
                <a:schemeClr val="dk1">
                  <a:shade val="57000"/>
                  <a:satMod val="120000"/>
                </a:schemeClr>
              </a:gs>
              <a:gs pos="80000">
                <a:schemeClr val="dk1">
                  <a:shade val="56000"/>
                  <a:satMod val="145000"/>
                </a:schemeClr>
              </a:gs>
              <a:gs pos="88000">
                <a:schemeClr val="dk1">
                  <a:shade val="63000"/>
                  <a:satMod val="160000"/>
                </a:schemeClr>
              </a:gs>
              <a:gs pos="100000">
                <a:schemeClr val="dk1">
                  <a:tint val="99555"/>
                  <a:satMod val="15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6000000" lon="6000000" rev="4800000"/>
            </a:lightRig>
          </a:scene3d>
          <a:sp3d prstMaterial="matte">
            <a:bevelT w="127000" h="635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инейная функция задана формулой вида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kx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- 1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115616" y="4077072"/>
          <a:ext cx="6696746" cy="1512168"/>
        </p:xfrm>
        <a:graphic>
          <a:graphicData uri="http://schemas.openxmlformats.org/drawingml/2006/table">
            <a:tbl>
              <a:tblPr/>
              <a:tblGrid>
                <a:gridCol w="608032"/>
                <a:gridCol w="608032"/>
                <a:gridCol w="608032"/>
                <a:gridCol w="607332"/>
                <a:gridCol w="607332"/>
                <a:gridCol w="607332"/>
                <a:gridCol w="607332"/>
                <a:gridCol w="607332"/>
                <a:gridCol w="619227"/>
                <a:gridCol w="619926"/>
                <a:gridCol w="596837"/>
              </a:tblGrid>
              <a:tr h="75608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0,2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0,4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0,6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0,8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1,2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1,4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1,6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1,8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</a:tr>
              <a:tr h="75608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-0,7</a:t>
                      </a:r>
                      <a:endParaRPr lang="ru-RU" sz="2000" b="1" dirty="0">
                        <a:solidFill>
                          <a:srgbClr val="FFFF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-0,4</a:t>
                      </a:r>
                      <a:endParaRPr lang="ru-RU" sz="2000" b="1" dirty="0">
                        <a:solidFill>
                          <a:srgbClr val="FFFF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-0,1</a:t>
                      </a:r>
                      <a:endParaRPr lang="ru-RU" sz="2000" b="1" dirty="0">
                        <a:solidFill>
                          <a:srgbClr val="FFFF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0,2</a:t>
                      </a:r>
                      <a:endParaRPr lang="ru-RU" sz="2000" b="1" dirty="0">
                        <a:solidFill>
                          <a:srgbClr val="FFFF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0,5</a:t>
                      </a:r>
                      <a:endParaRPr lang="ru-RU" sz="2000" b="1" dirty="0">
                        <a:solidFill>
                          <a:srgbClr val="FFFF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0,8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1,1</a:t>
                      </a:r>
                      <a:endParaRPr lang="ru-RU" sz="2000" b="1" dirty="0">
                        <a:solidFill>
                          <a:srgbClr val="FFFF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1,4</a:t>
                      </a:r>
                      <a:endParaRPr lang="ru-RU" sz="2000" b="1" dirty="0">
                        <a:solidFill>
                          <a:srgbClr val="FFFF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1,7</a:t>
                      </a:r>
                      <a:endParaRPr lang="ru-RU" sz="2000" b="1" dirty="0">
                        <a:solidFill>
                          <a:srgbClr val="FFFF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2000" b="1" dirty="0">
                        <a:solidFill>
                          <a:srgbClr val="FFFF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iblet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Задача №1</a:t>
            </a:r>
            <a:endParaRPr lang="ru-RU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Содержимое 12" descr="0e5e52392c379f81109a0fadc525be43bab73019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894648" y="1340768"/>
            <a:ext cx="3054884" cy="2016224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>
          <a:xfrm>
            <a:off x="6516216" y="6381329"/>
            <a:ext cx="2627784" cy="288031"/>
          </a:xfrm>
        </p:spPr>
        <p:txBody>
          <a:bodyPr/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Меркульева Л.О., ГБОУ СОШ № 90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3528" y="1196753"/>
            <a:ext cx="4824536" cy="2954655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shade val="100000"/>
                  <a:satMod val="115000"/>
                </a:schemeClr>
              </a:gs>
            </a:gsLst>
            <a:lin ang="0" scaled="1"/>
            <a:tileRect/>
          </a:gradFill>
          <a:effectLst>
            <a:softEdge rad="63500"/>
          </a:effectLst>
        </p:spPr>
        <p:txBody>
          <a:bodyPr wrap="square" numCol="1" rtlCol="0">
            <a:spAutoFit/>
          </a:bodyPr>
          <a:lstStyle/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Мама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готовила сюрприз своему сыну-сладкоежке на день рождения. Для этого она купила несколько пирожных по цене 25 условных рублей за пирожное и один торт по цене 300 условных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рублей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843808" y="5085184"/>
            <a:ext cx="4570290" cy="523220"/>
          </a:xfrm>
          <a:prstGeom prst="rect">
            <a:avLst/>
          </a:prstGeom>
          <a:gradFill flip="none" rotWithShape="1">
            <a:gsLst>
              <a:gs pos="0">
                <a:schemeClr val="dk1">
                  <a:tint val="73000"/>
                  <a:satMod val="150000"/>
                </a:schemeClr>
              </a:gs>
              <a:gs pos="25000">
                <a:schemeClr val="dk1">
                  <a:tint val="96000"/>
                  <a:shade val="80000"/>
                  <a:satMod val="105000"/>
                </a:schemeClr>
              </a:gs>
              <a:gs pos="38000">
                <a:schemeClr val="dk1">
                  <a:tint val="96000"/>
                  <a:shade val="59000"/>
                  <a:satMod val="120000"/>
                </a:schemeClr>
              </a:gs>
              <a:gs pos="55000">
                <a:schemeClr val="dk1">
                  <a:shade val="57000"/>
                  <a:satMod val="120000"/>
                </a:schemeClr>
              </a:gs>
              <a:gs pos="80000">
                <a:schemeClr val="dk1">
                  <a:shade val="56000"/>
                  <a:satMod val="145000"/>
                </a:schemeClr>
              </a:gs>
              <a:gs pos="88000">
                <a:schemeClr val="dk1">
                  <a:shade val="63000"/>
                  <a:satMod val="160000"/>
                </a:schemeClr>
              </a:gs>
              <a:gs pos="100000">
                <a:schemeClr val="dk1">
                  <a:tint val="99555"/>
                  <a:satMod val="155000"/>
                </a:schemeClr>
              </a:gs>
            </a:gsLst>
            <a:lin ang="5400000" scaled="1"/>
            <a:tileRect/>
          </a:gradFill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angle"/>
            <a:contourClr>
              <a:schemeClr val="dk1">
                <a:shade val="30000"/>
                <a:satMod val="200000"/>
              </a:schemeClr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Сколько стоит вся покупка?</a:t>
            </a:r>
            <a:endParaRPr lang="ru-RU" sz="28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1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7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770" decel="100000"/>
                                        <p:tgtEl>
                                          <p:spTgt spid="1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Таблица №1</a:t>
            </a:r>
            <a:endParaRPr lang="ru-RU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half" idx="1"/>
          </p:nvPr>
        </p:nvGraphicFramePr>
        <p:xfrm>
          <a:off x="539552" y="1412777"/>
          <a:ext cx="7992888" cy="1966818"/>
        </p:xfrm>
        <a:graphic>
          <a:graphicData uri="http://schemas.openxmlformats.org/drawingml/2006/table">
            <a:tbl>
              <a:tblPr/>
              <a:tblGrid>
                <a:gridCol w="1800200"/>
                <a:gridCol w="936104"/>
                <a:gridCol w="864096"/>
                <a:gridCol w="936104"/>
                <a:gridCol w="936104"/>
                <a:gridCol w="864096"/>
                <a:gridCol w="864096"/>
                <a:gridCol w="792088"/>
              </a:tblGrid>
              <a:tr h="86953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Число </a:t>
                      </a:r>
                      <a:r>
                        <a:rPr lang="ru-RU" sz="16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пирожных, </a:t>
                      </a:r>
                      <a:r>
                        <a:rPr lang="ru-RU" sz="1600" b="1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                           шт. </a:t>
                      </a:r>
                      <a:endParaRPr lang="ru-RU" sz="16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6940" marR="26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50800" prst="hardEdge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26940" marR="26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50800" prst="hardEdge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26940" marR="26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50800" prst="hardEdge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26940" marR="26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50800" prst="hardEdge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26940" marR="26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50800" prst="hardEdge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26940" marR="26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50800" prst="hardEdge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26940" marR="26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50800" prst="hardEdge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26940" marR="26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50800" prst="hardEdge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</a:tr>
              <a:tr h="107467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Стоимость  покупки</a:t>
                      </a:r>
                      <a:r>
                        <a:rPr lang="ru-RU" sz="16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усл</a:t>
                      </a:r>
                      <a:r>
                        <a:rPr lang="ru-RU" sz="16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рубли</a:t>
                      </a:r>
                    </a:p>
                  </a:txBody>
                  <a:tcPr marL="26940" marR="26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50800" prst="hardEdge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325</a:t>
                      </a:r>
                    </a:p>
                  </a:txBody>
                  <a:tcPr marL="26940" marR="26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50800" prst="hardEdge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3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6940" marR="26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50800" prst="hardEdge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375</a:t>
                      </a:r>
                    </a:p>
                  </a:txBody>
                  <a:tcPr marL="26940" marR="26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50800" prst="hardEdge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3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6940" marR="26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50800" prst="hardEdge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3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6940" marR="26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50800" prst="hardEdge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550</a:t>
                      </a:r>
                    </a:p>
                  </a:txBody>
                  <a:tcPr marL="26940" marR="26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50800" prst="hardEdge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3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6940" marR="26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50800" prst="hardEdge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Содержимое 7"/>
          <p:cNvGraphicFramePr>
            <a:graphicFrameLocks noGrp="1"/>
          </p:cNvGraphicFramePr>
          <p:nvPr>
            <p:ph sz="half" idx="2"/>
          </p:nvPr>
        </p:nvGraphicFramePr>
        <p:xfrm>
          <a:off x="539552" y="1412776"/>
          <a:ext cx="7992888" cy="1961376"/>
        </p:xfrm>
        <a:graphic>
          <a:graphicData uri="http://schemas.openxmlformats.org/drawingml/2006/table">
            <a:tbl>
              <a:tblPr/>
              <a:tblGrid>
                <a:gridCol w="1800200"/>
                <a:gridCol w="936105"/>
                <a:gridCol w="864095"/>
                <a:gridCol w="936105"/>
                <a:gridCol w="936105"/>
                <a:gridCol w="864095"/>
                <a:gridCol w="864095"/>
                <a:gridCol w="792088"/>
              </a:tblGrid>
              <a:tr h="86409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Число </a:t>
                      </a:r>
                      <a:r>
                        <a:rPr lang="ru-RU" sz="16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пирожных, </a:t>
                      </a:r>
                      <a:r>
                        <a:rPr lang="ru-RU" sz="1600" b="1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                           шт. </a:t>
                      </a:r>
                      <a:endParaRPr lang="ru-RU" sz="16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6940" marR="26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50800" prst="hardEdge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26940" marR="26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50800" prst="hardEdge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26940" marR="26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50800" prst="hardEdge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26940" marR="26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50800" prst="hardEdge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26940" marR="26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50800" prst="hardEdge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26940" marR="26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50800" prst="hardEdge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26940" marR="26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50800" prst="hardEdge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26940" marR="26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50800" prst="hardEdge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Стоимость  покупки</a:t>
                      </a:r>
                      <a:r>
                        <a:rPr lang="ru-RU" sz="16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усл</a:t>
                      </a:r>
                      <a:r>
                        <a:rPr lang="ru-RU" sz="16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рубли</a:t>
                      </a:r>
                    </a:p>
                  </a:txBody>
                  <a:tcPr marL="26940" marR="26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50800" prst="hardEdge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325</a:t>
                      </a:r>
                    </a:p>
                  </a:txBody>
                  <a:tcPr marL="26940" marR="26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50800" prst="hardEdge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350</a:t>
                      </a:r>
                      <a:endParaRPr lang="ru-RU" sz="3200" b="1" dirty="0">
                        <a:solidFill>
                          <a:srgbClr val="FFFF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6940" marR="26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50800" prst="hardEdge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375</a:t>
                      </a:r>
                    </a:p>
                  </a:txBody>
                  <a:tcPr marL="26940" marR="26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50800" prst="hardEdge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400</a:t>
                      </a:r>
                      <a:endParaRPr lang="ru-RU" sz="3200" b="1" dirty="0">
                        <a:solidFill>
                          <a:srgbClr val="FFFF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6940" marR="26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50800" prst="hardEdge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425</a:t>
                      </a:r>
                      <a:endParaRPr lang="ru-RU" sz="3200" b="1" dirty="0">
                        <a:solidFill>
                          <a:srgbClr val="FFFF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6940" marR="26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50800" prst="hardEdge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550</a:t>
                      </a:r>
                    </a:p>
                  </a:txBody>
                  <a:tcPr marL="26940" marR="26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50800" prst="hardEdge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600</a:t>
                      </a:r>
                      <a:endParaRPr lang="ru-RU" sz="3200" b="1" dirty="0">
                        <a:solidFill>
                          <a:srgbClr val="FFFF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6940" marR="26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50800" prst="hardEdge"/>
                      <a:lightRig rig="flood" dir="t"/>
                    </a:cell3D>
                    <a:solidFill>
                      <a:schemeClr val="tx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>
          <a:xfrm>
            <a:off x="6516216" y="6381329"/>
            <a:ext cx="2627784" cy="288031"/>
          </a:xfrm>
        </p:spPr>
        <p:txBody>
          <a:bodyPr/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Меркульева Л.О., ГБОУ СОШ № 90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27584" y="5877272"/>
            <a:ext cx="4570290" cy="523220"/>
          </a:xfrm>
          <a:prstGeom prst="rect">
            <a:avLst/>
          </a:prstGeom>
          <a:gradFill flip="none" rotWithShape="1">
            <a:gsLst>
              <a:gs pos="0">
                <a:schemeClr val="dk1">
                  <a:tint val="73000"/>
                  <a:satMod val="150000"/>
                </a:schemeClr>
              </a:gs>
              <a:gs pos="25000">
                <a:schemeClr val="dk1">
                  <a:tint val="96000"/>
                  <a:shade val="80000"/>
                  <a:satMod val="105000"/>
                </a:schemeClr>
              </a:gs>
              <a:gs pos="38000">
                <a:schemeClr val="dk1">
                  <a:tint val="96000"/>
                  <a:shade val="59000"/>
                  <a:satMod val="120000"/>
                </a:schemeClr>
              </a:gs>
              <a:gs pos="55000">
                <a:schemeClr val="dk1">
                  <a:shade val="57000"/>
                  <a:satMod val="120000"/>
                </a:schemeClr>
              </a:gs>
              <a:gs pos="80000">
                <a:schemeClr val="dk1">
                  <a:shade val="56000"/>
                  <a:satMod val="145000"/>
                </a:schemeClr>
              </a:gs>
              <a:gs pos="88000">
                <a:schemeClr val="dk1">
                  <a:shade val="63000"/>
                  <a:satMod val="160000"/>
                </a:schemeClr>
              </a:gs>
              <a:gs pos="100000">
                <a:schemeClr val="dk1">
                  <a:tint val="99555"/>
                  <a:satMod val="15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6000000" lon="600000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Сколько стоит вся покупка?</a:t>
            </a:r>
            <a:endParaRPr lang="ru-RU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5580112" y="3789040"/>
            <a:ext cx="3168352" cy="132343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73000"/>
                  <a:satMod val="150000"/>
                </a:schemeClr>
              </a:gs>
              <a:gs pos="25000">
                <a:schemeClr val="accent1">
                  <a:tint val="96000"/>
                  <a:shade val="80000"/>
                  <a:satMod val="105000"/>
                </a:schemeClr>
              </a:gs>
              <a:gs pos="38000">
                <a:schemeClr val="accent1">
                  <a:tint val="96000"/>
                  <a:shade val="59000"/>
                  <a:satMod val="120000"/>
                </a:schemeClr>
              </a:gs>
              <a:gs pos="55000">
                <a:schemeClr val="accent1">
                  <a:shade val="57000"/>
                  <a:satMod val="120000"/>
                </a:schemeClr>
              </a:gs>
              <a:gs pos="80000">
                <a:schemeClr val="accent1">
                  <a:shade val="56000"/>
                  <a:satMod val="145000"/>
                </a:schemeClr>
              </a:gs>
              <a:gs pos="88000">
                <a:schemeClr val="accent1">
                  <a:shade val="63000"/>
                  <a:satMod val="160000"/>
                </a:schemeClr>
              </a:gs>
              <a:gs pos="100000">
                <a:schemeClr val="accent1">
                  <a:tint val="99555"/>
                  <a:satMod val="155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= 25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+300,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где переменная 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d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может принимать целые положительные значения 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Задача №2</a:t>
            </a:r>
            <a:endParaRPr lang="ru-RU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>
          <a:xfrm>
            <a:off x="395536" y="1340768"/>
            <a:ext cx="4752528" cy="2736304"/>
          </a:xfrm>
          <a:gradFill flip="none" rotWithShape="1">
            <a:gsLst>
              <a:gs pos="0">
                <a:schemeClr val="tx1">
                  <a:lumMod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shade val="100000"/>
                  <a:satMod val="115000"/>
                </a:schemeClr>
              </a:gs>
            </a:gsLst>
            <a:lin ang="0" scaled="1"/>
            <a:tileRect/>
          </a:gradFill>
          <a:effectLst>
            <a:softEdge rad="63500"/>
          </a:effectLst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  На шоссе расположены пункты А и В, удалённые друг от друга на 20км. Мотоциклист выехал из пункта В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направлении, противоположном А, со скоростью 50км/ч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>
          <a:xfrm>
            <a:off x="6516216" y="6381329"/>
            <a:ext cx="2627784" cy="288031"/>
          </a:xfrm>
        </p:spPr>
        <p:txBody>
          <a:bodyPr/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Меркульева Л.О., ГБОУ СОШ № 90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09" name="Picture 1" descr="C:\Users\екатерина пальгина\Desktop\6914Ikd2FMtLe5pT4mXPP843L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3516" y="1196752"/>
            <a:ext cx="3205234" cy="1800200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  <p:sp>
        <p:nvSpPr>
          <p:cNvPr id="8" name="TextBox 7"/>
          <p:cNvSpPr txBox="1"/>
          <p:nvPr/>
        </p:nvSpPr>
        <p:spPr>
          <a:xfrm>
            <a:off x="1763688" y="5085184"/>
            <a:ext cx="6555321" cy="954107"/>
          </a:xfrm>
          <a:prstGeom prst="rect">
            <a:avLst/>
          </a:prstGeom>
          <a:gradFill flip="none" rotWithShape="1">
            <a:gsLst>
              <a:gs pos="0">
                <a:schemeClr val="dk1">
                  <a:tint val="73000"/>
                  <a:satMod val="150000"/>
                </a:schemeClr>
              </a:gs>
              <a:gs pos="25000">
                <a:schemeClr val="dk1">
                  <a:tint val="96000"/>
                  <a:shade val="80000"/>
                  <a:satMod val="105000"/>
                </a:schemeClr>
              </a:gs>
              <a:gs pos="38000">
                <a:schemeClr val="dk1">
                  <a:tint val="96000"/>
                  <a:shade val="59000"/>
                  <a:satMod val="120000"/>
                </a:schemeClr>
              </a:gs>
              <a:gs pos="55000">
                <a:schemeClr val="dk1">
                  <a:shade val="57000"/>
                  <a:satMod val="120000"/>
                </a:schemeClr>
              </a:gs>
              <a:gs pos="80000">
                <a:schemeClr val="dk1">
                  <a:shade val="56000"/>
                  <a:satMod val="145000"/>
                </a:schemeClr>
              </a:gs>
              <a:gs pos="88000">
                <a:schemeClr val="dk1">
                  <a:shade val="63000"/>
                  <a:satMod val="160000"/>
                </a:schemeClr>
              </a:gs>
              <a:gs pos="100000">
                <a:schemeClr val="dk1">
                  <a:tint val="99555"/>
                  <a:satMod val="155000"/>
                </a:schemeClr>
              </a:gs>
            </a:gsLst>
            <a:lin ang="5400000" scaled="1"/>
            <a:tileRect/>
          </a:gradFill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angle"/>
            <a:contourClr>
              <a:schemeClr val="dk1">
                <a:shade val="30000"/>
                <a:satMod val="200000"/>
              </a:schemeClr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На каком расстоянии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(км) от пункта А</a:t>
            </a:r>
          </a:p>
          <a:p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удет мотоциклист через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часов?</a:t>
            </a:r>
            <a:endParaRPr lang="ru-RU" sz="28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1740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Таблица №2</a:t>
            </a:r>
            <a:endParaRPr lang="ru-RU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>
          <a:xfrm>
            <a:off x="6516216" y="6381329"/>
            <a:ext cx="2627784" cy="288031"/>
          </a:xfrm>
        </p:spPr>
        <p:txBody>
          <a:bodyPr/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Меркульева Л.О., ГБОУ СОШ № 90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899592" y="1268760"/>
          <a:ext cx="7560841" cy="2232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5806"/>
                <a:gridCol w="963614"/>
                <a:gridCol w="1062114"/>
                <a:gridCol w="986249"/>
                <a:gridCol w="986249"/>
                <a:gridCol w="924486"/>
                <a:gridCol w="1022323"/>
              </a:tblGrid>
              <a:tr h="1011257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Время, ч</a:t>
                      </a:r>
                    </a:p>
                    <a:p>
                      <a:endParaRPr lang="ru-RU" sz="1600" b="1" i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b="1" i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gradFill flip="none" rotWithShape="1">
                      <a:gsLst>
                        <a:gs pos="0">
                          <a:schemeClr val="tx1">
                            <a:lumMod val="50000"/>
                            <a:shade val="30000"/>
                            <a:satMod val="115000"/>
                            <a:alpha val="82000"/>
                          </a:schemeClr>
                        </a:gs>
                        <a:gs pos="50000">
                          <a:schemeClr val="tx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tx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0</a:t>
                      </a:r>
                      <a:endParaRPr lang="ru-RU" sz="3200" dirty="0"/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gradFill flip="none" rotWithShape="1">
                      <a:gsLst>
                        <a:gs pos="0">
                          <a:schemeClr val="tx1">
                            <a:lumMod val="50000"/>
                            <a:shade val="30000"/>
                            <a:satMod val="115000"/>
                            <a:alpha val="82000"/>
                          </a:schemeClr>
                        </a:gs>
                        <a:gs pos="50000">
                          <a:schemeClr val="tx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tx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1</a:t>
                      </a:r>
                      <a:endParaRPr lang="ru-RU" sz="3200" dirty="0"/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gradFill flip="none" rotWithShape="1">
                      <a:gsLst>
                        <a:gs pos="0">
                          <a:schemeClr val="tx1">
                            <a:lumMod val="50000"/>
                            <a:shade val="30000"/>
                            <a:satMod val="115000"/>
                            <a:alpha val="82000"/>
                          </a:schemeClr>
                        </a:gs>
                        <a:gs pos="50000">
                          <a:schemeClr val="tx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tx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2</a:t>
                      </a:r>
                      <a:endParaRPr lang="ru-RU" sz="3200" dirty="0"/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gradFill flip="none" rotWithShape="1">
                      <a:gsLst>
                        <a:gs pos="0">
                          <a:schemeClr val="tx1">
                            <a:lumMod val="50000"/>
                            <a:shade val="30000"/>
                            <a:satMod val="115000"/>
                            <a:alpha val="82000"/>
                          </a:schemeClr>
                        </a:gs>
                        <a:gs pos="50000">
                          <a:schemeClr val="tx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tx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3</a:t>
                      </a:r>
                      <a:endParaRPr lang="ru-RU" sz="3200" dirty="0"/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gradFill flip="none" rotWithShape="1">
                      <a:gsLst>
                        <a:gs pos="0">
                          <a:schemeClr val="tx1">
                            <a:lumMod val="50000"/>
                            <a:shade val="30000"/>
                            <a:satMod val="115000"/>
                            <a:alpha val="82000"/>
                          </a:schemeClr>
                        </a:gs>
                        <a:gs pos="50000">
                          <a:schemeClr val="tx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tx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4</a:t>
                      </a:r>
                      <a:endParaRPr lang="ru-RU" sz="3200" dirty="0"/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gradFill flip="none" rotWithShape="1">
                      <a:gsLst>
                        <a:gs pos="0">
                          <a:schemeClr val="tx1">
                            <a:lumMod val="50000"/>
                            <a:shade val="30000"/>
                            <a:satMod val="115000"/>
                            <a:alpha val="82000"/>
                          </a:schemeClr>
                        </a:gs>
                        <a:gs pos="50000">
                          <a:schemeClr val="tx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tx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10</a:t>
                      </a:r>
                      <a:endParaRPr lang="ru-RU" sz="3200" dirty="0"/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gradFill flip="none" rotWithShape="1">
                      <a:gsLst>
                        <a:gs pos="0">
                          <a:schemeClr val="tx1">
                            <a:lumMod val="50000"/>
                            <a:shade val="30000"/>
                            <a:satMod val="115000"/>
                            <a:alpha val="82000"/>
                          </a:schemeClr>
                        </a:gs>
                        <a:gs pos="50000">
                          <a:schemeClr val="tx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tx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220991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Расстояние,</a:t>
                      </a:r>
                      <a:r>
                        <a:rPr lang="ru-RU" sz="1600" b="1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км</a:t>
                      </a:r>
                      <a:endParaRPr lang="ru-RU" sz="16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gradFill flip="none" rotWithShape="1">
                      <a:gsLst>
                        <a:gs pos="0">
                          <a:schemeClr val="tx1">
                            <a:lumMod val="50000"/>
                            <a:shade val="30000"/>
                            <a:satMod val="115000"/>
                            <a:alpha val="82000"/>
                          </a:schemeClr>
                        </a:gs>
                        <a:gs pos="50000">
                          <a:schemeClr val="tx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tx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gradFill flip="none" rotWithShape="1">
                      <a:gsLst>
                        <a:gs pos="0">
                          <a:schemeClr val="tx1">
                            <a:lumMod val="50000"/>
                            <a:shade val="30000"/>
                            <a:satMod val="115000"/>
                            <a:alpha val="82000"/>
                          </a:schemeClr>
                        </a:gs>
                        <a:gs pos="50000">
                          <a:schemeClr val="tx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tx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gradFill flip="none" rotWithShape="1">
                      <a:gsLst>
                        <a:gs pos="0">
                          <a:schemeClr val="tx1">
                            <a:lumMod val="50000"/>
                            <a:shade val="30000"/>
                            <a:satMod val="115000"/>
                            <a:alpha val="82000"/>
                          </a:schemeClr>
                        </a:gs>
                        <a:gs pos="50000">
                          <a:schemeClr val="tx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tx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gradFill flip="none" rotWithShape="1">
                      <a:gsLst>
                        <a:gs pos="0">
                          <a:schemeClr val="tx1">
                            <a:lumMod val="50000"/>
                            <a:shade val="30000"/>
                            <a:satMod val="115000"/>
                            <a:alpha val="82000"/>
                          </a:schemeClr>
                        </a:gs>
                        <a:gs pos="50000">
                          <a:schemeClr val="tx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tx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gradFill flip="none" rotWithShape="1">
                      <a:gsLst>
                        <a:gs pos="0">
                          <a:schemeClr val="tx1">
                            <a:lumMod val="50000"/>
                            <a:shade val="30000"/>
                            <a:satMod val="115000"/>
                            <a:alpha val="82000"/>
                          </a:schemeClr>
                        </a:gs>
                        <a:gs pos="50000">
                          <a:schemeClr val="tx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tx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gradFill flip="none" rotWithShape="1">
                      <a:gsLst>
                        <a:gs pos="0">
                          <a:schemeClr val="tx1">
                            <a:lumMod val="50000"/>
                            <a:shade val="30000"/>
                            <a:satMod val="115000"/>
                            <a:alpha val="82000"/>
                          </a:schemeClr>
                        </a:gs>
                        <a:gs pos="50000">
                          <a:schemeClr val="tx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tx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gradFill flip="none" rotWithShape="1">
                      <a:gsLst>
                        <a:gs pos="0">
                          <a:schemeClr val="tx1">
                            <a:lumMod val="50000"/>
                            <a:shade val="30000"/>
                            <a:satMod val="115000"/>
                            <a:alpha val="82000"/>
                          </a:schemeClr>
                        </a:gs>
                        <a:gs pos="50000">
                          <a:schemeClr val="tx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tx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31640" y="5301208"/>
            <a:ext cx="6555321" cy="954107"/>
          </a:xfrm>
          <a:prstGeom prst="rect">
            <a:avLst/>
          </a:prstGeom>
          <a:gradFill flip="none" rotWithShape="1">
            <a:gsLst>
              <a:gs pos="0">
                <a:schemeClr val="dk1">
                  <a:tint val="73000"/>
                  <a:satMod val="150000"/>
                </a:schemeClr>
              </a:gs>
              <a:gs pos="25000">
                <a:schemeClr val="dk1">
                  <a:tint val="96000"/>
                  <a:shade val="80000"/>
                  <a:satMod val="105000"/>
                </a:schemeClr>
              </a:gs>
              <a:gs pos="38000">
                <a:schemeClr val="dk1">
                  <a:tint val="96000"/>
                  <a:shade val="59000"/>
                  <a:satMod val="120000"/>
                </a:schemeClr>
              </a:gs>
              <a:gs pos="55000">
                <a:schemeClr val="dk1">
                  <a:shade val="57000"/>
                  <a:satMod val="120000"/>
                </a:schemeClr>
              </a:gs>
              <a:gs pos="80000">
                <a:schemeClr val="dk1">
                  <a:shade val="56000"/>
                  <a:satMod val="145000"/>
                </a:schemeClr>
              </a:gs>
              <a:gs pos="88000">
                <a:schemeClr val="dk1">
                  <a:shade val="63000"/>
                  <a:satMod val="160000"/>
                </a:schemeClr>
              </a:gs>
              <a:gs pos="100000">
                <a:schemeClr val="dk1">
                  <a:tint val="99555"/>
                  <a:satMod val="15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6000000" lon="600000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На каком расстоянии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(км) от пункта А</a:t>
            </a:r>
          </a:p>
          <a:p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удет мотоциклист через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часов?</a:t>
            </a:r>
            <a:endParaRPr lang="ru-RU" sz="2800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899592" y="1268760"/>
          <a:ext cx="7560841" cy="2232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5806"/>
                <a:gridCol w="963613"/>
                <a:gridCol w="1062113"/>
                <a:gridCol w="986249"/>
                <a:gridCol w="986249"/>
                <a:gridCol w="924487"/>
                <a:gridCol w="1022324"/>
              </a:tblGrid>
              <a:tr h="1011257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Время, ч</a:t>
                      </a:r>
                    </a:p>
                    <a:p>
                      <a:endParaRPr lang="ru-RU" sz="1600" b="1" i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b="1" i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gradFill flip="none" rotWithShape="1">
                      <a:gsLst>
                        <a:gs pos="0">
                          <a:schemeClr val="tx1">
                            <a:lumMod val="50000"/>
                            <a:shade val="30000"/>
                            <a:satMod val="115000"/>
                            <a:alpha val="82000"/>
                          </a:schemeClr>
                        </a:gs>
                        <a:gs pos="50000">
                          <a:schemeClr val="tx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tx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0</a:t>
                      </a:r>
                      <a:endParaRPr lang="ru-RU" sz="3200" dirty="0"/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gradFill flip="none" rotWithShape="1">
                      <a:gsLst>
                        <a:gs pos="0">
                          <a:schemeClr val="tx1">
                            <a:lumMod val="50000"/>
                            <a:shade val="30000"/>
                            <a:satMod val="115000"/>
                            <a:alpha val="82000"/>
                          </a:schemeClr>
                        </a:gs>
                        <a:gs pos="50000">
                          <a:schemeClr val="tx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tx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1</a:t>
                      </a:r>
                      <a:endParaRPr lang="ru-RU" sz="3200" dirty="0"/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gradFill flip="none" rotWithShape="1">
                      <a:gsLst>
                        <a:gs pos="0">
                          <a:schemeClr val="tx1">
                            <a:lumMod val="50000"/>
                            <a:shade val="30000"/>
                            <a:satMod val="115000"/>
                            <a:alpha val="82000"/>
                          </a:schemeClr>
                        </a:gs>
                        <a:gs pos="50000">
                          <a:schemeClr val="tx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tx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2</a:t>
                      </a:r>
                      <a:endParaRPr lang="ru-RU" sz="3200" dirty="0"/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gradFill flip="none" rotWithShape="1">
                      <a:gsLst>
                        <a:gs pos="0">
                          <a:schemeClr val="tx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tx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tx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3</a:t>
                      </a:r>
                      <a:endParaRPr lang="ru-RU" sz="3200" dirty="0"/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gradFill flip="none" rotWithShape="1">
                      <a:gsLst>
                        <a:gs pos="0">
                          <a:schemeClr val="tx1">
                            <a:lumMod val="50000"/>
                            <a:shade val="30000"/>
                            <a:satMod val="115000"/>
                            <a:alpha val="82000"/>
                          </a:schemeClr>
                        </a:gs>
                        <a:gs pos="50000">
                          <a:schemeClr val="tx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tx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4</a:t>
                      </a:r>
                      <a:endParaRPr lang="ru-RU" sz="3200" dirty="0"/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gradFill flip="none" rotWithShape="1">
                      <a:gsLst>
                        <a:gs pos="0">
                          <a:schemeClr val="tx1">
                            <a:lumMod val="50000"/>
                            <a:shade val="30000"/>
                            <a:satMod val="115000"/>
                            <a:alpha val="82000"/>
                          </a:schemeClr>
                        </a:gs>
                        <a:gs pos="50000">
                          <a:schemeClr val="tx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tx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10</a:t>
                      </a:r>
                      <a:endParaRPr lang="ru-RU" sz="3200" dirty="0"/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gradFill flip="none" rotWithShape="1">
                      <a:gsLst>
                        <a:gs pos="0">
                          <a:schemeClr val="tx1">
                            <a:lumMod val="50000"/>
                            <a:shade val="30000"/>
                            <a:satMod val="115000"/>
                            <a:alpha val="82000"/>
                          </a:schemeClr>
                        </a:gs>
                        <a:gs pos="50000">
                          <a:schemeClr val="tx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tx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220991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Расстояние,</a:t>
                      </a:r>
                      <a:r>
                        <a:rPr lang="ru-RU" sz="1600" b="1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км</a:t>
                      </a:r>
                      <a:endParaRPr lang="ru-RU" sz="16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gradFill flip="none" rotWithShape="1">
                      <a:gsLst>
                        <a:gs pos="0">
                          <a:schemeClr val="tx1">
                            <a:lumMod val="50000"/>
                            <a:shade val="30000"/>
                            <a:satMod val="115000"/>
                            <a:alpha val="82000"/>
                          </a:schemeClr>
                        </a:gs>
                        <a:gs pos="50000">
                          <a:schemeClr val="tx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tx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rgbClr val="FFFF00"/>
                          </a:solidFill>
                        </a:rPr>
                        <a:t>20</a:t>
                      </a:r>
                      <a:endParaRPr lang="ru-RU" sz="32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gradFill flip="none" rotWithShape="1">
                      <a:gsLst>
                        <a:gs pos="0">
                          <a:schemeClr val="tx1">
                            <a:lumMod val="50000"/>
                            <a:shade val="30000"/>
                            <a:satMod val="115000"/>
                            <a:alpha val="82000"/>
                          </a:schemeClr>
                        </a:gs>
                        <a:gs pos="50000">
                          <a:schemeClr val="tx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tx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rgbClr val="FFFF00"/>
                          </a:solidFill>
                        </a:rPr>
                        <a:t>70</a:t>
                      </a:r>
                      <a:endParaRPr lang="ru-RU" sz="32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gradFill flip="none" rotWithShape="1">
                      <a:gsLst>
                        <a:gs pos="0">
                          <a:schemeClr val="tx1">
                            <a:lumMod val="50000"/>
                            <a:shade val="30000"/>
                            <a:satMod val="115000"/>
                            <a:alpha val="82000"/>
                          </a:schemeClr>
                        </a:gs>
                        <a:gs pos="50000">
                          <a:schemeClr val="tx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tx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gradFill flip="none" rotWithShape="1">
                      <a:gsLst>
                        <a:gs pos="0">
                          <a:schemeClr val="tx1">
                            <a:lumMod val="50000"/>
                            <a:shade val="30000"/>
                            <a:satMod val="115000"/>
                            <a:alpha val="82000"/>
                          </a:schemeClr>
                        </a:gs>
                        <a:gs pos="50000">
                          <a:schemeClr val="tx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tx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rgbClr val="FFFF00"/>
                          </a:solidFill>
                        </a:rPr>
                        <a:t>170</a:t>
                      </a:r>
                      <a:endParaRPr lang="ru-RU" sz="32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gradFill flip="none" rotWithShape="1">
                      <a:gsLst>
                        <a:gs pos="0">
                          <a:schemeClr val="tx1">
                            <a:lumMod val="50000"/>
                            <a:shade val="30000"/>
                            <a:satMod val="115000"/>
                            <a:alpha val="82000"/>
                          </a:schemeClr>
                        </a:gs>
                        <a:gs pos="50000">
                          <a:schemeClr val="tx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tx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gradFill flip="none" rotWithShape="1">
                      <a:gsLst>
                        <a:gs pos="0">
                          <a:schemeClr val="tx1">
                            <a:lumMod val="50000"/>
                            <a:shade val="30000"/>
                            <a:satMod val="115000"/>
                            <a:alpha val="82000"/>
                          </a:schemeClr>
                        </a:gs>
                        <a:gs pos="50000">
                          <a:schemeClr val="tx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tx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gradFill flip="none" rotWithShape="1">
                      <a:gsLst>
                        <a:gs pos="0">
                          <a:schemeClr val="tx1">
                            <a:lumMod val="50000"/>
                            <a:shade val="30000"/>
                            <a:satMod val="115000"/>
                            <a:alpha val="82000"/>
                          </a:schemeClr>
                        </a:gs>
                        <a:gs pos="50000">
                          <a:schemeClr val="tx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tx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156176" y="4005064"/>
            <a:ext cx="2736304" cy="461665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= 50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+20, где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 &gt;0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>
          <a:xfrm>
            <a:off x="6516216" y="6381329"/>
            <a:ext cx="2627784" cy="288031"/>
          </a:xfrm>
        </p:spPr>
        <p:txBody>
          <a:bodyPr/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Меркульева Л.О., ГБОУ СОШ № 90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2780928"/>
            <a:ext cx="2736304" cy="461665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b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= 50</a:t>
            </a:r>
            <a:r>
              <a:rPr lang="en-US" sz="2400" b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+20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где </a:t>
            </a:r>
            <a:r>
              <a:rPr lang="en-US" sz="2400" b="1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&gt;0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9512" y="260648"/>
            <a:ext cx="3528392" cy="193899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73000"/>
                  <a:satMod val="150000"/>
                </a:schemeClr>
              </a:gs>
              <a:gs pos="25000">
                <a:schemeClr val="accent1">
                  <a:tint val="96000"/>
                  <a:shade val="80000"/>
                  <a:satMod val="105000"/>
                </a:schemeClr>
              </a:gs>
              <a:gs pos="38000">
                <a:schemeClr val="accent1">
                  <a:tint val="96000"/>
                  <a:shade val="59000"/>
                  <a:satMod val="120000"/>
                </a:schemeClr>
              </a:gs>
              <a:gs pos="55000">
                <a:schemeClr val="accent1">
                  <a:shade val="57000"/>
                  <a:satMod val="120000"/>
                </a:schemeClr>
              </a:gs>
              <a:gs pos="80000">
                <a:schemeClr val="accent1">
                  <a:shade val="56000"/>
                  <a:satMod val="145000"/>
                </a:schemeClr>
              </a:gs>
              <a:gs pos="88000">
                <a:schemeClr val="accent1">
                  <a:shade val="63000"/>
                  <a:satMod val="160000"/>
                </a:schemeClr>
              </a:gs>
              <a:gs pos="100000">
                <a:schemeClr val="accent1">
                  <a:tint val="99555"/>
                  <a:satMod val="155000"/>
                </a:schemeClr>
              </a:gs>
            </a:gsLst>
            <a:lin ang="10800000" scaled="1"/>
            <a:tileRect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b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= 25</a:t>
            </a:r>
            <a:r>
              <a:rPr lang="en-US" sz="2400" b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400" b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+300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переменная </a:t>
            </a:r>
            <a:r>
              <a:rPr lang="en-US" sz="2400" b="1" i="1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может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принимать целые положительные значения </a:t>
            </a:r>
          </a:p>
        </p:txBody>
      </p:sp>
      <p:sp>
        <p:nvSpPr>
          <p:cNvPr id="12" name="Стрелка вправо 11"/>
          <p:cNvSpPr/>
          <p:nvPr/>
        </p:nvSpPr>
        <p:spPr>
          <a:xfrm>
            <a:off x="3923928" y="2276872"/>
            <a:ext cx="576064" cy="504056"/>
          </a:xfrm>
          <a:prstGeom prst="rightArrow">
            <a:avLst/>
          </a:prstGeom>
          <a:gradFill flip="none" rotWithShape="1">
            <a:gsLst>
              <a:gs pos="0">
                <a:schemeClr val="dk1">
                  <a:tint val="1000"/>
                </a:schemeClr>
              </a:gs>
              <a:gs pos="68000">
                <a:schemeClr val="dk1">
                  <a:tint val="77000"/>
                </a:schemeClr>
              </a:gs>
              <a:gs pos="81000">
                <a:schemeClr val="dk1">
                  <a:tint val="79000"/>
                </a:schemeClr>
              </a:gs>
              <a:gs pos="86000">
                <a:schemeClr val="dk1">
                  <a:tint val="73000"/>
                </a:schemeClr>
              </a:gs>
              <a:gs pos="100000">
                <a:schemeClr val="dk1">
                  <a:tint val="35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4788024" y="908720"/>
            <a:ext cx="4104456" cy="1938992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1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</a:t>
            </a:r>
            <a:r>
              <a:rPr kumimoji="0" lang="ru-RU" sz="3600" b="1" i="1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</a:t>
            </a:r>
            <a:r>
              <a:rPr kumimoji="0" lang="en-US" sz="3600" b="1" i="1" u="sng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kx</a:t>
            </a:r>
            <a:r>
              <a:rPr kumimoji="0" lang="ru-RU" sz="3600" b="1" i="1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+ </a:t>
            </a:r>
            <a:r>
              <a:rPr kumimoji="0" lang="en-US" sz="3600" b="1" i="1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ru-RU" sz="36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где </a:t>
            </a:r>
            <a:r>
              <a:rPr kumimoji="0" lang="en-US" sz="2800" b="1" i="1" u="sng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en-US" sz="2800" b="1" i="1" u="sng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некоторые числа,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1" u="sng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переменная величина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6084168" y="3212976"/>
            <a:ext cx="792088" cy="720080"/>
          </a:xfrm>
          <a:prstGeom prst="downArrow">
            <a:avLst/>
          </a:prstGeom>
          <a:gradFill flip="none" rotWithShape="1">
            <a:gsLst>
              <a:gs pos="0">
                <a:schemeClr val="dk1">
                  <a:tint val="1000"/>
                </a:schemeClr>
              </a:gs>
              <a:gs pos="68000">
                <a:schemeClr val="dk1">
                  <a:tint val="77000"/>
                </a:schemeClr>
              </a:gs>
              <a:gs pos="81000">
                <a:schemeClr val="dk1">
                  <a:tint val="79000"/>
                </a:schemeClr>
              </a:gs>
              <a:gs pos="86000">
                <a:schemeClr val="dk1">
                  <a:tint val="73000"/>
                </a:schemeClr>
              </a:gs>
              <a:gs pos="100000">
                <a:schemeClr val="dk1">
                  <a:tint val="35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Горизонтальный свиток 13"/>
          <p:cNvSpPr/>
          <p:nvPr/>
        </p:nvSpPr>
        <p:spPr>
          <a:xfrm>
            <a:off x="1619672" y="3789041"/>
            <a:ext cx="6264696" cy="3067348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200" b="1" i="1" u="sng" dirty="0">
                <a:latin typeface="Times New Roman" pitchFamily="18" charset="0"/>
                <a:cs typeface="Times New Roman" pitchFamily="18" charset="0"/>
              </a:rPr>
              <a:t>Линейной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называется </a:t>
            </a:r>
            <a:r>
              <a:rPr lang="ru-RU" sz="2800" b="1" i="1" u="sng" dirty="0">
                <a:latin typeface="Times New Roman" pitchFamily="18" charset="0"/>
                <a:cs typeface="Times New Roman" pitchFamily="18" charset="0"/>
              </a:rPr>
              <a:t>функция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, которую можно задать формулой вида  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kx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en-US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некоторые числа, </a:t>
            </a: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независимая переменная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6" dur="20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  <p:bldP spid="20481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3851920" y="2132856"/>
            <a:ext cx="2448272" cy="4524315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tint val="66000"/>
                  <a:satMod val="160000"/>
                </a:schemeClr>
              </a:gs>
              <a:gs pos="50000">
                <a:schemeClr val="tx1">
                  <a:lumMod val="50000"/>
                  <a:tint val="44500"/>
                  <a:satMod val="160000"/>
                </a:schemeClr>
              </a:gs>
              <a:gs pos="100000">
                <a:schemeClr val="tx1">
                  <a:lumMod val="50000"/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6444208" y="1196752"/>
            <a:ext cx="2520280" cy="4524315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tint val="66000"/>
                  <a:satMod val="160000"/>
                </a:schemeClr>
              </a:gs>
              <a:gs pos="50000">
                <a:schemeClr val="tx1">
                  <a:lumMod val="50000"/>
                  <a:tint val="44500"/>
                  <a:satMod val="160000"/>
                </a:schemeClr>
              </a:gs>
              <a:gs pos="100000">
                <a:schemeClr val="tx1">
                  <a:lumMod val="50000"/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3995936" y="2132856"/>
          <a:ext cx="2244725" cy="4332288"/>
        </p:xfrm>
        <a:graphic>
          <a:graphicData uri="http://schemas.openxmlformats.org/presentationml/2006/ole">
            <p:oleObj spid="_x0000_s21506" name="Формула" r:id="rId3" imgW="901440" imgH="1739880" progId="Equation.3">
              <p:embed/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3200" b="1" i="1" smtClean="0">
                <a:latin typeface="Times New Roman" pitchFamily="18" charset="0"/>
                <a:cs typeface="Times New Roman" pitchFamily="18" charset="0"/>
              </a:rPr>
              <a:t>Первичное закрепление</a:t>
            </a:r>
            <a:endParaRPr lang="ru-RU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>
          <a:xfrm>
            <a:off x="6516216" y="6381329"/>
            <a:ext cx="2627784" cy="288031"/>
          </a:xfrm>
        </p:spPr>
        <p:txBody>
          <a:bodyPr/>
          <a:lstStyle/>
          <a:p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Меркульева Л.О., ГБОУ СОШ № 90</a:t>
            </a:r>
            <a:endParaRPr lang="ru-RU" sz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1340768"/>
            <a:ext cx="5566973" cy="954107"/>
          </a:xfrm>
          <a:prstGeom prst="rect">
            <a:avLst/>
          </a:prstGeom>
          <a:gradFill flip="none" rotWithShape="1">
            <a:gsLst>
              <a:gs pos="0">
                <a:schemeClr val="dk1">
                  <a:tint val="73000"/>
                  <a:satMod val="150000"/>
                </a:schemeClr>
              </a:gs>
              <a:gs pos="25000">
                <a:schemeClr val="dk1">
                  <a:tint val="96000"/>
                  <a:shade val="80000"/>
                  <a:satMod val="105000"/>
                </a:schemeClr>
              </a:gs>
              <a:gs pos="38000">
                <a:schemeClr val="dk1">
                  <a:tint val="96000"/>
                  <a:shade val="59000"/>
                  <a:satMod val="120000"/>
                </a:schemeClr>
              </a:gs>
              <a:gs pos="55000">
                <a:schemeClr val="dk1">
                  <a:shade val="57000"/>
                  <a:satMod val="120000"/>
                </a:schemeClr>
              </a:gs>
              <a:gs pos="80000">
                <a:schemeClr val="dk1">
                  <a:shade val="56000"/>
                  <a:satMod val="145000"/>
                </a:schemeClr>
              </a:gs>
              <a:gs pos="88000">
                <a:schemeClr val="dk1">
                  <a:shade val="63000"/>
                  <a:satMod val="160000"/>
                </a:schemeClr>
              </a:gs>
              <a:gs pos="100000">
                <a:schemeClr val="dk1">
                  <a:tint val="99555"/>
                  <a:satMod val="15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6000000" lon="600000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Является ли линейной функция,</a:t>
            </a:r>
          </a:p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заданная следующими формулами?</a:t>
            </a:r>
            <a:endParaRPr lang="ru-RU" sz="2800" dirty="0"/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/>
        </p:nvGraphicFramePr>
        <p:xfrm>
          <a:off x="6588224" y="1124744"/>
          <a:ext cx="2376264" cy="4602162"/>
        </p:xfrm>
        <a:graphic>
          <a:graphicData uri="http://schemas.openxmlformats.org/presentationml/2006/ole">
            <p:oleObj spid="_x0000_s21507" name="Формула" r:id="rId4" imgW="965160" imgH="180324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707904" y="227687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 1.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07904" y="299695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 2.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07904" y="371703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 3.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07904" y="450912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 4.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07904" y="551723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 5.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300192" y="16288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 6.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300192" y="299695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 7.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00192" y="407707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 8.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300192" y="515719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 9.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3573016"/>
            <a:ext cx="3632789" cy="646331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Запишите номера тех функций, </a:t>
            </a:r>
          </a:p>
          <a:p>
            <a:r>
              <a:rPr lang="ru-RU" dirty="0" smtClean="0"/>
              <a:t>которые являются линейными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611560" y="6237312"/>
            <a:ext cx="2612575" cy="36933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Ответ: 1, 2, 3, 4, 5, 8, 9</a:t>
            </a: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3" grpId="0" animBg="1"/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051720" y="2492896"/>
            <a:ext cx="6768752" cy="2031325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tint val="66000"/>
                  <a:satMod val="160000"/>
                </a:schemeClr>
              </a:gs>
              <a:gs pos="50000">
                <a:schemeClr val="tx1">
                  <a:lumMod val="50000"/>
                  <a:tint val="44500"/>
                  <a:satMod val="160000"/>
                </a:schemeClr>
              </a:gs>
              <a:gs pos="100000">
                <a:schemeClr val="tx1">
                  <a:lumMod val="50000"/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Первичное закрепление</a:t>
            </a:r>
            <a:endParaRPr lang="ru-RU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>
          <a:xfrm>
            <a:off x="6516216" y="6381329"/>
            <a:ext cx="2627784" cy="288031"/>
          </a:xfrm>
        </p:spPr>
        <p:txBody>
          <a:bodyPr/>
          <a:lstStyle/>
          <a:p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Меркульева Л.О., ГБОУ СОШ № 90</a:t>
            </a:r>
            <a:endParaRPr lang="ru-RU" sz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1340768"/>
            <a:ext cx="5096588" cy="954107"/>
          </a:xfrm>
          <a:prstGeom prst="rect">
            <a:avLst/>
          </a:prstGeom>
          <a:gradFill flip="none" rotWithShape="1">
            <a:gsLst>
              <a:gs pos="0">
                <a:schemeClr val="dk1">
                  <a:tint val="73000"/>
                  <a:satMod val="150000"/>
                </a:schemeClr>
              </a:gs>
              <a:gs pos="25000">
                <a:schemeClr val="dk1">
                  <a:tint val="96000"/>
                  <a:shade val="80000"/>
                  <a:satMod val="105000"/>
                </a:schemeClr>
              </a:gs>
              <a:gs pos="38000">
                <a:schemeClr val="dk1">
                  <a:tint val="96000"/>
                  <a:shade val="59000"/>
                  <a:satMod val="120000"/>
                </a:schemeClr>
              </a:gs>
              <a:gs pos="55000">
                <a:schemeClr val="dk1">
                  <a:shade val="57000"/>
                  <a:satMod val="120000"/>
                </a:schemeClr>
              </a:gs>
              <a:gs pos="80000">
                <a:schemeClr val="dk1">
                  <a:shade val="56000"/>
                  <a:satMod val="145000"/>
                </a:schemeClr>
              </a:gs>
              <a:gs pos="88000">
                <a:schemeClr val="dk1">
                  <a:shade val="63000"/>
                  <a:satMod val="160000"/>
                </a:schemeClr>
              </a:gs>
              <a:gs pos="100000">
                <a:schemeClr val="dk1">
                  <a:tint val="99555"/>
                  <a:satMod val="15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6000000" lon="600000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Является ли линейной функция,</a:t>
            </a:r>
          </a:p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заданная следующей формулой?</a:t>
            </a:r>
            <a:endParaRPr lang="ru-RU" sz="2800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195736" y="2564904"/>
          <a:ext cx="6686452" cy="936104"/>
        </p:xfrm>
        <a:graphic>
          <a:graphicData uri="http://schemas.openxmlformats.org/presentationml/2006/ole">
            <p:oleObj spid="_x0000_s22532" name="Формула" r:id="rId3" imgW="1904760" imgH="266400" progId="Equation.3">
              <p:embed/>
            </p:oleObj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2123728" y="3501008"/>
          <a:ext cx="3312368" cy="979715"/>
        </p:xfrm>
        <a:graphic>
          <a:graphicData uri="http://schemas.openxmlformats.org/presentationml/2006/ole">
            <p:oleObj spid="_x0000_s22533" name="Формула" r:id="rId4" imgW="901440" imgH="266400" progId="Equation.3">
              <p:embed/>
            </p:oleObj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339752" y="2564904"/>
            <a:ext cx="6264696" cy="2308324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tint val="66000"/>
                  <a:satMod val="160000"/>
                </a:schemeClr>
              </a:gs>
              <a:gs pos="50000">
                <a:schemeClr val="tx1">
                  <a:lumMod val="50000"/>
                  <a:tint val="44500"/>
                  <a:satMod val="160000"/>
                </a:schemeClr>
              </a:gs>
              <a:gs pos="100000">
                <a:schemeClr val="tx1">
                  <a:lumMod val="5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Первичное закрепление</a:t>
            </a:r>
            <a:endParaRPr lang="ru-RU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>
          <a:xfrm>
            <a:off x="6516216" y="6381329"/>
            <a:ext cx="2627784" cy="288031"/>
          </a:xfrm>
        </p:spPr>
        <p:txBody>
          <a:bodyPr/>
          <a:lstStyle/>
          <a:p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Меркульева Л.О., ГБОУ СОШ № 90</a:t>
            </a:r>
            <a:endParaRPr lang="ru-RU" sz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1340768"/>
            <a:ext cx="5566973" cy="954107"/>
          </a:xfrm>
          <a:prstGeom prst="rect">
            <a:avLst/>
          </a:prstGeom>
          <a:gradFill flip="none" rotWithShape="1">
            <a:gsLst>
              <a:gs pos="0">
                <a:schemeClr val="dk1">
                  <a:tint val="73000"/>
                  <a:satMod val="150000"/>
                </a:schemeClr>
              </a:gs>
              <a:gs pos="25000">
                <a:schemeClr val="dk1">
                  <a:tint val="96000"/>
                  <a:shade val="80000"/>
                  <a:satMod val="105000"/>
                </a:schemeClr>
              </a:gs>
              <a:gs pos="38000">
                <a:schemeClr val="dk1">
                  <a:tint val="96000"/>
                  <a:shade val="59000"/>
                  <a:satMod val="120000"/>
                </a:schemeClr>
              </a:gs>
              <a:gs pos="55000">
                <a:schemeClr val="dk1">
                  <a:shade val="57000"/>
                  <a:satMod val="120000"/>
                </a:schemeClr>
              </a:gs>
              <a:gs pos="80000">
                <a:schemeClr val="dk1">
                  <a:shade val="56000"/>
                  <a:satMod val="145000"/>
                </a:schemeClr>
              </a:gs>
              <a:gs pos="88000">
                <a:schemeClr val="dk1">
                  <a:shade val="63000"/>
                  <a:satMod val="160000"/>
                </a:schemeClr>
              </a:gs>
              <a:gs pos="100000">
                <a:schemeClr val="dk1">
                  <a:tint val="99555"/>
                  <a:satMod val="15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6000000" lon="600000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Является ли линейной функция,</a:t>
            </a:r>
          </a:p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заданная следующими формулами?</a:t>
            </a:r>
            <a:endParaRPr lang="ru-RU" sz="2800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267744" y="2636912"/>
          <a:ext cx="5904656" cy="961223"/>
        </p:xfrm>
        <a:graphic>
          <a:graphicData uri="http://schemas.openxmlformats.org/presentationml/2006/ole">
            <p:oleObj spid="_x0000_s23556" name="Формула" r:id="rId3" imgW="1638000" imgH="266400" progId="Equation.3">
              <p:embed/>
            </p:oleObj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2339753" y="3789040"/>
          <a:ext cx="5760639" cy="916465"/>
        </p:xfrm>
        <a:graphic>
          <a:graphicData uri="http://schemas.openxmlformats.org/presentationml/2006/ole">
            <p:oleObj spid="_x0000_s23557" name="Формула" r:id="rId4" imgW="1676160" imgH="266400" progId="Equation.3">
              <p:embed/>
            </p:oleObj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451</TotalTime>
  <Words>711</Words>
  <Application>Microsoft Office PowerPoint</Application>
  <PresentationFormat>Экран (4:3)</PresentationFormat>
  <Paragraphs>268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Техническая</vt:lpstr>
      <vt:lpstr>Формула</vt:lpstr>
      <vt:lpstr>Определение линейной функции </vt:lpstr>
      <vt:lpstr>Задача №1</vt:lpstr>
      <vt:lpstr>Таблица №1</vt:lpstr>
      <vt:lpstr>Задача №2</vt:lpstr>
      <vt:lpstr>Таблица №2</vt:lpstr>
      <vt:lpstr>Слайд 6</vt:lpstr>
      <vt:lpstr>Первичное закрепление</vt:lpstr>
      <vt:lpstr>Первичное закрепление</vt:lpstr>
      <vt:lpstr>Первичное закрепление</vt:lpstr>
      <vt:lpstr>Решение упражнений</vt:lpstr>
      <vt:lpstr>Решение упражнений</vt:lpstr>
      <vt:lpstr>Решение упражнений</vt:lpstr>
      <vt:lpstr>Решение упражнений</vt:lpstr>
      <vt:lpstr>Решение упражнений</vt:lpstr>
      <vt:lpstr>Решение упражнений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Определение линейной функции</dc:title>
  <dc:creator>екатерина пальгина</dc:creator>
  <cp:lastModifiedBy>екатерина пальгина</cp:lastModifiedBy>
  <cp:revision>50</cp:revision>
  <dcterms:created xsi:type="dcterms:W3CDTF">2012-02-02T18:26:53Z</dcterms:created>
  <dcterms:modified xsi:type="dcterms:W3CDTF">2012-02-04T10:13:08Z</dcterms:modified>
</cp:coreProperties>
</file>