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4EFA6-7C0D-414F-9DCB-46B738C63B9C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5C5CC-1EF9-4F99-B350-777FC0948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7510-234D-405F-9C69-DDA7B4E66C4D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2053-3224-49C4-B3D0-AF7FB92A9349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6D1A-B1CE-4E46-97A5-2BF1CC023406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6978-E399-484B-AE28-53549043DC14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1ADEB-442C-4011-986E-CF0C88A52483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FD76-4811-424F-8260-9EA0B89C0464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1EB5-BCDA-43F6-A2F0-CBA909D7EF46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D6A5F-9D25-4F6E-BC0D-B3FAB365D1EA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21E9-35B9-46AC-8ACA-469E031371D3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A0797-0D07-4905-81ED-224F872E35C4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8A0ECFF-2B76-46AF-B4E3-BB2929EB519A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3A8286-A5D2-4108-BD7B-363A67E27FF5}" type="datetime1">
              <a:rPr lang="ru-RU" smtClean="0"/>
              <a:pPr/>
              <a:t>04.02.2012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Меркульева Л.О., ГБОУ СОШ № 90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A4418A-52FB-44C7-90EA-DE6FC8F75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480048" cy="2301240"/>
          </a:xfr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dirty="0" smtClean="0"/>
              <a:t>Определение линейной функции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43808" y="6273225"/>
            <a:ext cx="2664296" cy="58477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Санкт – Петербург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2010/2011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588224" y="4725144"/>
            <a:ext cx="2339752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Предмет: 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Times New Roman" pitchFamily="18" charset="0"/>
                <a:cs typeface="Arial" pitchFamily="34" charset="0"/>
              </a:rPr>
              <a:t>Алгебра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5085184"/>
            <a:ext cx="5004048" cy="369332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Возрастная категория учащихся : 7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класс 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355976" y="5445224"/>
            <a:ext cx="4572000" cy="33855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Автор: Меркульева Л.О.,  ГБ</a:t>
            </a:r>
            <a:r>
              <a:rPr lang="ru-RU" sz="1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pitchFamily="34" charset="0"/>
              </a:rPr>
              <a:t>ОУ СОШ № 90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92896"/>
            <a:ext cx="7848872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0,5x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+ 6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Заполните таблицу: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624" y="3861048"/>
          <a:ext cx="6783208" cy="1696519"/>
        </p:xfrm>
        <a:graphic>
          <a:graphicData uri="http://schemas.openxmlformats.org/drawingml/2006/table">
            <a:tbl>
              <a:tblPr/>
              <a:tblGrid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958"/>
              </a:tblGrid>
              <a:tr h="768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8735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92896"/>
            <a:ext cx="7848872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0,5x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+ 6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624" y="3861048"/>
          <a:ext cx="6783208" cy="1696519"/>
        </p:xfrm>
        <a:graphic>
          <a:graphicData uri="http://schemas.openxmlformats.org/drawingml/2006/table">
            <a:tbl>
              <a:tblPr/>
              <a:tblGrid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250"/>
                <a:gridCol w="678958"/>
              </a:tblGrid>
              <a:tr h="768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8735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48881"/>
            <a:ext cx="8136904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- 3x + 1,5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Заполните таблицу: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sz="36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0" y="3681185"/>
          <a:ext cx="7272808" cy="1899671"/>
        </p:xfrm>
        <a:graphic>
          <a:graphicData uri="http://schemas.openxmlformats.org/drawingml/2006/table">
            <a:tbl>
              <a:tblPr/>
              <a:tblGrid>
                <a:gridCol w="807996"/>
                <a:gridCol w="807996"/>
                <a:gridCol w="832281"/>
                <a:gridCol w="792088"/>
                <a:gridCol w="792088"/>
                <a:gridCol w="792088"/>
                <a:gridCol w="831435"/>
                <a:gridCol w="807996"/>
                <a:gridCol w="808840"/>
              </a:tblGrid>
              <a:tr h="615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-0,5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10767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348880"/>
            <a:ext cx="8136904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- 3x + 1,5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sz="3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99590" y="3681185"/>
          <a:ext cx="7272808" cy="1899671"/>
        </p:xfrm>
        <a:graphic>
          <a:graphicData uri="http://schemas.openxmlformats.org/drawingml/2006/table">
            <a:tbl>
              <a:tblPr/>
              <a:tblGrid>
                <a:gridCol w="807996"/>
                <a:gridCol w="807996"/>
                <a:gridCol w="832281"/>
                <a:gridCol w="792088"/>
                <a:gridCol w="792088"/>
                <a:gridCol w="792088"/>
                <a:gridCol w="831435"/>
                <a:gridCol w="807996"/>
                <a:gridCol w="808840"/>
              </a:tblGrid>
              <a:tr h="615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-0,5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2,5</a:t>
                      </a:r>
                      <a:endParaRPr lang="ru-RU" sz="32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10767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-19,5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-28,5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-52,5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348881"/>
            <a:ext cx="8208912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вида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- 1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Найдите число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 заполните таблицу: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sz="36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15616" y="4077072"/>
          <a:ext cx="6696746" cy="1512168"/>
        </p:xfrm>
        <a:graphic>
          <a:graphicData uri="http://schemas.openxmlformats.org/drawingml/2006/table">
            <a:tbl>
              <a:tblPr/>
              <a:tblGrid>
                <a:gridCol w="608032"/>
                <a:gridCol w="608032"/>
                <a:gridCol w="608032"/>
                <a:gridCol w="607332"/>
                <a:gridCol w="607332"/>
                <a:gridCol w="607332"/>
                <a:gridCol w="607332"/>
                <a:gridCol w="607332"/>
                <a:gridCol w="619227"/>
                <a:gridCol w="619926"/>
                <a:gridCol w="596837"/>
              </a:tblGrid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8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Решение упражнений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340768"/>
            <a:ext cx="2598788" cy="646331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73000"/>
                  <a:satMod val="150000"/>
                </a:schemeClr>
              </a:gs>
              <a:gs pos="25000">
                <a:schemeClr val="accent6">
                  <a:tint val="96000"/>
                  <a:shade val="80000"/>
                  <a:satMod val="105000"/>
                </a:schemeClr>
              </a:gs>
              <a:gs pos="38000">
                <a:schemeClr val="accent6">
                  <a:tint val="96000"/>
                  <a:shade val="59000"/>
                  <a:satMod val="120000"/>
                </a:schemeClr>
              </a:gs>
              <a:gs pos="55000">
                <a:schemeClr val="accent6">
                  <a:shade val="57000"/>
                  <a:satMod val="120000"/>
                </a:schemeClr>
              </a:gs>
              <a:gs pos="80000">
                <a:schemeClr val="accent6">
                  <a:shade val="56000"/>
                  <a:satMod val="145000"/>
                </a:schemeClr>
              </a:gs>
              <a:gs pos="88000">
                <a:schemeClr val="accent6">
                  <a:shade val="63000"/>
                  <a:satMod val="160000"/>
                </a:schemeClr>
              </a:gs>
              <a:gs pos="100000">
                <a:schemeClr val="accent6">
                  <a:tint val="99555"/>
                  <a:satMod val="15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2348881"/>
            <a:ext cx="8208912" cy="101566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6000000" lon="600000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инейная функция задана формулой вида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- 1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15616" y="4077072"/>
          <a:ext cx="6696746" cy="1512168"/>
        </p:xfrm>
        <a:graphic>
          <a:graphicData uri="http://schemas.openxmlformats.org/drawingml/2006/table">
            <a:tbl>
              <a:tblPr/>
              <a:tblGrid>
                <a:gridCol w="608032"/>
                <a:gridCol w="608032"/>
                <a:gridCol w="608032"/>
                <a:gridCol w="607332"/>
                <a:gridCol w="607332"/>
                <a:gridCol w="607332"/>
                <a:gridCol w="607332"/>
                <a:gridCol w="607332"/>
                <a:gridCol w="619227"/>
                <a:gridCol w="619926"/>
                <a:gridCol w="596837"/>
              </a:tblGrid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1,6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-0,7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0,5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0,8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1,1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1,7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iblet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Задача №1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0e5e52392c379f81109a0fadc525be43bab730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94648" y="1340768"/>
            <a:ext cx="3054884" cy="201622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196753"/>
            <a:ext cx="4824536" cy="295465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softEdge rad="63500"/>
          </a:effectLst>
        </p:spPr>
        <p:txBody>
          <a:bodyPr wrap="square" numCol="1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Мама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готовила сюрприз своему сыну-сладкоежке на день рождения. Для этого она купила несколько пирожных по цене 25 условных рублей за пирожное и один торт по цене 300 условных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8" y="5085184"/>
            <a:ext cx="4570290" cy="52322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angle"/>
            <a:contourClr>
              <a:schemeClr val="dk1">
                <a:shade val="30000"/>
                <a:satMod val="2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Сколько стоит вся покупка?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Таблица №1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539552" y="1412777"/>
          <a:ext cx="7992888" cy="1966818"/>
        </p:xfrm>
        <a:graphic>
          <a:graphicData uri="http://schemas.openxmlformats.org/drawingml/2006/table">
            <a:tbl>
              <a:tblPr/>
              <a:tblGrid>
                <a:gridCol w="1800200"/>
                <a:gridCol w="936104"/>
                <a:gridCol w="864096"/>
                <a:gridCol w="936104"/>
                <a:gridCol w="936104"/>
                <a:gridCol w="864096"/>
                <a:gridCol w="864096"/>
                <a:gridCol w="792088"/>
              </a:tblGrid>
              <a:tr h="86953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Число 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пирожных, </a:t>
                      </a: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шт. 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10746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Стоимость  покупки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рубли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550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39552" y="1412776"/>
          <a:ext cx="7992888" cy="1961376"/>
        </p:xfrm>
        <a:graphic>
          <a:graphicData uri="http://schemas.openxmlformats.org/drawingml/2006/table">
            <a:tbl>
              <a:tblPr/>
              <a:tblGrid>
                <a:gridCol w="1800200"/>
                <a:gridCol w="936105"/>
                <a:gridCol w="864095"/>
                <a:gridCol w="936105"/>
                <a:gridCol w="936105"/>
                <a:gridCol w="864095"/>
                <a:gridCol w="864095"/>
                <a:gridCol w="792088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Число 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пирожных, </a:t>
                      </a: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шт. </a:t>
                      </a:r>
                      <a:endParaRPr lang="ru-RU" sz="16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Стоимость  покупки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</a:t>
                      </a:r>
                      <a:r>
                        <a:rPr lang="ru-RU" sz="16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рубли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350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375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425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550</a:t>
                      </a: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</a:t>
                      </a:r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6940" marR="26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5877272"/>
            <a:ext cx="4570290" cy="52322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Сколько стоит вся покупка?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80112" y="3789040"/>
            <a:ext cx="3168352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3000"/>
                  <a:satMod val="150000"/>
                </a:schemeClr>
              </a:gs>
              <a:gs pos="25000">
                <a:schemeClr val="accent1">
                  <a:tint val="96000"/>
                  <a:shade val="80000"/>
                  <a:satMod val="105000"/>
                </a:schemeClr>
              </a:gs>
              <a:gs pos="38000">
                <a:schemeClr val="accent1">
                  <a:tint val="96000"/>
                  <a:shade val="59000"/>
                  <a:satMod val="120000"/>
                </a:schemeClr>
              </a:gs>
              <a:gs pos="55000">
                <a:schemeClr val="accent1">
                  <a:shade val="57000"/>
                  <a:satMod val="120000"/>
                </a:schemeClr>
              </a:gs>
              <a:gs pos="80000">
                <a:schemeClr val="accent1">
                  <a:shade val="56000"/>
                  <a:satMod val="145000"/>
                </a:schemeClr>
              </a:gs>
              <a:gs pos="88000">
                <a:schemeClr val="accent1">
                  <a:shade val="63000"/>
                  <a:satMod val="160000"/>
                </a:schemeClr>
              </a:gs>
              <a:gs pos="100000">
                <a:schemeClr val="accent1">
                  <a:tint val="99555"/>
                  <a:satMod val="15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= 25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+300,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где переменная 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может принимать целые положительные значения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4752528" cy="2736304"/>
          </a:xfr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softEdge rad="63500"/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На шоссе расположены пункты А и В, удалённые друг от друга на 20км. Мотоциклист выехал из пункта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направлении, противоположном А, со скоростью 50км/ч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C:\Users\екатерина пальгина\Desktop\6914Ikd2FMtLe5pT4mXPP843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3516" y="1196752"/>
            <a:ext cx="3205234" cy="180020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1763688" y="5085184"/>
            <a:ext cx="6555321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angle"/>
            <a:contourClr>
              <a:schemeClr val="dk1">
                <a:shade val="30000"/>
                <a:satMod val="200000"/>
              </a:schemeClr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каком расстоянии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(км) от пункта А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удет мотоциклист через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часов?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74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Таблица №2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1268760"/>
          <a:ext cx="7560841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806"/>
                <a:gridCol w="963614"/>
                <a:gridCol w="1062114"/>
                <a:gridCol w="986249"/>
                <a:gridCol w="986249"/>
                <a:gridCol w="924486"/>
                <a:gridCol w="1022323"/>
              </a:tblGrid>
              <a:tr h="1011257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Время, ч</a:t>
                      </a:r>
                    </a:p>
                    <a:p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20991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Расстояние,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км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640" y="5301208"/>
            <a:ext cx="6555321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каком расстоянии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(км) от пункта А</a:t>
            </a:r>
          </a:p>
          <a:p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удет мотоциклист через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часов?</a:t>
            </a: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1268760"/>
          <a:ext cx="7560841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806"/>
                <a:gridCol w="963613"/>
                <a:gridCol w="1062113"/>
                <a:gridCol w="986249"/>
                <a:gridCol w="986249"/>
                <a:gridCol w="924487"/>
                <a:gridCol w="1022324"/>
              </a:tblGrid>
              <a:tr h="1011257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Время, ч</a:t>
                      </a:r>
                    </a:p>
                    <a:p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0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10</a:t>
                      </a:r>
                      <a:endParaRPr lang="ru-RU" sz="32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220991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Расстояние,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км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70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rgbClr val="FFFF00"/>
                          </a:solidFill>
                        </a:rPr>
                        <a:t>170</a:t>
                      </a:r>
                      <a:endParaRPr lang="ru-RU" sz="32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  <a:gradFill flip="none" rotWithShape="1">
                      <a:gsLst>
                        <a:gs pos="0">
                          <a:schemeClr val="tx1">
                            <a:lumMod val="50000"/>
                            <a:shade val="30000"/>
                            <a:satMod val="115000"/>
                            <a:alpha val="82000"/>
                          </a:schemeClr>
                        </a:gs>
                        <a:gs pos="50000">
                          <a:schemeClr val="tx1">
                            <a:lumMod val="50000"/>
                            <a:shade val="67500"/>
                            <a:satMod val="115000"/>
                          </a:schemeClr>
                        </a:gs>
                        <a:gs pos="100000">
                          <a:schemeClr val="tx1">
                            <a:lumMod val="5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56176" y="4005064"/>
            <a:ext cx="27363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50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+20, где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 &gt;0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780928"/>
            <a:ext cx="27363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50</a:t>
            </a:r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+20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&gt;0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60648"/>
            <a:ext cx="3528392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73000"/>
                  <a:satMod val="150000"/>
                </a:schemeClr>
              </a:gs>
              <a:gs pos="25000">
                <a:schemeClr val="accent1">
                  <a:tint val="96000"/>
                  <a:shade val="80000"/>
                  <a:satMod val="105000"/>
                </a:schemeClr>
              </a:gs>
              <a:gs pos="38000">
                <a:schemeClr val="accent1">
                  <a:tint val="96000"/>
                  <a:shade val="59000"/>
                  <a:satMod val="120000"/>
                </a:schemeClr>
              </a:gs>
              <a:gs pos="55000">
                <a:schemeClr val="accent1">
                  <a:shade val="57000"/>
                  <a:satMod val="120000"/>
                </a:schemeClr>
              </a:gs>
              <a:gs pos="80000">
                <a:schemeClr val="accent1">
                  <a:shade val="56000"/>
                  <a:satMod val="145000"/>
                </a:schemeClr>
              </a:gs>
              <a:gs pos="88000">
                <a:schemeClr val="accent1">
                  <a:shade val="63000"/>
                  <a:satMod val="160000"/>
                </a:schemeClr>
              </a:gs>
              <a:gs pos="100000">
                <a:schemeClr val="accent1">
                  <a:tint val="99555"/>
                  <a:satMod val="15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25</a:t>
            </a:r>
            <a:r>
              <a:rPr lang="en-US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+300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переменная </a:t>
            </a:r>
            <a:r>
              <a:rPr lang="en-US" sz="2400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принимать целые положительные значения 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923928" y="2276872"/>
            <a:ext cx="576064" cy="504056"/>
          </a:xfrm>
          <a:prstGeom prst="rightArrow">
            <a:avLst/>
          </a:prstGeom>
          <a:gradFill flip="none" rotWithShape="1">
            <a:gsLst>
              <a:gs pos="0">
                <a:schemeClr val="dk1">
                  <a:tint val="1000"/>
                </a:schemeClr>
              </a:gs>
              <a:gs pos="68000">
                <a:schemeClr val="dk1">
                  <a:tint val="77000"/>
                </a:schemeClr>
              </a:gs>
              <a:gs pos="81000">
                <a:schemeClr val="dk1">
                  <a:tint val="79000"/>
                </a:schemeClr>
              </a:gs>
              <a:gs pos="86000">
                <a:schemeClr val="dk1">
                  <a:tint val="73000"/>
                </a:schemeClr>
              </a:gs>
              <a:gs pos="100000">
                <a:schemeClr val="dk1">
                  <a:tint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788024" y="908720"/>
            <a:ext cx="4104456" cy="193899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3600" b="1" i="1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kx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600" b="1" i="1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некоторые числа,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переменная величина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6084168" y="3212976"/>
            <a:ext cx="792088" cy="720080"/>
          </a:xfrm>
          <a:prstGeom prst="downArrow">
            <a:avLst/>
          </a:prstGeom>
          <a:gradFill flip="none" rotWithShape="1">
            <a:gsLst>
              <a:gs pos="0">
                <a:schemeClr val="dk1">
                  <a:tint val="1000"/>
                </a:schemeClr>
              </a:gs>
              <a:gs pos="68000">
                <a:schemeClr val="dk1">
                  <a:tint val="77000"/>
                </a:schemeClr>
              </a:gs>
              <a:gs pos="81000">
                <a:schemeClr val="dk1">
                  <a:tint val="79000"/>
                </a:schemeClr>
              </a:gs>
              <a:gs pos="86000">
                <a:schemeClr val="dk1">
                  <a:tint val="73000"/>
                </a:schemeClr>
              </a:gs>
              <a:gs pos="100000">
                <a:schemeClr val="dk1">
                  <a:tint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1619672" y="3789041"/>
            <a:ext cx="6264696" cy="306734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u="sng" dirty="0">
                <a:latin typeface="Times New Roman" pitchFamily="18" charset="0"/>
                <a:cs typeface="Times New Roman" pitchFamily="18" charset="0"/>
              </a:rPr>
              <a:t>Линейной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называется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которую можно задать формулой вида 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некоторые числа,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независимая переменная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2048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51920" y="2132856"/>
            <a:ext cx="2448272" cy="452431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1196752"/>
            <a:ext cx="2520280" cy="452431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995936" y="2132856"/>
          <a:ext cx="2244725" cy="4332288"/>
        </p:xfrm>
        <a:graphic>
          <a:graphicData uri="http://schemas.openxmlformats.org/presentationml/2006/ole">
            <p:oleObj spid="_x0000_s21506" name="Формула" r:id="rId3" imgW="901440" imgH="1739880" progId="Equation.3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5566973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Является ли линейной функция,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заданная следующими формулами?</a:t>
            </a:r>
            <a:endParaRPr lang="ru-RU" sz="28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588224" y="1124744"/>
          <a:ext cx="2376264" cy="4602162"/>
        </p:xfrm>
        <a:graphic>
          <a:graphicData uri="http://schemas.openxmlformats.org/presentationml/2006/ole">
            <p:oleObj spid="_x0000_s21507" name="Формула" r:id="rId4" imgW="965160" imgH="18032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07904" y="22768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1.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29969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2.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3.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45091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4.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55172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5.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6.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29969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7.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0192" y="407707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8.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00192" y="51571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 9.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573016"/>
            <a:ext cx="3632789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Запишите номера тех функций, </a:t>
            </a:r>
          </a:p>
          <a:p>
            <a:r>
              <a:rPr lang="ru-RU" dirty="0" smtClean="0"/>
              <a:t>которые являются линейными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11560" y="6237312"/>
            <a:ext cx="261257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Ответ: 1, 2, 3, 4, 5, 8, 9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1720" y="2492896"/>
            <a:ext cx="6768752" cy="203132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5096588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Является ли линейной функция,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заданная следующей формулой?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195736" y="2564904"/>
          <a:ext cx="6686452" cy="936104"/>
        </p:xfrm>
        <a:graphic>
          <a:graphicData uri="http://schemas.openxmlformats.org/presentationml/2006/ole">
            <p:oleObj spid="_x0000_s22532" name="Формула" r:id="rId3" imgW="190476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123728" y="3501008"/>
          <a:ext cx="3312368" cy="979715"/>
        </p:xfrm>
        <a:graphic>
          <a:graphicData uri="http://schemas.openxmlformats.org/presentationml/2006/ole">
            <p:oleObj spid="_x0000_s22533" name="Формула" r:id="rId4" imgW="901440" imgH="2664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39752" y="2564904"/>
            <a:ext cx="6264696" cy="230832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Первичное закрепление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6516216" y="6381329"/>
            <a:ext cx="2627784" cy="288031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Меркульева Л.О., ГБОУ СОШ № 90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5566973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73000"/>
                  <a:satMod val="150000"/>
                </a:schemeClr>
              </a:gs>
              <a:gs pos="25000">
                <a:schemeClr val="dk1">
                  <a:tint val="96000"/>
                  <a:shade val="80000"/>
                  <a:satMod val="105000"/>
                </a:schemeClr>
              </a:gs>
              <a:gs pos="38000">
                <a:schemeClr val="dk1">
                  <a:tint val="96000"/>
                  <a:shade val="59000"/>
                  <a:satMod val="120000"/>
                </a:schemeClr>
              </a:gs>
              <a:gs pos="55000">
                <a:schemeClr val="dk1">
                  <a:shade val="57000"/>
                  <a:satMod val="120000"/>
                </a:schemeClr>
              </a:gs>
              <a:gs pos="80000">
                <a:schemeClr val="dk1">
                  <a:shade val="56000"/>
                  <a:satMod val="145000"/>
                </a:schemeClr>
              </a:gs>
              <a:gs pos="88000">
                <a:schemeClr val="dk1">
                  <a:shade val="63000"/>
                  <a:satMod val="160000"/>
                </a:schemeClr>
              </a:gs>
              <a:gs pos="100000">
                <a:schemeClr val="dk1">
                  <a:tint val="99555"/>
                  <a:satMod val="15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6000000" lon="600000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Является ли линейной функция,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заданная следующими формулами?</a:t>
            </a:r>
            <a:endParaRPr lang="ru-RU" sz="28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267744" y="2636912"/>
          <a:ext cx="5904656" cy="961223"/>
        </p:xfrm>
        <a:graphic>
          <a:graphicData uri="http://schemas.openxmlformats.org/presentationml/2006/ole">
            <p:oleObj spid="_x0000_s23556" name="Формула" r:id="rId3" imgW="1638000" imgH="2664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339753" y="3789040"/>
          <a:ext cx="5760639" cy="916465"/>
        </p:xfrm>
        <a:graphic>
          <a:graphicData uri="http://schemas.openxmlformats.org/presentationml/2006/ole">
            <p:oleObj spid="_x0000_s23557" name="Формула" r:id="rId4" imgW="1676160" imgH="266400" progId="Equation.3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451</TotalTime>
  <Words>711</Words>
  <Application>Microsoft Office PowerPoint</Application>
  <PresentationFormat>Экран (4:3)</PresentationFormat>
  <Paragraphs>268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Техническая</vt:lpstr>
      <vt:lpstr>Формула</vt:lpstr>
      <vt:lpstr>Определение линейной функции </vt:lpstr>
      <vt:lpstr>Задача №1</vt:lpstr>
      <vt:lpstr>Таблица №1</vt:lpstr>
      <vt:lpstr>Задача №2</vt:lpstr>
      <vt:lpstr>Таблица №2</vt:lpstr>
      <vt:lpstr>Слайд 6</vt:lpstr>
      <vt:lpstr>Первичное закрепление</vt:lpstr>
      <vt:lpstr>Первичное закрепление</vt:lpstr>
      <vt:lpstr>Первичное закрепление</vt:lpstr>
      <vt:lpstr>Решение упражнений</vt:lpstr>
      <vt:lpstr>Решение упражнений</vt:lpstr>
      <vt:lpstr>Решение упражнений</vt:lpstr>
      <vt:lpstr>Решение упражнений</vt:lpstr>
      <vt:lpstr>Решение упражнений</vt:lpstr>
      <vt:lpstr>Решение упражнений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линейной функции</dc:title>
  <dc:creator>екатерина пальгина</dc:creator>
  <cp:lastModifiedBy>екатерина пальгина</cp:lastModifiedBy>
  <cp:revision>50</cp:revision>
  <dcterms:created xsi:type="dcterms:W3CDTF">2012-02-02T18:26:53Z</dcterms:created>
  <dcterms:modified xsi:type="dcterms:W3CDTF">2012-02-04T10:13:08Z</dcterms:modified>
</cp:coreProperties>
</file>