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A93F13F-9C86-4759-A696-9ADFFF7EE23F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C8F748-6384-4999-BC87-74E1F0F50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C2BAAB-D3B2-429E-8F50-6EFFB4DD44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EAD70-3F8B-4055-A188-8E9E0042956E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2DD7-E9DD-4CC4-A428-F1D92AC2A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D4CB-93CF-4C16-8D31-47C83B76E956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7CF2E-4AF7-431B-B266-99944456B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E964-5829-4344-B181-5D2333EE7015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FD1E-6C1D-4E61-B3EC-CB5E4578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FAAA-8B86-46EA-94F2-572274F20CA4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54BD-7BD2-40EA-9DE0-D974E060D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8942-A7A9-47B4-B661-794403873EAC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DE8-49B0-4C60-A7AB-035B5AA50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63AC-2AC6-4D4D-8011-E8CFEA3AA4DE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6DEC-1BDE-437E-8D5F-3180BCD34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10FA-ADC6-429C-AB65-85D302A46F06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14CB-A830-4651-8EA9-278B62B1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F96A-E54D-4B56-98FD-1F61E5748151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6094-D561-4CCC-9A56-368D437A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30F1-6B52-4399-BA34-5C38DA3203E5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B630-8E10-451D-AB88-4960062E6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A9D4-F861-49FC-88CE-79569BCC5829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83A7-D1A0-45F2-A3FF-C23767F93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5B6E-A6E1-42F4-ACE7-4F3AD5B6B084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72DD-1322-4BF7-80DB-A59BBE9BE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12E644-0F3D-4F22-A253-F5A07D148154}" type="datetimeFigureOut">
              <a:rPr lang="ru-RU"/>
              <a:pPr>
                <a:defRPr/>
              </a:pPr>
              <a:t>18.08.2012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8751FA-CCBF-4221-A998-020100632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1%80%D0%BC%D0%BE%D0%BB%D0%B0%D0%B9-%D0%95%D1%80%D0%B0%D0%B7%D0%BC" TargetMode="External"/><Relationship Id="rId2" Type="http://schemas.openxmlformats.org/officeDocument/2006/relationships/hyperlink" Target="http://ru.wikipedia.org/wiki/%D0%9C%D0%B0%D0%BA%D0%B0%D1%80%D0%B8%D0%B9_(%D0%BC%D0%B8%D1%82%D1%80%D0%BE%D0%BF%D0%BE%D0%BB%D0%B8%D1%82_%D0%9C%D0%BE%D1%81%D0%BA%D0%BE%D0%B2%D1%81%D0%BA%D0%B8%D0%B9)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9F%D0%B0%D0%BC%D1%8F%D1%82%D0%BD%D0%B8%D0%BA_%D0%9F%D0%B5%D1%82%D1%80%D1%83_%D0%B8_%D0%A4%D0%B5%D0%B2%D1%80%D0%BE%D0%BD%D0%B8%D0%B8_%D0%9C%D1%83%D1%80%D0%BE%D0%BC%D1%81%D0%BA%D0%B8%D0%BC_%D0%B2_%D0%AF%D1%80%D0%BE%D1%81%D0%BB%D0%B0%D0%B2%D0%BB%D0%B5.jp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Петр и Феврония Муромские</a:t>
            </a:r>
            <a:endParaRPr lang="ru-RU" sz="5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4716463" cy="1752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</a:t>
            </a: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7а класса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Назиевская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Кузьмина Настя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Рисунок 4" descr="b50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23948">
            <a:off x="6697663" y="4833938"/>
            <a:ext cx="2387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17925"/>
            <a:ext cx="9144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Муромское княжество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 —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княжество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существовавшее на Руси в XI — XIV веках.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Столица - город Муром. Название его происходит от финно-угорского племени мурома, которое впервые упоминается в Повести временных лет под 862 годом в составе Новгородской Руси.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Муромское княжество занимало территорию бассейнов рек </a:t>
            </a:r>
            <a:r>
              <a:rPr lang="ru-RU" dirty="0" err="1" smtClean="0">
                <a:latin typeface="+mn-lt"/>
                <a:cs typeface="+mn-cs"/>
              </a:rPr>
              <a:t>Мотры</a:t>
            </a:r>
            <a:r>
              <a:rPr lang="ru-RU" dirty="0" smtClean="0">
                <a:latin typeface="+mn-lt"/>
                <a:cs typeface="+mn-cs"/>
              </a:rPr>
              <a:t>,</a:t>
            </a:r>
            <a:r>
              <a:rPr lang="ru-RU" dirty="0">
                <a:latin typeface="+mn-lt"/>
                <a:cs typeface="+mn-cs"/>
              </a:rPr>
              <a:t> </a:t>
            </a:r>
            <a:r>
              <a:rPr lang="ru-RU" dirty="0" err="1" smtClean="0">
                <a:latin typeface="+mn-lt"/>
                <a:cs typeface="+mn-cs"/>
              </a:rPr>
              <a:t>Пры</a:t>
            </a:r>
            <a:r>
              <a:rPr lang="ru-RU" dirty="0" smtClean="0">
                <a:latin typeface="+mn-lt"/>
                <a:cs typeface="+mn-cs"/>
              </a:rPr>
              <a:t>,</a:t>
            </a:r>
            <a:r>
              <a:rPr lang="ru-RU" dirty="0">
                <a:latin typeface="+mn-lt"/>
                <a:cs typeface="+mn-cs"/>
              </a:rPr>
              <a:t> </a:t>
            </a:r>
            <a:r>
              <a:rPr lang="ru-RU" smtClean="0">
                <a:latin typeface="+mn-lt"/>
                <a:cs typeface="+mn-cs"/>
              </a:rPr>
              <a:t>Велетьмы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 и низовья реки Теши.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 начала XI века до 1127 года (с перерывами) Муромское княжество было волостью киевских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и черниговских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 князей, затем центром особого княжества, включавшего также Рязань и получившего в историографии название 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Муромо-Рязанское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княжество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. Центр этого княжества в 1150-е годы переместился из Мурома в Рязань, затем в 1160-е годы Муромское княжество обособилось от Рязанского, но в историографии рассматривается вместе с ним вплоть до монгольского нашествия.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1267" name="Picture 2" descr="Картинка 19 из 120570"/>
          <p:cNvPicPr>
            <a:picLocks noChangeAspect="1" noChangeArrowheads="1"/>
          </p:cNvPicPr>
          <p:nvPr/>
        </p:nvPicPr>
        <p:blipFill>
          <a:blip r:embed="rId3" cstate="print"/>
          <a:srcRect t="55440" b="16000"/>
          <a:stretch>
            <a:fillRect/>
          </a:stretch>
        </p:blipFill>
        <p:spPr bwMode="auto">
          <a:xfrm>
            <a:off x="0" y="0"/>
            <a:ext cx="65881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Картинка 23 из 120570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551613" y="188913"/>
            <a:ext cx="25923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Картинка 32 из 1205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125538"/>
            <a:ext cx="25209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Картинка 37 из 1205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5538"/>
            <a:ext cx="34559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59977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 smtClean="0"/>
              <a:t>При создании презентации использованы материалы: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http://ru.wikipedia.org</a:t>
            </a:r>
            <a:endParaRPr lang="ru-RU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0" y="3951288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Пётр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</a:rPr>
              <a:t> и </a:t>
            </a:r>
            <a:r>
              <a:rPr lang="ru-RU" sz="2000" b="1" u="sng" dirty="0" err="1">
                <a:solidFill>
                  <a:srgbClr val="FF0000"/>
                </a:solidFill>
                <a:latin typeface="Calibri" pitchFamily="34" charset="0"/>
              </a:rPr>
              <a:t>Феврония</a:t>
            </a:r>
            <a:r>
              <a:rPr lang="ru-RU" dirty="0">
                <a:latin typeface="Calibri" pitchFamily="34" charset="0"/>
              </a:rPr>
              <a:t> — русские православные святые. Почитаются в России как покровители семьи </a:t>
            </a:r>
            <a:r>
              <a:rPr lang="ru-RU" dirty="0" err="1">
                <a:latin typeface="Calibri" pitchFamily="34" charset="0"/>
              </a:rPr>
              <a:t>ибрака</a:t>
            </a:r>
            <a:r>
              <a:rPr lang="ru-RU" dirty="0">
                <a:latin typeface="Calibri" pitchFamily="34" charset="0"/>
              </a:rPr>
              <a:t>. Их супружеский союз считается образцом христианского брака.</a:t>
            </a:r>
          </a:p>
          <a:p>
            <a:r>
              <a:rPr lang="ru-RU" dirty="0">
                <a:latin typeface="Calibri" pitchFamily="34" charset="0"/>
              </a:rPr>
              <a:t>Князь Пётр в летописных источниках не упоминается. Большинство исследователей отождествляют Петра и </a:t>
            </a:r>
            <a:r>
              <a:rPr lang="ru-RU" dirty="0" err="1">
                <a:latin typeface="Calibri" pitchFamily="34" charset="0"/>
              </a:rPr>
              <a:t>Февронию</a:t>
            </a:r>
            <a:r>
              <a:rPr lang="ru-RU" dirty="0">
                <a:latin typeface="Calibri" pitchFamily="34" charset="0"/>
              </a:rPr>
              <a:t> с известным по летописям Муромским князем </a:t>
            </a:r>
            <a:r>
              <a:rPr lang="ru-RU" b="1" dirty="0">
                <a:latin typeface="Calibri" pitchFamily="34" charset="0"/>
              </a:rPr>
              <a:t>Давидом Юрьевичем</a:t>
            </a:r>
            <a:r>
              <a:rPr lang="ru-RU" dirty="0">
                <a:latin typeface="Calibri" pitchFamily="34" charset="0"/>
              </a:rPr>
              <a:t> и его супругой Евфросинией. Князь Давид правил в Муроме с 1205-го по 1228 год и принял постриг с именем Петра, о его супруге практически ничего не известно.</a:t>
            </a:r>
          </a:p>
          <a:p>
            <a:r>
              <a:rPr lang="ru-RU" dirty="0">
                <a:latin typeface="Calibri" pitchFamily="34" charset="0"/>
              </a:rPr>
              <a:t>Пётр и </a:t>
            </a:r>
            <a:r>
              <a:rPr lang="ru-RU" dirty="0" err="1">
                <a:latin typeface="Calibri" pitchFamily="34" charset="0"/>
              </a:rPr>
              <a:t>Феврония</a:t>
            </a:r>
            <a:r>
              <a:rPr lang="ru-RU" dirty="0">
                <a:latin typeface="Calibri" pitchFamily="34" charset="0"/>
              </a:rPr>
              <a:t> были канонизированы на церковном соборе 1547 года. Днём памяти святых является 8 июля.</a:t>
            </a:r>
          </a:p>
        </p:txBody>
      </p:sp>
      <p:pic>
        <p:nvPicPr>
          <p:cNvPr id="3075" name="Picture 2" descr="Картинка 4 из 13362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3132138" y="44450"/>
            <a:ext cx="295275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5" descr="b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680598">
            <a:off x="7735888" y="5181600"/>
            <a:ext cx="12588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468313" y="620713"/>
            <a:ext cx="8280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Повесть о Петре и </a:t>
            </a:r>
            <a:r>
              <a:rPr lang="ru-RU" sz="2800" dirty="0" err="1">
                <a:latin typeface="Calibri" pitchFamily="34" charset="0"/>
              </a:rPr>
              <a:t>Февронии</a:t>
            </a:r>
            <a:r>
              <a:rPr lang="ru-RU" sz="2800" dirty="0">
                <a:latin typeface="Calibri" pitchFamily="34" charset="0"/>
              </a:rPr>
              <a:t> Муромских — одна из вершин древнерусской литературы XVI века. Составил её в связи с канонизацией Петра и </a:t>
            </a:r>
            <a:r>
              <a:rPr lang="ru-RU" sz="2800" dirty="0" err="1">
                <a:latin typeface="Calibri" pitchFamily="34" charset="0"/>
              </a:rPr>
              <a:t>Февронии</a:t>
            </a:r>
            <a:r>
              <a:rPr lang="ru-RU" sz="2800" dirty="0">
                <a:latin typeface="Calibri" pitchFamily="34" charset="0"/>
              </a:rPr>
              <a:t> по заказу митрополита </a:t>
            </a:r>
            <a:r>
              <a:rPr lang="ru-RU" sz="2800" dirty="0" err="1">
                <a:latin typeface="Calibri" pitchFamily="34" charset="0"/>
                <a:hlinkClick r:id="rId2" tooltip="Макарий (митрополит Московский)"/>
              </a:rPr>
              <a:t>Макария</a:t>
            </a:r>
            <a:r>
              <a:rPr lang="ru-RU" sz="2800" dirty="0">
                <a:latin typeface="Calibri" pitchFamily="34" charset="0"/>
              </a:rPr>
              <a:t> некто </a:t>
            </a:r>
            <a:r>
              <a:rPr lang="ru-RU" sz="2800" dirty="0" err="1">
                <a:latin typeface="Calibri" pitchFamily="34" charset="0"/>
                <a:hlinkClick r:id="rId3" tooltip="Ермолай-Еразм"/>
              </a:rPr>
              <a:t>Ермолай</a:t>
            </a:r>
            <a:r>
              <a:rPr lang="ru-RU" sz="2800" dirty="0">
                <a:latin typeface="Calibri" pitchFamily="34" charset="0"/>
                <a:hlinkClick r:id="rId3" tooltip="Ермолай-Еразм"/>
              </a:rPr>
              <a:t> </a:t>
            </a:r>
            <a:r>
              <a:rPr lang="ru-RU" sz="2800" dirty="0" err="1">
                <a:latin typeface="Calibri" pitchFamily="34" charset="0"/>
                <a:hlinkClick r:id="rId3" tooltip="Ермолай-Еразм"/>
              </a:rPr>
              <a:t>Прегрешный</a:t>
            </a:r>
            <a:r>
              <a:rPr lang="ru-RU" sz="2800" dirty="0">
                <a:latin typeface="Calibri" pitchFamily="34" charset="0"/>
              </a:rPr>
              <a:t>. Именно из этого источника происходят почти все данные о Петре и </a:t>
            </a:r>
            <a:r>
              <a:rPr lang="ru-RU" sz="2800" dirty="0" err="1">
                <a:latin typeface="Calibri" pitchFamily="34" charset="0"/>
              </a:rPr>
              <a:t>Февронии</a:t>
            </a:r>
            <a:r>
              <a:rPr lang="ru-RU" sz="2800" dirty="0">
                <a:latin typeface="Calibri" pitchFamily="34" charset="0"/>
              </a:rPr>
              <a:t>.</a:t>
            </a:r>
          </a:p>
        </p:txBody>
      </p:sp>
      <p:pic>
        <p:nvPicPr>
          <p:cNvPr id="4099" name="Рисунок 4" descr="b5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37755">
            <a:off x="6561138" y="4591050"/>
            <a:ext cx="237172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b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70761">
            <a:off x="7297738" y="5138738"/>
            <a:ext cx="18573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0" y="48260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По легенде, за несколько лет до княжения Петр заболел проказой, от которой никто не мог его излечить. Предание гласит, что князю во сне было открыто, будто его может исцелить дочь «</a:t>
            </a:r>
            <a:r>
              <a:rPr lang="ru-RU" dirty="0" err="1">
                <a:latin typeface="Calibri" pitchFamily="34" charset="0"/>
              </a:rPr>
              <a:t>древолазца</a:t>
            </a:r>
            <a:r>
              <a:rPr lang="ru-RU" dirty="0" smtClean="0">
                <a:latin typeface="Calibri" pitchFamily="34" charset="0"/>
              </a:rPr>
              <a:t>» бортника</a:t>
            </a:r>
            <a:r>
              <a:rPr lang="ru-RU" dirty="0">
                <a:latin typeface="Calibri" pitchFamily="34" charset="0"/>
              </a:rPr>
              <a:t>, добывавшего дикий мед, </a:t>
            </a:r>
            <a:r>
              <a:rPr lang="ru-RU" dirty="0" err="1">
                <a:latin typeface="Calibri" pitchFamily="34" charset="0"/>
              </a:rPr>
              <a:t>Феврония</a:t>
            </a:r>
            <a:r>
              <a:rPr lang="ru-RU" dirty="0">
                <a:latin typeface="Calibri" pitchFamily="34" charset="0"/>
              </a:rPr>
              <a:t>, крестьянка деревни Ласковой в Рязанской земле. </a:t>
            </a:r>
            <a:r>
              <a:rPr lang="ru-RU" dirty="0" err="1">
                <a:latin typeface="Calibri" pitchFamily="34" charset="0"/>
              </a:rPr>
              <a:t>Феврония</a:t>
            </a:r>
            <a:r>
              <a:rPr lang="ru-RU" dirty="0">
                <a:latin typeface="Calibri" pitchFamily="34" charset="0"/>
              </a:rPr>
              <a:t> в качестве платы за лечение пожелала, чтобы князь женился на ней после исцеления. </a:t>
            </a:r>
            <a:r>
              <a:rPr lang="ru-RU" dirty="0" err="1">
                <a:latin typeface="Calibri" pitchFamily="34" charset="0"/>
              </a:rPr>
              <a:t>Феврония</a:t>
            </a:r>
            <a:r>
              <a:rPr lang="ru-RU" dirty="0">
                <a:latin typeface="Calibri" pitchFamily="34" charset="0"/>
              </a:rPr>
              <a:t> исцелила князя, однако он не сдержал своего слова, поскольку </a:t>
            </a:r>
            <a:r>
              <a:rPr lang="ru-RU" dirty="0" err="1">
                <a:latin typeface="Calibri" pitchFamily="34" charset="0"/>
              </a:rPr>
              <a:t>Феврония</a:t>
            </a:r>
            <a:r>
              <a:rPr lang="ru-RU" dirty="0">
                <a:latin typeface="Calibri" pitchFamily="34" charset="0"/>
              </a:rPr>
              <a:t> была простолюдинкой. Болезнь возобновилась, </a:t>
            </a:r>
            <a:r>
              <a:rPr lang="ru-RU" dirty="0" err="1">
                <a:latin typeface="Calibri" pitchFamily="34" charset="0"/>
              </a:rPr>
              <a:t>Феврония</a:t>
            </a:r>
            <a:r>
              <a:rPr lang="ru-RU" dirty="0">
                <a:latin typeface="Calibri" pitchFamily="34" charset="0"/>
              </a:rPr>
              <a:t> вновь вылечила князя и он женился на ней.</a:t>
            </a:r>
          </a:p>
        </p:txBody>
      </p:sp>
      <p:pic>
        <p:nvPicPr>
          <p:cNvPr id="5124" name="Picture 2" descr="Картинка 45 из 4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88913"/>
            <a:ext cx="32416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b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55781">
            <a:off x="7564438" y="5699125"/>
            <a:ext cx="1417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0" y="5157788"/>
            <a:ext cx="9144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Когда Петр наследовал княжение после брата, бояре не захотели иметь княгиню простого звания, заявив ему: «Или отпусти жену, которая своим происхождением оскорбляет знатных барынь, или оставь Муром». Князь взял </a:t>
            </a:r>
            <a:r>
              <a:rPr lang="ru-RU" sz="2000" dirty="0" err="1">
                <a:latin typeface="Calibri" pitchFamily="34" charset="0"/>
              </a:rPr>
              <a:t>Февронию</a:t>
            </a:r>
            <a:r>
              <a:rPr lang="ru-RU" sz="2000" dirty="0">
                <a:latin typeface="Calibri" pitchFamily="34" charset="0"/>
              </a:rPr>
              <a:t>, и на двух кораблях они отплыли по Оке.</a:t>
            </a:r>
          </a:p>
        </p:txBody>
      </p:sp>
      <p:pic>
        <p:nvPicPr>
          <p:cNvPr id="6148" name="Picture 2" descr="Картинка 7 из 87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0" y="44450"/>
            <a:ext cx="480695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b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55781">
            <a:off x="7564438" y="5535613"/>
            <a:ext cx="1417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b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50582">
            <a:off x="7718425" y="5221288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0" y="530066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В Муроме же началась смута, многие пустились домогаться освободившегося престола, начались убийства. Тогда бояре попросили князя с женой вернуться. Князь и княгиня вернулись, и </a:t>
            </a:r>
            <a:r>
              <a:rPr lang="ru-RU" sz="2000" dirty="0" err="1">
                <a:latin typeface="Calibri" pitchFamily="34" charset="0"/>
              </a:rPr>
              <a:t>Феврония</a:t>
            </a:r>
            <a:r>
              <a:rPr lang="ru-RU" sz="2000" dirty="0">
                <a:latin typeface="Calibri" pitchFamily="34" charset="0"/>
              </a:rPr>
              <a:t> в дальнейшем сумела заслужить любовь горожан.</a:t>
            </a:r>
          </a:p>
        </p:txBody>
      </p:sp>
      <p:pic>
        <p:nvPicPr>
          <p:cNvPr id="7172" name="Picture 2" descr="Картинка 1 из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0"/>
            <a:ext cx="403225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b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352610">
            <a:off x="7050088" y="5467350"/>
            <a:ext cx="18161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48260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В преклонных летах приняв монашеский </a:t>
            </a:r>
            <a:r>
              <a:rPr lang="ru-RU" dirty="0">
                <a:solidFill>
                  <a:srgbClr val="0645AD"/>
                </a:solidFill>
              </a:rPr>
              <a:t>постриг</a:t>
            </a:r>
            <a:r>
              <a:rPr lang="ru-RU" dirty="0">
                <a:solidFill>
                  <a:srgbClr val="000000"/>
                </a:solidFill>
              </a:rPr>
              <a:t> в разных монастырях с именами Давид и Евфросиния, они молили Бога, чтобы им умереть в один день, и завещали тела их положить в одном </a:t>
            </a:r>
            <a:r>
              <a:rPr lang="ru-RU" dirty="0">
                <a:solidFill>
                  <a:srgbClr val="0645AD"/>
                </a:solidFill>
              </a:rPr>
              <a:t>гробу</a:t>
            </a:r>
            <a:r>
              <a:rPr lang="ru-RU" dirty="0">
                <a:solidFill>
                  <a:srgbClr val="000000"/>
                </a:solidFill>
              </a:rPr>
              <a:t>, заранее приготовив гробницу из одного камня, с тонкой перегородкой. Скончались они в один день и час — </a:t>
            </a:r>
            <a:r>
              <a:rPr lang="ru-RU" dirty="0">
                <a:solidFill>
                  <a:srgbClr val="0645AD"/>
                </a:solidFill>
              </a:rPr>
              <a:t>25 июня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>
                <a:solidFill>
                  <a:srgbClr val="0645AD"/>
                </a:solidFill>
              </a:rPr>
              <a:t>1228 года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ru-RU" dirty="0"/>
          </a:p>
          <a:p>
            <a:pPr eaLnBrk="0" hangingPunct="0"/>
            <a:r>
              <a:rPr lang="ru-RU" dirty="0">
                <a:solidFill>
                  <a:srgbClr val="0645AD"/>
                </a:solidFill>
                <a:hlinkClick r:id="rId3"/>
              </a:rPr>
              <a:t>  </a:t>
            </a:r>
            <a:endParaRPr lang="ru-RU" dirty="0">
              <a:solidFill>
                <a:srgbClr val="000000"/>
              </a:solidFill>
            </a:endParaRPr>
          </a:p>
          <a:p>
            <a:pPr eaLnBrk="0" hangingPunct="0"/>
            <a:r>
              <a:rPr lang="ru-RU" dirty="0">
                <a:solidFill>
                  <a:srgbClr val="000000"/>
                </a:solidFill>
              </a:rPr>
              <a:t>Сочтя погребение в одном гробу несовместимым с монашеским званием, их тела положили в разных обителях, но на следующий день они оказались вместе.</a:t>
            </a:r>
            <a:endParaRPr lang="ru-RU" dirty="0">
              <a:solidFill>
                <a:srgbClr val="0645AD"/>
              </a:solidFill>
            </a:endParaRPr>
          </a:p>
        </p:txBody>
      </p:sp>
      <p:pic>
        <p:nvPicPr>
          <p:cNvPr id="8196" name="Picture 8" descr="Картинка 6 из 9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124075" y="0"/>
            <a:ext cx="4392613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b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99163">
            <a:off x="7643813" y="5556250"/>
            <a:ext cx="13335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0" y="400526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Погребены были св. супруги в соборной церкви города Мурома в честь Рождества Пресвятой Богородицы, возведённой над их мощами по обету Иоанном Грозным в 1553 году. После революции, в 1921 году, мощи были увезены в местный музей, где «с вульгарными комментариями выставлены для всеобщего обозрения». С 1992 года мощи открыто почивают в соборном храме Свято-Троицкого монастыря в Муроме. В память о святых супругах установлен день Петра и </a:t>
            </a:r>
            <a:r>
              <a:rPr lang="ru-RU" sz="2000" dirty="0" err="1">
                <a:latin typeface="Calibri" pitchFamily="34" charset="0"/>
              </a:rPr>
              <a:t>Февронии</a:t>
            </a:r>
            <a:r>
              <a:rPr lang="ru-RU" sz="2000" dirty="0">
                <a:latin typeface="Calibri" pitchFamily="34" charset="0"/>
              </a:rPr>
              <a:t>. В XXI веке во многих российских городах появились памятники Петру и </a:t>
            </a:r>
            <a:r>
              <a:rPr lang="ru-RU" sz="2000" dirty="0" err="1">
                <a:latin typeface="Calibri" pitchFamily="34" charset="0"/>
              </a:rPr>
              <a:t>Февронии</a:t>
            </a:r>
            <a:r>
              <a:rPr lang="ru-RU" sz="2000" dirty="0">
                <a:latin typeface="Calibri" pitchFamily="34" charset="0"/>
              </a:rPr>
              <a:t>.</a:t>
            </a:r>
          </a:p>
        </p:txBody>
      </p:sp>
      <p:pic>
        <p:nvPicPr>
          <p:cNvPr id="9220" name="Picture 4" descr="Картинка 2 из 5446"/>
          <p:cNvPicPr>
            <a:picLocks noChangeAspect="1" noChangeArrowheads="1"/>
          </p:cNvPicPr>
          <p:nvPr/>
        </p:nvPicPr>
        <p:blipFill>
          <a:blip r:embed="rId3" cstate="print"/>
          <a:srcRect r="13515"/>
          <a:stretch>
            <a:fillRect/>
          </a:stretch>
        </p:blipFill>
        <p:spPr bwMode="auto">
          <a:xfrm>
            <a:off x="0" y="908050"/>
            <a:ext cx="201612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Картинка 4 из 5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765175"/>
            <a:ext cx="2195512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Картинка 5 из 39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188913"/>
            <a:ext cx="5257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5135" y="1052736"/>
            <a:ext cx="8003794" cy="1107996"/>
          </a:xfrm>
          <a:prstGeom prst="rect">
            <a:avLst/>
          </a:prstGeom>
          <a:noFill/>
          <a:ln w="76200">
            <a:noFill/>
            <a:beve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Немного о г. Муроме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43" name="Рисунок 5" descr="b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50806">
            <a:off x="7461250" y="4627563"/>
            <a:ext cx="153193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6" descr="b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261608">
            <a:off x="6203950" y="5324475"/>
            <a:ext cx="153193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91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Петр и Феврония Муромские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и Феврония Муромские</dc:title>
  <dc:creator>user</dc:creator>
  <cp:lastModifiedBy>user</cp:lastModifiedBy>
  <cp:revision>14</cp:revision>
  <dcterms:created xsi:type="dcterms:W3CDTF">2011-11-17T17:02:24Z</dcterms:created>
  <dcterms:modified xsi:type="dcterms:W3CDTF">2012-08-18T16:33:32Z</dcterms:modified>
</cp:coreProperties>
</file>