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900" r:id="rId2"/>
  </p:sldMasterIdLst>
  <p:notesMasterIdLst>
    <p:notesMasterId r:id="rId37"/>
  </p:notesMasterIdLst>
  <p:sldIdLst>
    <p:sldId id="256" r:id="rId3"/>
    <p:sldId id="258" r:id="rId4"/>
    <p:sldId id="259" r:id="rId5"/>
    <p:sldId id="261" r:id="rId6"/>
    <p:sldId id="262" r:id="rId7"/>
    <p:sldId id="305" r:id="rId8"/>
    <p:sldId id="306" r:id="rId9"/>
    <p:sldId id="263" r:id="rId10"/>
    <p:sldId id="266" r:id="rId11"/>
    <p:sldId id="267" r:id="rId12"/>
    <p:sldId id="265" r:id="rId13"/>
    <p:sldId id="269" r:id="rId14"/>
    <p:sldId id="275" r:id="rId15"/>
    <p:sldId id="310" r:id="rId16"/>
    <p:sldId id="272" r:id="rId17"/>
    <p:sldId id="304" r:id="rId18"/>
    <p:sldId id="274" r:id="rId19"/>
    <p:sldId id="301" r:id="rId20"/>
    <p:sldId id="302" r:id="rId21"/>
    <p:sldId id="276" r:id="rId22"/>
    <p:sldId id="303" r:id="rId23"/>
    <p:sldId id="307" r:id="rId24"/>
    <p:sldId id="277" r:id="rId25"/>
    <p:sldId id="280" r:id="rId26"/>
    <p:sldId id="281" r:id="rId27"/>
    <p:sldId id="283" r:id="rId28"/>
    <p:sldId id="309" r:id="rId29"/>
    <p:sldId id="311" r:id="rId30"/>
    <p:sldId id="282" r:id="rId31"/>
    <p:sldId id="285" r:id="rId32"/>
    <p:sldId id="286" r:id="rId33"/>
    <p:sldId id="287" r:id="rId34"/>
    <p:sldId id="288" r:id="rId35"/>
    <p:sldId id="312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8" autoAdjust="0"/>
    <p:restoredTop sz="82857" autoAdjust="0"/>
  </p:normalViewPr>
  <p:slideViewPr>
    <p:cSldViewPr>
      <p:cViewPr varScale="1">
        <p:scale>
          <a:sx n="105" d="100"/>
          <a:sy n="105" d="100"/>
        </p:scale>
        <p:origin x="-9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800">
                <a:latin typeface="Arial" pitchFamily="34" charset="0"/>
                <a:cs typeface="Arial" pitchFamily="34" charset="0"/>
              </a:defRPr>
            </a:pPr>
            <a:r>
              <a:rPr lang="ru-RU" sz="1800" dirty="0">
                <a:solidFill>
                  <a:srgbClr val="7030A0"/>
                </a:solidFill>
              </a:rPr>
              <a:t>Качество знаний по русскому языку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 по русскому языку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dLbls>
            <c:dLbl>
              <c:idx val="0"/>
              <c:layout>
                <c:manualLayout>
                  <c:x val="-6.7854113655640407E-3"/>
                  <c:y val="-2.4509803921568638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Arial Black" pitchFamily="34" charset="0"/>
                      </a:rPr>
                      <a:t>55%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6.7854113655641032E-3"/>
                  <c:y val="-1.9607843137254902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Arial Black" pitchFamily="34" charset="0"/>
                      </a:rPr>
                      <a:t>58%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-3.3927056827820195E-3"/>
                  <c:y val="-3.9215686274509817E-2"/>
                </c:manualLayout>
              </c:layout>
              <c:tx>
                <c:rich>
                  <a:bodyPr/>
                  <a:lstStyle/>
                  <a:p>
                    <a:r>
                      <a:rPr lang="en-US">
                        <a:latin typeface="Arial Black" pitchFamily="34" charset="0"/>
                      </a:rPr>
                      <a:t>60%</a:t>
                    </a:r>
                    <a:endParaRPr lang="en-US"/>
                  </a:p>
                </c:rich>
              </c:tx>
              <c:showVal val="1"/>
            </c:dLbl>
            <c:numFmt formatCode="0%" sourceLinked="0"/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55</c:v>
                </c:pt>
                <c:pt idx="1">
                  <c:v>58</c:v>
                </c:pt>
                <c:pt idx="2">
                  <c:v>60</c:v>
                </c:pt>
              </c:numCache>
            </c:numRef>
          </c:val>
        </c:ser>
        <c:dLbls>
          <c:showVal val="1"/>
        </c:dLbls>
        <c:shape val="cylinder"/>
        <c:axId val="34079104"/>
        <c:axId val="34080640"/>
        <c:axId val="0"/>
      </c:bar3DChart>
      <c:catAx>
        <c:axId val="3407910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34080640"/>
        <c:crosses val="autoZero"/>
        <c:auto val="1"/>
        <c:lblAlgn val="ctr"/>
        <c:lblOffset val="100"/>
      </c:catAx>
      <c:valAx>
        <c:axId val="34080640"/>
        <c:scaling>
          <c:orientation val="minMax"/>
        </c:scaling>
        <c:axPos val="l"/>
        <c:majorGridlines/>
        <c:numFmt formatCode="General" sourceLinked="1"/>
        <c:tickLblPos val="nextTo"/>
        <c:crossAx val="34079104"/>
        <c:crosses val="autoZero"/>
        <c:crossBetween val="between"/>
      </c:valAx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tx>
        <c:rich>
          <a:bodyPr/>
          <a:lstStyle/>
          <a:p>
            <a:pPr>
              <a:defRPr sz="1800"/>
            </a:pPr>
            <a:r>
              <a:rPr lang="ru-RU" sz="18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Качество знаний по чтению</a:t>
            </a:r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 по чтению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latin typeface="Arial Black" pitchFamily="34" charset="0"/>
                      </a:rPr>
                      <a:t>63%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latin typeface="Arial Black" pitchFamily="34" charset="0"/>
                      </a:rPr>
                      <a:t>70%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latin typeface="Arial Black" pitchFamily="34" charset="0"/>
                      </a:rPr>
                      <a:t>73%</a:t>
                    </a:r>
                  </a:p>
                </c:rich>
              </c:tx>
              <c:showVal val="1"/>
            </c:dLbl>
            <c:numFmt formatCode="0%" sourceLinked="0"/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</c:v>
                </c:pt>
                <c:pt idx="1">
                  <c:v>70</c:v>
                </c:pt>
                <c:pt idx="2">
                  <c:v>73</c:v>
                </c:pt>
              </c:numCache>
            </c:numRef>
          </c:val>
        </c:ser>
        <c:shape val="cylinder"/>
        <c:axId val="34142080"/>
        <c:axId val="34143616"/>
        <c:axId val="0"/>
      </c:bar3DChart>
      <c:catAx>
        <c:axId val="34142080"/>
        <c:scaling>
          <c:orientation val="minMax"/>
        </c:scaling>
        <c:axPos val="b"/>
        <c:tickLblPos val="nextTo"/>
        <c:crossAx val="34143616"/>
        <c:crosses val="autoZero"/>
        <c:auto val="1"/>
        <c:lblAlgn val="ctr"/>
        <c:lblOffset val="100"/>
      </c:catAx>
      <c:valAx>
        <c:axId val="34143616"/>
        <c:scaling>
          <c:orientation val="minMax"/>
        </c:scaling>
        <c:axPos val="l"/>
        <c:majorGridlines/>
        <c:numFmt formatCode="General" sourceLinked="1"/>
        <c:tickLblPos val="nextTo"/>
        <c:crossAx val="34142080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Качество знаний по математике </a:t>
            </a:r>
          </a:p>
        </c:rich>
      </c:tx>
      <c:layout>
        <c:manualLayout>
          <c:xMode val="edge"/>
          <c:yMode val="edge"/>
          <c:x val="0.24461967739469459"/>
          <c:y val="0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 по чтению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latin typeface="Arial Black" pitchFamily="34" charset="0"/>
                      </a:rPr>
                      <a:t>6</a:t>
                    </a:r>
                    <a:r>
                      <a:rPr lang="ru-RU">
                        <a:latin typeface="Arial Black" pitchFamily="34" charset="0"/>
                      </a:rPr>
                      <a:t>0</a:t>
                    </a:r>
                    <a:r>
                      <a:rPr lang="en-US">
                        <a:latin typeface="Arial Black" pitchFamily="34" charset="0"/>
                      </a:rPr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>
                        <a:latin typeface="Arial Black" pitchFamily="34" charset="0"/>
                      </a:rPr>
                      <a:t>6</a:t>
                    </a:r>
                    <a:r>
                      <a:rPr lang="en-US">
                        <a:latin typeface="Arial Black" pitchFamily="34" charset="0"/>
                      </a:rPr>
                      <a:t>7%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latin typeface="Arial Black" pitchFamily="34" charset="0"/>
                      </a:rPr>
                      <a:t>7</a:t>
                    </a:r>
                    <a:r>
                      <a:rPr lang="ru-RU">
                        <a:latin typeface="Arial Black" pitchFamily="34" charset="0"/>
                      </a:rPr>
                      <a:t>0</a:t>
                    </a:r>
                    <a:r>
                      <a:rPr lang="en-US">
                        <a:latin typeface="Arial Black" pitchFamily="34" charset="0"/>
                      </a:rPr>
                      <a:t>%</a:t>
                    </a:r>
                  </a:p>
                </c:rich>
              </c:tx>
              <c:showVal val="1"/>
            </c:dLbl>
            <c:numFmt formatCode="0%" sourceLinked="0"/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67</c:v>
                </c:pt>
                <c:pt idx="2">
                  <c:v>70</c:v>
                </c:pt>
              </c:numCache>
            </c:numRef>
          </c:val>
        </c:ser>
        <c:shape val="cylinder"/>
        <c:axId val="132149248"/>
        <c:axId val="132150784"/>
        <c:axId val="0"/>
      </c:bar3DChart>
      <c:catAx>
        <c:axId val="132149248"/>
        <c:scaling>
          <c:orientation val="minMax"/>
        </c:scaling>
        <c:axPos val="b"/>
        <c:tickLblPos val="nextTo"/>
        <c:crossAx val="132150784"/>
        <c:crosses val="autoZero"/>
        <c:auto val="1"/>
        <c:lblAlgn val="ctr"/>
        <c:lblOffset val="100"/>
      </c:catAx>
      <c:valAx>
        <c:axId val="132150784"/>
        <c:scaling>
          <c:orientation val="minMax"/>
        </c:scaling>
        <c:axPos val="l"/>
        <c:majorGridlines/>
        <c:numFmt formatCode="General" sourceLinked="1"/>
        <c:tickLblPos val="nextTo"/>
        <c:crossAx val="132149248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ru-RU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Качество знаний по развитию устной речи </a:t>
            </a:r>
          </a:p>
        </c:rich>
      </c:tx>
      <c:layout>
        <c:manualLayout>
          <c:xMode val="edge"/>
          <c:yMode val="edge"/>
          <c:x val="0.13778304410977754"/>
          <c:y val="0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 по чтению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latin typeface="Arial Black" pitchFamily="34" charset="0"/>
                      </a:rPr>
                      <a:t>6</a:t>
                    </a:r>
                    <a:r>
                      <a:rPr lang="ru-RU">
                        <a:latin typeface="Arial Black" pitchFamily="34" charset="0"/>
                      </a:rPr>
                      <a:t>0</a:t>
                    </a:r>
                    <a:r>
                      <a:rPr lang="en-US">
                        <a:latin typeface="Arial Black" pitchFamily="34" charset="0"/>
                      </a:rPr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>
                        <a:latin typeface="Arial Black" pitchFamily="34" charset="0"/>
                      </a:rPr>
                      <a:t>7</a:t>
                    </a:r>
                    <a:r>
                      <a:rPr lang="ru-RU">
                        <a:latin typeface="Arial Black" pitchFamily="34" charset="0"/>
                      </a:rPr>
                      <a:t>3</a:t>
                    </a:r>
                    <a:r>
                      <a:rPr lang="en-US">
                        <a:latin typeface="Arial Black" pitchFamily="34" charset="0"/>
                      </a:rPr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>
                        <a:latin typeface="Arial Black" pitchFamily="34" charset="0"/>
                      </a:rPr>
                      <a:t>7</a:t>
                    </a:r>
                    <a:r>
                      <a:rPr lang="ru-RU">
                        <a:latin typeface="Arial Black" pitchFamily="34" charset="0"/>
                      </a:rPr>
                      <a:t>5</a:t>
                    </a:r>
                    <a:r>
                      <a:rPr lang="en-US">
                        <a:latin typeface="Arial Black" pitchFamily="34" charset="0"/>
                      </a:rPr>
                      <a:t>%</a:t>
                    </a:r>
                  </a:p>
                </c:rich>
              </c:tx>
              <c:showVal val="1"/>
            </c:dLbl>
            <c:numFmt formatCode="0%" sourceLinked="0"/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73</c:v>
                </c:pt>
                <c:pt idx="2">
                  <c:v>75</c:v>
                </c:pt>
              </c:numCache>
            </c:numRef>
          </c:val>
        </c:ser>
        <c:shape val="cylinder"/>
        <c:axId val="132249088"/>
        <c:axId val="132250624"/>
        <c:axId val="0"/>
      </c:bar3DChart>
      <c:catAx>
        <c:axId val="132249088"/>
        <c:scaling>
          <c:orientation val="minMax"/>
        </c:scaling>
        <c:axPos val="b"/>
        <c:tickLblPos val="nextTo"/>
        <c:crossAx val="132250624"/>
        <c:crosses val="autoZero"/>
        <c:auto val="1"/>
        <c:lblAlgn val="ctr"/>
        <c:lblOffset val="100"/>
      </c:catAx>
      <c:valAx>
        <c:axId val="132250624"/>
        <c:scaling>
          <c:orientation val="minMax"/>
        </c:scaling>
        <c:axPos val="l"/>
        <c:majorGridlines/>
        <c:numFmt formatCode="General" sourceLinked="1"/>
        <c:tickLblPos val="nextTo"/>
        <c:crossAx val="132249088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ru-RU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Качество знаний по трудовому обучению </a:t>
            </a:r>
          </a:p>
        </c:rich>
      </c:tx>
      <c:layout>
        <c:manualLayout>
          <c:xMode val="edge"/>
          <c:yMode val="edge"/>
          <c:x val="0.22516116946783174"/>
          <c:y val="2.7563395810363853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 по чтению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>
                        <a:latin typeface="Arial Black" pitchFamily="34" charset="0"/>
                      </a:rPr>
                      <a:t>73</a:t>
                    </a:r>
                    <a:r>
                      <a:rPr lang="en-US">
                        <a:latin typeface="Arial Black" pitchFamily="34" charset="0"/>
                      </a:rPr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>
                        <a:latin typeface="Arial Black" pitchFamily="34" charset="0"/>
                      </a:rPr>
                      <a:t>80</a:t>
                    </a:r>
                    <a:r>
                      <a:rPr lang="en-US">
                        <a:latin typeface="Arial Black" pitchFamily="34" charset="0"/>
                      </a:rPr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>
                        <a:latin typeface="Arial Black" pitchFamily="34" charset="0"/>
                      </a:rPr>
                      <a:t>85</a:t>
                    </a:r>
                    <a:r>
                      <a:rPr lang="en-US">
                        <a:latin typeface="Arial Black" pitchFamily="34" charset="0"/>
                      </a:rPr>
                      <a:t>%</a:t>
                    </a:r>
                  </a:p>
                </c:rich>
              </c:tx>
              <c:showVal val="1"/>
            </c:dLbl>
            <c:numFmt formatCode="0%" sourceLinked="0"/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</c:v>
                </c:pt>
                <c:pt idx="1">
                  <c:v>80</c:v>
                </c:pt>
                <c:pt idx="2">
                  <c:v>85</c:v>
                </c:pt>
              </c:numCache>
            </c:numRef>
          </c:val>
        </c:ser>
        <c:shape val="cylinder"/>
        <c:axId val="132451712"/>
        <c:axId val="132457600"/>
        <c:axId val="0"/>
      </c:bar3DChart>
      <c:catAx>
        <c:axId val="132451712"/>
        <c:scaling>
          <c:orientation val="minMax"/>
        </c:scaling>
        <c:axPos val="b"/>
        <c:tickLblPos val="nextTo"/>
        <c:crossAx val="132457600"/>
        <c:crosses val="autoZero"/>
        <c:auto val="1"/>
        <c:lblAlgn val="ctr"/>
        <c:lblOffset val="100"/>
      </c:catAx>
      <c:valAx>
        <c:axId val="132457600"/>
        <c:scaling>
          <c:orientation val="minMax"/>
        </c:scaling>
        <c:axPos val="l"/>
        <c:majorGridlines/>
        <c:numFmt formatCode="General" sourceLinked="1"/>
        <c:tickLblPos val="nextTo"/>
        <c:crossAx val="132451712"/>
        <c:crosses val="autoZero"/>
        <c:crossBetween val="between"/>
      </c:valAx>
    </c:plotArea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"/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Качество знаний по изобразительному искусству </a:t>
            </a:r>
          </a:p>
        </c:rich>
      </c:tx>
      <c:layout>
        <c:manualLayout>
          <c:xMode val="edge"/>
          <c:yMode val="edge"/>
          <c:x val="0.1604367657926255"/>
          <c:y val="1.6538037486218307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Качество знаний по чтению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>
                        <a:latin typeface="Arial Black" pitchFamily="34" charset="0"/>
                      </a:rPr>
                      <a:t>73</a:t>
                    </a:r>
                    <a:r>
                      <a:rPr lang="en-US">
                        <a:latin typeface="Arial Black" pitchFamily="34" charset="0"/>
                      </a:rPr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>
                        <a:latin typeface="Arial Black" pitchFamily="34" charset="0"/>
                      </a:rPr>
                      <a:t>80</a:t>
                    </a:r>
                    <a:r>
                      <a:rPr lang="en-US">
                        <a:latin typeface="Arial Black" pitchFamily="34" charset="0"/>
                      </a:rPr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6.472491909385115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>
                        <a:latin typeface="Arial Black" pitchFamily="34" charset="0"/>
                      </a:rPr>
                      <a:t>100</a:t>
                    </a:r>
                    <a:r>
                      <a:rPr lang="en-US">
                        <a:latin typeface="Arial Black" pitchFamily="34" charset="0"/>
                      </a:rPr>
                      <a:t>%</a:t>
                    </a:r>
                  </a:p>
                </c:rich>
              </c:tx>
              <c:showVal val="1"/>
            </c:dLbl>
            <c:numFmt formatCode="0%" sourceLinked="0"/>
            <c:txPr>
              <a:bodyPr/>
              <a:lstStyle/>
              <a:p>
                <a:pPr>
                  <a:defRPr>
                    <a:latin typeface="Arial Black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73</c:v>
                </c:pt>
                <c:pt idx="1">
                  <c:v>80</c:v>
                </c:pt>
                <c:pt idx="2">
                  <c:v>100</c:v>
                </c:pt>
              </c:numCache>
            </c:numRef>
          </c:val>
        </c:ser>
        <c:shape val="cylinder"/>
        <c:axId val="132867200"/>
        <c:axId val="132868736"/>
        <c:axId val="0"/>
      </c:bar3DChart>
      <c:catAx>
        <c:axId val="132867200"/>
        <c:scaling>
          <c:orientation val="minMax"/>
        </c:scaling>
        <c:axPos val="b"/>
        <c:tickLblPos val="nextTo"/>
        <c:crossAx val="132868736"/>
        <c:crosses val="autoZero"/>
        <c:auto val="1"/>
        <c:lblAlgn val="ctr"/>
        <c:lblOffset val="100"/>
      </c:catAx>
      <c:valAx>
        <c:axId val="132868736"/>
        <c:scaling>
          <c:orientation val="minMax"/>
        </c:scaling>
        <c:axPos val="l"/>
        <c:majorGridlines/>
        <c:numFmt formatCode="General" sourceLinked="1"/>
        <c:tickLblPos val="nextTo"/>
        <c:crossAx val="132867200"/>
        <c:crosses val="autoZero"/>
        <c:crossBetween val="between"/>
      </c:valAx>
    </c:plotArea>
    <c:plotVisOnly val="1"/>
    <c:dispBlanksAs val="gap"/>
  </c:chart>
  <c:externalData r:id="rId1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527BD5-05F9-4711-B722-5CDA2F6441E6}" type="doc">
      <dgm:prSet loTypeId="urn:microsoft.com/office/officeart/2005/8/layout/radial3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055C378-FDD8-4EEB-A475-05E91CA0D6F0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Информационные коммуникационные технологии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F9CAFEC5-48BA-43F1-B4BA-7F9CE60F90FC}" type="parTrans" cxnId="{C1B6F29B-2B49-4396-AF56-9CE60EA4165D}">
      <dgm:prSet/>
      <dgm:spPr/>
      <dgm:t>
        <a:bodyPr/>
        <a:lstStyle/>
        <a:p>
          <a:endParaRPr lang="ru-RU"/>
        </a:p>
      </dgm:t>
    </dgm:pt>
    <dgm:pt modelId="{4E847DC2-8FB5-4608-859C-6FEAB3A48B4B}" type="sibTrans" cxnId="{C1B6F29B-2B49-4396-AF56-9CE60EA4165D}">
      <dgm:prSet/>
      <dgm:spPr/>
      <dgm:t>
        <a:bodyPr/>
        <a:lstStyle/>
        <a:p>
          <a:endParaRPr lang="ru-RU"/>
        </a:p>
      </dgm:t>
    </dgm:pt>
    <dgm:pt modelId="{EDC313C9-0222-48FD-917E-C518D6D30189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Игровые технологии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C190DCAD-38C7-4845-803B-5FFC75C56873}" type="parTrans" cxnId="{DC7B8DAC-9CCB-4EF1-8265-9E934E8171C9}">
      <dgm:prSet/>
      <dgm:spPr/>
      <dgm:t>
        <a:bodyPr/>
        <a:lstStyle/>
        <a:p>
          <a:endParaRPr lang="ru-RU"/>
        </a:p>
      </dgm:t>
    </dgm:pt>
    <dgm:pt modelId="{6AF78B47-DB3D-4561-BA6D-C1E34775A0BE}" type="sibTrans" cxnId="{DC7B8DAC-9CCB-4EF1-8265-9E934E8171C9}">
      <dgm:prSet/>
      <dgm:spPr/>
      <dgm:t>
        <a:bodyPr/>
        <a:lstStyle/>
        <a:p>
          <a:endParaRPr lang="ru-RU"/>
        </a:p>
      </dgm:t>
    </dgm:pt>
    <dgm:pt modelId="{C653E233-9947-4F3F-BA73-F23BD6D9C702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Здоровье сберегающие </a:t>
          </a:r>
          <a:r>
            <a:rPr lang="ru-RU" sz="1800" dirty="0" err="1" smtClean="0">
              <a:latin typeface="Arial" pitchFamily="34" charset="0"/>
              <a:cs typeface="Arial" pitchFamily="34" charset="0"/>
            </a:rPr>
            <a:t>технологиии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3832F112-6EEC-4942-B38D-36E685809D65}" type="parTrans" cxnId="{6E16E2E1-9529-4300-ADBA-945F131E8270}">
      <dgm:prSet/>
      <dgm:spPr/>
      <dgm:t>
        <a:bodyPr/>
        <a:lstStyle/>
        <a:p>
          <a:endParaRPr lang="ru-RU"/>
        </a:p>
      </dgm:t>
    </dgm:pt>
    <dgm:pt modelId="{2F117D8C-03C5-4CA7-B0A7-FDDAFC834C61}" type="sibTrans" cxnId="{6E16E2E1-9529-4300-ADBA-945F131E8270}">
      <dgm:prSet/>
      <dgm:spPr/>
      <dgm:t>
        <a:bodyPr/>
        <a:lstStyle/>
        <a:p>
          <a:endParaRPr lang="ru-RU"/>
        </a:p>
      </dgm:t>
    </dgm:pt>
    <dgm:pt modelId="{955FF5BF-8AE6-4A4D-A2AA-69C3635FB954}">
      <dgm:prSet phldrT="[Текст]" custT="1"/>
      <dgm:spPr/>
      <dgm:t>
        <a:bodyPr/>
        <a:lstStyle/>
        <a:p>
          <a:r>
            <a:rPr lang="ru-RU" sz="1800" dirty="0" smtClean="0">
              <a:latin typeface="Arial" pitchFamily="34" charset="0"/>
              <a:cs typeface="Arial" pitchFamily="34" charset="0"/>
            </a:rPr>
            <a:t>Технология проблемного обучения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0EF78CC6-BAD4-4E40-88F4-AC8E8661241B}" type="parTrans" cxnId="{97D63200-8470-4F42-ADED-61028C33AE51}">
      <dgm:prSet/>
      <dgm:spPr/>
      <dgm:t>
        <a:bodyPr/>
        <a:lstStyle/>
        <a:p>
          <a:endParaRPr lang="ru-RU"/>
        </a:p>
      </dgm:t>
    </dgm:pt>
    <dgm:pt modelId="{BE422CA4-A544-49DF-B2A1-083F5EF47237}" type="sibTrans" cxnId="{97D63200-8470-4F42-ADED-61028C33AE51}">
      <dgm:prSet/>
      <dgm:spPr/>
      <dgm:t>
        <a:bodyPr/>
        <a:lstStyle/>
        <a:p>
          <a:endParaRPr lang="ru-RU"/>
        </a:p>
      </dgm:t>
    </dgm:pt>
    <dgm:pt modelId="{48FC00F0-E4AA-4D77-A7B3-EF4072EBBF4B}">
      <dgm:prSet phldrT="[Текст]" custT="1"/>
      <dgm:spPr/>
      <dgm:t>
        <a:bodyPr/>
        <a:lstStyle/>
        <a:p>
          <a:pPr algn="ctr"/>
          <a:r>
            <a:rPr lang="ru-RU" sz="1800" dirty="0" smtClean="0">
              <a:latin typeface="Arial" pitchFamily="34" charset="0"/>
              <a:cs typeface="Arial" pitchFamily="34" charset="0"/>
            </a:rPr>
            <a:t>Технология сотрудничества</a:t>
          </a:r>
          <a:endParaRPr lang="ru-RU" sz="1800" dirty="0">
            <a:latin typeface="Arial" pitchFamily="34" charset="0"/>
            <a:cs typeface="Arial" pitchFamily="34" charset="0"/>
          </a:endParaRPr>
        </a:p>
      </dgm:t>
    </dgm:pt>
    <dgm:pt modelId="{23CE38DF-9C82-4002-BE45-456CFF04F6CB}" type="parTrans" cxnId="{C6304C63-1816-40C5-B22E-1547AB57C7CF}">
      <dgm:prSet/>
      <dgm:spPr/>
      <dgm:t>
        <a:bodyPr/>
        <a:lstStyle/>
        <a:p>
          <a:endParaRPr lang="ru-RU"/>
        </a:p>
      </dgm:t>
    </dgm:pt>
    <dgm:pt modelId="{30526383-5FBC-4BF4-A599-5745D603C79E}" type="sibTrans" cxnId="{C6304C63-1816-40C5-B22E-1547AB57C7CF}">
      <dgm:prSet/>
      <dgm:spPr/>
      <dgm:t>
        <a:bodyPr/>
        <a:lstStyle/>
        <a:p>
          <a:endParaRPr lang="ru-RU"/>
        </a:p>
      </dgm:t>
    </dgm:pt>
    <dgm:pt modelId="{E3EF3738-4086-4C4B-B500-45874F847E80}" type="pres">
      <dgm:prSet presAssocID="{25527BD5-05F9-4711-B722-5CDA2F6441E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43482E-74B3-4715-8C24-DA2418DAF23F}" type="pres">
      <dgm:prSet presAssocID="{25527BD5-05F9-4711-B722-5CDA2F6441E6}" presName="radial" presStyleCnt="0">
        <dgm:presLayoutVars>
          <dgm:animLvl val="ctr"/>
        </dgm:presLayoutVars>
      </dgm:prSet>
      <dgm:spPr/>
      <dgm:t>
        <a:bodyPr/>
        <a:lstStyle/>
        <a:p>
          <a:endParaRPr lang="ru-RU"/>
        </a:p>
      </dgm:t>
    </dgm:pt>
    <dgm:pt modelId="{EE43ED0E-9CBA-43C4-921B-66260C8D1FC8}" type="pres">
      <dgm:prSet presAssocID="{9055C378-FDD8-4EEB-A475-05E91CA0D6F0}" presName="centerShape" presStyleLbl="vennNode1" presStyleIdx="0" presStyleCnt="5" custScaleX="119241" custScaleY="103626"/>
      <dgm:spPr/>
      <dgm:t>
        <a:bodyPr/>
        <a:lstStyle/>
        <a:p>
          <a:endParaRPr lang="ru-RU"/>
        </a:p>
      </dgm:t>
    </dgm:pt>
    <dgm:pt modelId="{F1C0C8C8-2DC8-4CD9-8805-6CA7FF0EE400}" type="pres">
      <dgm:prSet presAssocID="{EDC313C9-0222-48FD-917E-C518D6D30189}" presName="node" presStyleLbl="vennNode1" presStyleIdx="1" presStyleCnt="5" custScaleX="212930" custScaleY="141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09C0A-D213-41FB-BE9C-1C35A8CEF467}" type="pres">
      <dgm:prSet presAssocID="{C653E233-9947-4F3F-BA73-F23BD6D9C702}" presName="node" presStyleLbl="vennNode1" presStyleIdx="2" presStyleCnt="5" custScaleX="212930" custScaleY="141954" custRadScaleRad="149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CB2B06-FBED-4E90-A8C3-3B8A55767DD0}" type="pres">
      <dgm:prSet presAssocID="{955FF5BF-8AE6-4A4D-A2AA-69C3635FB954}" presName="node" presStyleLbl="vennNode1" presStyleIdx="3" presStyleCnt="5" custScaleX="212931" custScaleY="141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5FFE7-E494-4BA1-912D-D58BF7D8CE94}" type="pres">
      <dgm:prSet presAssocID="{48FC00F0-E4AA-4D77-A7B3-EF4072EBBF4B}" presName="node" presStyleLbl="vennNode1" presStyleIdx="4" presStyleCnt="5" custScaleX="212930" custScaleY="141954" custRadScaleRad="1459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16E2E1-9529-4300-ADBA-945F131E8270}" srcId="{9055C378-FDD8-4EEB-A475-05E91CA0D6F0}" destId="{C653E233-9947-4F3F-BA73-F23BD6D9C702}" srcOrd="1" destOrd="0" parTransId="{3832F112-6EEC-4942-B38D-36E685809D65}" sibTransId="{2F117D8C-03C5-4CA7-B0A7-FDDAFC834C61}"/>
    <dgm:cxn modelId="{305ED76F-2E91-4914-B70E-CB3E382F6219}" type="presOf" srcId="{EDC313C9-0222-48FD-917E-C518D6D30189}" destId="{F1C0C8C8-2DC8-4CD9-8805-6CA7FF0EE400}" srcOrd="0" destOrd="0" presId="urn:microsoft.com/office/officeart/2005/8/layout/radial3"/>
    <dgm:cxn modelId="{341C1ED2-8FDE-4A0C-A242-92657DAAE385}" type="presOf" srcId="{C653E233-9947-4F3F-BA73-F23BD6D9C702}" destId="{8E209C0A-D213-41FB-BE9C-1C35A8CEF467}" srcOrd="0" destOrd="0" presId="urn:microsoft.com/office/officeart/2005/8/layout/radial3"/>
    <dgm:cxn modelId="{C1B6F29B-2B49-4396-AF56-9CE60EA4165D}" srcId="{25527BD5-05F9-4711-B722-5CDA2F6441E6}" destId="{9055C378-FDD8-4EEB-A475-05E91CA0D6F0}" srcOrd="0" destOrd="0" parTransId="{F9CAFEC5-48BA-43F1-B4BA-7F9CE60F90FC}" sibTransId="{4E847DC2-8FB5-4608-859C-6FEAB3A48B4B}"/>
    <dgm:cxn modelId="{C80A27EE-27F7-4108-A45D-A0F47DFB6335}" type="presOf" srcId="{25527BD5-05F9-4711-B722-5CDA2F6441E6}" destId="{E3EF3738-4086-4C4B-B500-45874F847E80}" srcOrd="0" destOrd="0" presId="urn:microsoft.com/office/officeart/2005/8/layout/radial3"/>
    <dgm:cxn modelId="{DC7B8DAC-9CCB-4EF1-8265-9E934E8171C9}" srcId="{9055C378-FDD8-4EEB-A475-05E91CA0D6F0}" destId="{EDC313C9-0222-48FD-917E-C518D6D30189}" srcOrd="0" destOrd="0" parTransId="{C190DCAD-38C7-4845-803B-5FFC75C56873}" sibTransId="{6AF78B47-DB3D-4561-BA6D-C1E34775A0BE}"/>
    <dgm:cxn modelId="{FAE3E6E5-C8CD-4D92-B757-8BD56AE053CC}" type="presOf" srcId="{48FC00F0-E4AA-4D77-A7B3-EF4072EBBF4B}" destId="{F945FFE7-E494-4BA1-912D-D58BF7D8CE94}" srcOrd="0" destOrd="0" presId="urn:microsoft.com/office/officeart/2005/8/layout/radial3"/>
    <dgm:cxn modelId="{C6304C63-1816-40C5-B22E-1547AB57C7CF}" srcId="{9055C378-FDD8-4EEB-A475-05E91CA0D6F0}" destId="{48FC00F0-E4AA-4D77-A7B3-EF4072EBBF4B}" srcOrd="3" destOrd="0" parTransId="{23CE38DF-9C82-4002-BE45-456CFF04F6CB}" sibTransId="{30526383-5FBC-4BF4-A599-5745D603C79E}"/>
    <dgm:cxn modelId="{14357899-E9D1-47AA-BB5D-E7D6701D8FE9}" type="presOf" srcId="{9055C378-FDD8-4EEB-A475-05E91CA0D6F0}" destId="{EE43ED0E-9CBA-43C4-921B-66260C8D1FC8}" srcOrd="0" destOrd="0" presId="urn:microsoft.com/office/officeart/2005/8/layout/radial3"/>
    <dgm:cxn modelId="{97D63200-8470-4F42-ADED-61028C33AE51}" srcId="{9055C378-FDD8-4EEB-A475-05E91CA0D6F0}" destId="{955FF5BF-8AE6-4A4D-A2AA-69C3635FB954}" srcOrd="2" destOrd="0" parTransId="{0EF78CC6-BAD4-4E40-88F4-AC8E8661241B}" sibTransId="{BE422CA4-A544-49DF-B2A1-083F5EF47237}"/>
    <dgm:cxn modelId="{8FCE7BD1-6B45-4F43-9BED-6C58FB1AC37A}" type="presOf" srcId="{955FF5BF-8AE6-4A4D-A2AA-69C3635FB954}" destId="{D1CB2B06-FBED-4E90-A8C3-3B8A55767DD0}" srcOrd="0" destOrd="0" presId="urn:microsoft.com/office/officeart/2005/8/layout/radial3"/>
    <dgm:cxn modelId="{BE7EC377-8CEE-4C04-B092-405652B0BDFA}" type="presParOf" srcId="{E3EF3738-4086-4C4B-B500-45874F847E80}" destId="{8E43482E-74B3-4715-8C24-DA2418DAF23F}" srcOrd="0" destOrd="0" presId="urn:microsoft.com/office/officeart/2005/8/layout/radial3"/>
    <dgm:cxn modelId="{D86391FB-C08D-476C-BD58-879B04BDA3EB}" type="presParOf" srcId="{8E43482E-74B3-4715-8C24-DA2418DAF23F}" destId="{EE43ED0E-9CBA-43C4-921B-66260C8D1FC8}" srcOrd="0" destOrd="0" presId="urn:microsoft.com/office/officeart/2005/8/layout/radial3"/>
    <dgm:cxn modelId="{6B4B63F4-D250-4C03-87AA-96E2926EC0A2}" type="presParOf" srcId="{8E43482E-74B3-4715-8C24-DA2418DAF23F}" destId="{F1C0C8C8-2DC8-4CD9-8805-6CA7FF0EE400}" srcOrd="1" destOrd="0" presId="urn:microsoft.com/office/officeart/2005/8/layout/radial3"/>
    <dgm:cxn modelId="{56083E1B-E19C-45A5-AAD6-366BE708CF51}" type="presParOf" srcId="{8E43482E-74B3-4715-8C24-DA2418DAF23F}" destId="{8E209C0A-D213-41FB-BE9C-1C35A8CEF467}" srcOrd="2" destOrd="0" presId="urn:microsoft.com/office/officeart/2005/8/layout/radial3"/>
    <dgm:cxn modelId="{9A100209-EA7A-45AE-AE81-DE3E0165A834}" type="presParOf" srcId="{8E43482E-74B3-4715-8C24-DA2418DAF23F}" destId="{D1CB2B06-FBED-4E90-A8C3-3B8A55767DD0}" srcOrd="3" destOrd="0" presId="urn:microsoft.com/office/officeart/2005/8/layout/radial3"/>
    <dgm:cxn modelId="{F1382C27-81AD-44DE-A763-ECC7793C4C72}" type="presParOf" srcId="{8E43482E-74B3-4715-8C24-DA2418DAF23F}" destId="{F945FFE7-E494-4BA1-912D-D58BF7D8CE9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3658A68-387F-42B7-8013-7EED6D1BD9C9}" type="doc">
      <dgm:prSet loTypeId="urn:microsoft.com/office/officeart/2005/8/layout/vList6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89D6AEF-6C4A-403F-814C-DF502F3B96B3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ЕФ МГГУ им. </a:t>
          </a:r>
          <a:r>
            <a:rPr lang="ru-RU" dirty="0" err="1" smtClean="0">
              <a:latin typeface="Arial" pitchFamily="34" charset="0"/>
              <a:cs typeface="Arial" pitchFamily="34" charset="0"/>
            </a:rPr>
            <a:t>М.Шолохова</a:t>
          </a:r>
          <a:r>
            <a:rPr lang="ru-RU" dirty="0" smtClean="0">
              <a:latin typeface="Arial" pitchFamily="34" charset="0"/>
              <a:cs typeface="Arial" pitchFamily="34" charset="0"/>
            </a:rPr>
            <a:t> </a:t>
          </a:r>
        </a:p>
        <a:p>
          <a:r>
            <a:rPr lang="ru-RU" dirty="0" smtClean="0">
              <a:latin typeface="Arial" pitchFamily="34" charset="0"/>
              <a:cs typeface="Arial" pitchFamily="34" charset="0"/>
            </a:rPr>
            <a:t>Факультет «Педагогика и психология»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D3866D0B-CF60-4E6B-BB85-895C0342E4AC}" type="parTrans" cxnId="{0C7BD448-C182-431A-BCE5-47CB126E7F8A}">
      <dgm:prSet/>
      <dgm:spPr/>
      <dgm:t>
        <a:bodyPr/>
        <a:lstStyle/>
        <a:p>
          <a:endParaRPr lang="ru-RU"/>
        </a:p>
      </dgm:t>
    </dgm:pt>
    <dgm:pt modelId="{CC4DCDF9-494C-4725-8678-E5A9953F84DE}" type="sibTrans" cxnId="{0C7BD448-C182-431A-BCE5-47CB126E7F8A}">
      <dgm:prSet/>
      <dgm:spPr/>
      <dgm:t>
        <a:bodyPr/>
        <a:lstStyle/>
        <a:p>
          <a:endParaRPr lang="ru-RU"/>
        </a:p>
      </dgm:t>
    </dgm:pt>
    <dgm:pt modelId="{E4DFEF26-F7F0-4E88-8354-57BFF08B0A64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Студентка 5 курса, заочное обучение, 2012 год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397E2E9-F1C5-41DE-BDD8-02F8FB4535BE}" type="parTrans" cxnId="{9F38BE3B-6731-49A3-BC7C-632F14CE8FED}">
      <dgm:prSet/>
      <dgm:spPr/>
      <dgm:t>
        <a:bodyPr/>
        <a:lstStyle/>
        <a:p>
          <a:endParaRPr lang="ru-RU"/>
        </a:p>
      </dgm:t>
    </dgm:pt>
    <dgm:pt modelId="{52BA4364-B929-4F13-85AE-5C2E9B12C469}" type="sibTrans" cxnId="{9F38BE3B-6731-49A3-BC7C-632F14CE8FED}">
      <dgm:prSet/>
      <dgm:spPr/>
      <dgm:t>
        <a:bodyPr/>
        <a:lstStyle/>
        <a:p>
          <a:endParaRPr lang="ru-RU"/>
        </a:p>
      </dgm:t>
    </dgm:pt>
    <dgm:pt modelId="{C1B75D33-3256-458C-81BB-FF54F84E16CB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РМО коррекционно-развивающего обучения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9F445AB2-9099-4BF8-9D90-0363BFF51F2C}" type="parTrans" cxnId="{5F363FD5-8F12-4D07-BBBB-E5B7A56636B8}">
      <dgm:prSet/>
      <dgm:spPr/>
      <dgm:t>
        <a:bodyPr/>
        <a:lstStyle/>
        <a:p>
          <a:endParaRPr lang="ru-RU"/>
        </a:p>
      </dgm:t>
    </dgm:pt>
    <dgm:pt modelId="{27E9AEEA-0072-4010-848A-36750D39F947}" type="sibTrans" cxnId="{5F363FD5-8F12-4D07-BBBB-E5B7A56636B8}">
      <dgm:prSet/>
      <dgm:spPr/>
      <dgm:t>
        <a:bodyPr/>
        <a:lstStyle/>
        <a:p>
          <a:endParaRPr lang="ru-RU"/>
        </a:p>
      </dgm:t>
    </dgm:pt>
    <dgm:pt modelId="{DC0F706D-9355-463C-AB14-4127A2F479DB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Руководство с 2007 года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808B6FF5-BAF3-471F-96A3-E3C872F396AC}" type="sibTrans" cxnId="{84AC0B17-79BA-449D-BBAD-B71F367F6903}">
      <dgm:prSet/>
      <dgm:spPr/>
      <dgm:t>
        <a:bodyPr/>
        <a:lstStyle/>
        <a:p>
          <a:endParaRPr lang="ru-RU"/>
        </a:p>
      </dgm:t>
    </dgm:pt>
    <dgm:pt modelId="{F6F01EE7-41F3-4B4F-B17D-F544DD45CAE3}" type="parTrans" cxnId="{84AC0B17-79BA-449D-BBAD-B71F367F6903}">
      <dgm:prSet/>
      <dgm:spPr/>
      <dgm:t>
        <a:bodyPr/>
        <a:lstStyle/>
        <a:p>
          <a:endParaRPr lang="ru-RU"/>
        </a:p>
      </dgm:t>
    </dgm:pt>
    <dgm:pt modelId="{FC909F80-A42D-4539-BD2B-E5D486CDED71}">
      <dgm:prSet phldrT="[Текст]"/>
      <dgm:spPr/>
      <dgm:t>
        <a:bodyPr/>
        <a:lstStyle/>
        <a:p>
          <a:r>
            <a:rPr lang="ru-RU" dirty="0" smtClean="0">
              <a:latin typeface="Arial" pitchFamily="34" charset="0"/>
              <a:cs typeface="Arial" pitchFamily="34" charset="0"/>
            </a:rPr>
            <a:t>ШМО учителей начальных классов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5156D2FD-FA3E-4AC1-B29A-C11F21730059}" type="sibTrans" cxnId="{B0A2BF3B-0135-4BBF-AE1B-0412435173D9}">
      <dgm:prSet/>
      <dgm:spPr/>
      <dgm:t>
        <a:bodyPr/>
        <a:lstStyle/>
        <a:p>
          <a:endParaRPr lang="ru-RU"/>
        </a:p>
      </dgm:t>
    </dgm:pt>
    <dgm:pt modelId="{630159B7-B0D1-4428-9A5F-C69627E72A7C}" type="parTrans" cxnId="{B0A2BF3B-0135-4BBF-AE1B-0412435173D9}">
      <dgm:prSet/>
      <dgm:spPr/>
      <dgm:t>
        <a:bodyPr/>
        <a:lstStyle/>
        <a:p>
          <a:endParaRPr lang="ru-RU"/>
        </a:p>
      </dgm:t>
    </dgm:pt>
    <dgm:pt modelId="{33661117-D2FF-40CF-A015-6B07F4AD28E6}">
      <dgm:prSet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Участник и слушатель 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4E97CA9C-DB8D-4A09-8841-BC686BEFC5C0}" type="parTrans" cxnId="{7C3F7003-77DE-4AD5-AFB0-0CFFA090EE80}">
      <dgm:prSet/>
      <dgm:spPr/>
      <dgm:t>
        <a:bodyPr/>
        <a:lstStyle/>
        <a:p>
          <a:endParaRPr lang="ru-RU"/>
        </a:p>
      </dgm:t>
    </dgm:pt>
    <dgm:pt modelId="{5378781C-879B-4F75-ACBE-334BA4A2D127}" type="sibTrans" cxnId="{7C3F7003-77DE-4AD5-AFB0-0CFFA090EE80}">
      <dgm:prSet/>
      <dgm:spPr/>
      <dgm:t>
        <a:bodyPr/>
        <a:lstStyle/>
        <a:p>
          <a:endParaRPr lang="ru-RU"/>
        </a:p>
      </dgm:t>
    </dgm:pt>
    <dgm:pt modelId="{6E931BBF-5571-4764-8B16-9F8FE04CE08F}">
      <dgm:prSet phldrT="[Текст]" custT="1"/>
      <dgm:spPr/>
      <dgm:t>
        <a:bodyPr/>
        <a:lstStyle/>
        <a:p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DFC67E03-E134-4CC0-968D-69D1F0709443}" type="parTrans" cxnId="{E1D7567E-387E-4FF9-ABA0-4D9ECAFB8C53}">
      <dgm:prSet/>
      <dgm:spPr/>
    </dgm:pt>
    <dgm:pt modelId="{2A801563-4CF8-4F2A-B240-6E5E494AFC71}" type="sibTrans" cxnId="{E1D7567E-387E-4FF9-ABA0-4D9ECAFB8C53}">
      <dgm:prSet/>
      <dgm:spPr/>
    </dgm:pt>
    <dgm:pt modelId="{C7D6673A-F7FC-4264-9661-3B9F7D0FD8FE}">
      <dgm:prSet phldrT="[Текст]" custT="1"/>
      <dgm:spPr/>
      <dgm:t>
        <a:bodyPr/>
        <a:lstStyle/>
        <a:p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01BC0E82-1D84-475C-A7E7-570CB143376F}" type="parTrans" cxnId="{5BC5DB37-758E-4DB9-A259-9F59506387B2}">
      <dgm:prSet/>
      <dgm:spPr/>
    </dgm:pt>
    <dgm:pt modelId="{40C1D3BF-5CD7-4278-AF96-0117C724756D}" type="sibTrans" cxnId="{5BC5DB37-758E-4DB9-A259-9F59506387B2}">
      <dgm:prSet/>
      <dgm:spPr/>
    </dgm:pt>
    <dgm:pt modelId="{4278D5E8-9937-4D5F-82DC-DFADCCD1A544}">
      <dgm:prSet custT="1"/>
      <dgm:spPr/>
      <dgm:t>
        <a:bodyPr/>
        <a:lstStyle/>
        <a:p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2A9A15C2-3498-4CDF-8AB0-E85C2DE55B3E}" type="parTrans" cxnId="{F1F7A6C1-7313-4E50-8D5D-A65AF46442EA}">
      <dgm:prSet/>
      <dgm:spPr/>
    </dgm:pt>
    <dgm:pt modelId="{E83D853B-8A24-4C18-9860-8CD019F06A1E}" type="sibTrans" cxnId="{F1F7A6C1-7313-4E50-8D5D-A65AF46442EA}">
      <dgm:prSet/>
      <dgm:spPr/>
    </dgm:pt>
    <dgm:pt modelId="{693CA851-1351-46BF-931A-D626C0F0C39B}" type="pres">
      <dgm:prSet presAssocID="{E3658A68-387F-42B7-8013-7EED6D1BD9C9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B5066D0-3D47-4829-94D4-D1F337C1D55D}" type="pres">
      <dgm:prSet presAssocID="{FC909F80-A42D-4539-BD2B-E5D486CDED71}" presName="linNode" presStyleCnt="0"/>
      <dgm:spPr/>
    </dgm:pt>
    <dgm:pt modelId="{56568FFD-904E-4FE4-9797-3DED04219884}" type="pres">
      <dgm:prSet presAssocID="{FC909F80-A42D-4539-BD2B-E5D486CDED71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7AF9AC-09AC-41D4-8A87-89C6A9A79C7C}" type="pres">
      <dgm:prSet presAssocID="{FC909F80-A42D-4539-BD2B-E5D486CDED71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ED4C6-E742-4192-B229-F78E2B8D4513}" type="pres">
      <dgm:prSet presAssocID="{5156D2FD-FA3E-4AC1-B29A-C11F21730059}" presName="spacing" presStyleCnt="0"/>
      <dgm:spPr/>
    </dgm:pt>
    <dgm:pt modelId="{C184D5E0-7D72-452C-B71A-A85C8B660B69}" type="pres">
      <dgm:prSet presAssocID="{B89D6AEF-6C4A-403F-814C-DF502F3B96B3}" presName="linNode" presStyleCnt="0"/>
      <dgm:spPr/>
    </dgm:pt>
    <dgm:pt modelId="{26B80F67-D9E7-4BCC-B883-CFF083F19976}" type="pres">
      <dgm:prSet presAssocID="{B89D6AEF-6C4A-403F-814C-DF502F3B96B3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7E69C5-C1DD-441D-BB3E-50BCBC21BF06}" type="pres">
      <dgm:prSet presAssocID="{B89D6AEF-6C4A-403F-814C-DF502F3B96B3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156252-389F-4612-A348-2B3E70ADDAA7}" type="pres">
      <dgm:prSet presAssocID="{CC4DCDF9-494C-4725-8678-E5A9953F84DE}" presName="spacing" presStyleCnt="0"/>
      <dgm:spPr/>
    </dgm:pt>
    <dgm:pt modelId="{3E705359-9CBE-49B1-A3E5-E1CE262126BB}" type="pres">
      <dgm:prSet presAssocID="{C1B75D33-3256-458C-81BB-FF54F84E16CB}" presName="linNode" presStyleCnt="0"/>
      <dgm:spPr/>
    </dgm:pt>
    <dgm:pt modelId="{C548DD19-980F-4397-8B6C-F51BA13A0172}" type="pres">
      <dgm:prSet presAssocID="{C1B75D33-3256-458C-81BB-FF54F84E16CB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FDA15A-40CF-4F0E-8953-53A8253E4346}" type="pres">
      <dgm:prSet presAssocID="{C1B75D33-3256-458C-81BB-FF54F84E16CB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372EACF-12A9-4E6C-AEAA-2A2723A93EC5}" type="presOf" srcId="{DC0F706D-9355-463C-AB14-4127A2F479DB}" destId="{F07AF9AC-09AC-41D4-8A87-89C6A9A79C7C}" srcOrd="0" destOrd="1" presId="urn:microsoft.com/office/officeart/2005/8/layout/vList6"/>
    <dgm:cxn modelId="{51F5473E-9231-4F63-A951-839B2657C69A}" type="presOf" srcId="{C7D6673A-F7FC-4264-9661-3B9F7D0FD8FE}" destId="{3E7E69C5-C1DD-441D-BB3E-50BCBC21BF06}" srcOrd="0" destOrd="0" presId="urn:microsoft.com/office/officeart/2005/8/layout/vList6"/>
    <dgm:cxn modelId="{A9C29B59-8C30-4DF1-BA19-4FBDD4E3393E}" type="presOf" srcId="{B89D6AEF-6C4A-403F-814C-DF502F3B96B3}" destId="{26B80F67-D9E7-4BCC-B883-CFF083F19976}" srcOrd="0" destOrd="0" presId="urn:microsoft.com/office/officeart/2005/8/layout/vList6"/>
    <dgm:cxn modelId="{0C7BD448-C182-431A-BCE5-47CB126E7F8A}" srcId="{E3658A68-387F-42B7-8013-7EED6D1BD9C9}" destId="{B89D6AEF-6C4A-403F-814C-DF502F3B96B3}" srcOrd="1" destOrd="0" parTransId="{D3866D0B-CF60-4E6B-BB85-895C0342E4AC}" sibTransId="{CC4DCDF9-494C-4725-8678-E5A9953F84DE}"/>
    <dgm:cxn modelId="{E1D7567E-387E-4FF9-ABA0-4D9ECAFB8C53}" srcId="{FC909F80-A42D-4539-BD2B-E5D486CDED71}" destId="{6E931BBF-5571-4764-8B16-9F8FE04CE08F}" srcOrd="0" destOrd="0" parTransId="{DFC67E03-E134-4CC0-968D-69D1F0709443}" sibTransId="{2A801563-4CF8-4F2A-B240-6E5E494AFC71}"/>
    <dgm:cxn modelId="{84AC0B17-79BA-449D-BBAD-B71F367F6903}" srcId="{FC909F80-A42D-4539-BD2B-E5D486CDED71}" destId="{DC0F706D-9355-463C-AB14-4127A2F479DB}" srcOrd="1" destOrd="0" parTransId="{F6F01EE7-41F3-4B4F-B17D-F544DD45CAE3}" sibTransId="{808B6FF5-BAF3-471F-96A3-E3C872F396AC}"/>
    <dgm:cxn modelId="{2D2037D9-648A-4209-82F6-00CA458ABD9E}" type="presOf" srcId="{4278D5E8-9937-4D5F-82DC-DFADCCD1A544}" destId="{8CFDA15A-40CF-4F0E-8953-53A8253E4346}" srcOrd="0" destOrd="0" presId="urn:microsoft.com/office/officeart/2005/8/layout/vList6"/>
    <dgm:cxn modelId="{5F363FD5-8F12-4D07-BBBB-E5B7A56636B8}" srcId="{E3658A68-387F-42B7-8013-7EED6D1BD9C9}" destId="{C1B75D33-3256-458C-81BB-FF54F84E16CB}" srcOrd="2" destOrd="0" parTransId="{9F445AB2-9099-4BF8-9D90-0363BFF51F2C}" sibTransId="{27E9AEEA-0072-4010-848A-36750D39F947}"/>
    <dgm:cxn modelId="{A2D83F7B-16AE-4E74-8A64-7CE95DC5EC0D}" type="presOf" srcId="{C1B75D33-3256-458C-81BB-FF54F84E16CB}" destId="{C548DD19-980F-4397-8B6C-F51BA13A0172}" srcOrd="0" destOrd="0" presId="urn:microsoft.com/office/officeart/2005/8/layout/vList6"/>
    <dgm:cxn modelId="{9F38BE3B-6731-49A3-BC7C-632F14CE8FED}" srcId="{B89D6AEF-6C4A-403F-814C-DF502F3B96B3}" destId="{E4DFEF26-F7F0-4E88-8354-57BFF08B0A64}" srcOrd="1" destOrd="0" parTransId="{0397E2E9-F1C5-41DE-BDD8-02F8FB4535BE}" sibTransId="{52BA4364-B929-4F13-85AE-5C2E9B12C469}"/>
    <dgm:cxn modelId="{7C3F7003-77DE-4AD5-AFB0-0CFFA090EE80}" srcId="{C1B75D33-3256-458C-81BB-FF54F84E16CB}" destId="{33661117-D2FF-40CF-A015-6B07F4AD28E6}" srcOrd="1" destOrd="0" parTransId="{4E97CA9C-DB8D-4A09-8841-BC686BEFC5C0}" sibTransId="{5378781C-879B-4F75-ACBE-334BA4A2D127}"/>
    <dgm:cxn modelId="{8465E0A7-B74F-4D01-A812-4983398B314B}" type="presOf" srcId="{6E931BBF-5571-4764-8B16-9F8FE04CE08F}" destId="{F07AF9AC-09AC-41D4-8A87-89C6A9A79C7C}" srcOrd="0" destOrd="0" presId="urn:microsoft.com/office/officeart/2005/8/layout/vList6"/>
    <dgm:cxn modelId="{E9AA1DA5-3018-4BE0-95DF-AC7F327CF0BC}" type="presOf" srcId="{33661117-D2FF-40CF-A015-6B07F4AD28E6}" destId="{8CFDA15A-40CF-4F0E-8953-53A8253E4346}" srcOrd="0" destOrd="1" presId="urn:microsoft.com/office/officeart/2005/8/layout/vList6"/>
    <dgm:cxn modelId="{F1F7A6C1-7313-4E50-8D5D-A65AF46442EA}" srcId="{C1B75D33-3256-458C-81BB-FF54F84E16CB}" destId="{4278D5E8-9937-4D5F-82DC-DFADCCD1A544}" srcOrd="0" destOrd="0" parTransId="{2A9A15C2-3498-4CDF-8AB0-E85C2DE55B3E}" sibTransId="{E83D853B-8A24-4C18-9860-8CD019F06A1E}"/>
    <dgm:cxn modelId="{28377726-6E22-4447-B18E-F8F0D85AF457}" type="presOf" srcId="{FC909F80-A42D-4539-BD2B-E5D486CDED71}" destId="{56568FFD-904E-4FE4-9797-3DED04219884}" srcOrd="0" destOrd="0" presId="urn:microsoft.com/office/officeart/2005/8/layout/vList6"/>
    <dgm:cxn modelId="{5BC5DB37-758E-4DB9-A259-9F59506387B2}" srcId="{B89D6AEF-6C4A-403F-814C-DF502F3B96B3}" destId="{C7D6673A-F7FC-4264-9661-3B9F7D0FD8FE}" srcOrd="0" destOrd="0" parTransId="{01BC0E82-1D84-475C-A7E7-570CB143376F}" sibTransId="{40C1D3BF-5CD7-4278-AF96-0117C724756D}"/>
    <dgm:cxn modelId="{B0A2BF3B-0135-4BBF-AE1B-0412435173D9}" srcId="{E3658A68-387F-42B7-8013-7EED6D1BD9C9}" destId="{FC909F80-A42D-4539-BD2B-E5D486CDED71}" srcOrd="0" destOrd="0" parTransId="{630159B7-B0D1-4428-9A5F-C69627E72A7C}" sibTransId="{5156D2FD-FA3E-4AC1-B29A-C11F21730059}"/>
    <dgm:cxn modelId="{62D5099F-FE05-413E-A73B-21B86A863FB8}" type="presOf" srcId="{E3658A68-387F-42B7-8013-7EED6D1BD9C9}" destId="{693CA851-1351-46BF-931A-D626C0F0C39B}" srcOrd="0" destOrd="0" presId="urn:microsoft.com/office/officeart/2005/8/layout/vList6"/>
    <dgm:cxn modelId="{1C9BEB93-B6A2-486E-B6EB-782E869D887A}" type="presOf" srcId="{E4DFEF26-F7F0-4E88-8354-57BFF08B0A64}" destId="{3E7E69C5-C1DD-441D-BB3E-50BCBC21BF06}" srcOrd="0" destOrd="1" presId="urn:microsoft.com/office/officeart/2005/8/layout/vList6"/>
    <dgm:cxn modelId="{D38377FE-A4E1-4F34-9A8A-5422AE14B521}" type="presParOf" srcId="{693CA851-1351-46BF-931A-D626C0F0C39B}" destId="{7B5066D0-3D47-4829-94D4-D1F337C1D55D}" srcOrd="0" destOrd="0" presId="urn:microsoft.com/office/officeart/2005/8/layout/vList6"/>
    <dgm:cxn modelId="{FB8A62AC-17ED-4DA6-B497-A410B6869304}" type="presParOf" srcId="{7B5066D0-3D47-4829-94D4-D1F337C1D55D}" destId="{56568FFD-904E-4FE4-9797-3DED04219884}" srcOrd="0" destOrd="0" presId="urn:microsoft.com/office/officeart/2005/8/layout/vList6"/>
    <dgm:cxn modelId="{E5AA23E7-20BA-4F34-8B0E-C2B932F42F43}" type="presParOf" srcId="{7B5066D0-3D47-4829-94D4-D1F337C1D55D}" destId="{F07AF9AC-09AC-41D4-8A87-89C6A9A79C7C}" srcOrd="1" destOrd="0" presId="urn:microsoft.com/office/officeart/2005/8/layout/vList6"/>
    <dgm:cxn modelId="{8705F1E0-368F-4352-948F-965A44F76B52}" type="presParOf" srcId="{693CA851-1351-46BF-931A-D626C0F0C39B}" destId="{AB8ED4C6-E742-4192-B229-F78E2B8D4513}" srcOrd="1" destOrd="0" presId="urn:microsoft.com/office/officeart/2005/8/layout/vList6"/>
    <dgm:cxn modelId="{77BA146D-4DB0-4B43-BF37-C9E7B51F2E87}" type="presParOf" srcId="{693CA851-1351-46BF-931A-D626C0F0C39B}" destId="{C184D5E0-7D72-452C-B71A-A85C8B660B69}" srcOrd="2" destOrd="0" presId="urn:microsoft.com/office/officeart/2005/8/layout/vList6"/>
    <dgm:cxn modelId="{6689224B-3A63-4DBA-AAC7-9645DBC8820D}" type="presParOf" srcId="{C184D5E0-7D72-452C-B71A-A85C8B660B69}" destId="{26B80F67-D9E7-4BCC-B883-CFF083F19976}" srcOrd="0" destOrd="0" presId="urn:microsoft.com/office/officeart/2005/8/layout/vList6"/>
    <dgm:cxn modelId="{2120B4D7-69A2-4D2C-949C-58D947957903}" type="presParOf" srcId="{C184D5E0-7D72-452C-B71A-A85C8B660B69}" destId="{3E7E69C5-C1DD-441D-BB3E-50BCBC21BF06}" srcOrd="1" destOrd="0" presId="urn:microsoft.com/office/officeart/2005/8/layout/vList6"/>
    <dgm:cxn modelId="{9EDF08F0-BBB6-48D5-B2AB-8B85687B9FD8}" type="presParOf" srcId="{693CA851-1351-46BF-931A-D626C0F0C39B}" destId="{4A156252-389F-4612-A348-2B3E70ADDAA7}" srcOrd="3" destOrd="0" presId="urn:microsoft.com/office/officeart/2005/8/layout/vList6"/>
    <dgm:cxn modelId="{6D562864-12D1-4B22-9FEF-F27D8801E529}" type="presParOf" srcId="{693CA851-1351-46BF-931A-D626C0F0C39B}" destId="{3E705359-9CBE-49B1-A3E5-E1CE262126BB}" srcOrd="4" destOrd="0" presId="urn:microsoft.com/office/officeart/2005/8/layout/vList6"/>
    <dgm:cxn modelId="{51C9A1B9-96E8-4472-831B-192DBACD3CA6}" type="presParOf" srcId="{3E705359-9CBE-49B1-A3E5-E1CE262126BB}" destId="{C548DD19-980F-4397-8B6C-F51BA13A0172}" srcOrd="0" destOrd="0" presId="urn:microsoft.com/office/officeart/2005/8/layout/vList6"/>
    <dgm:cxn modelId="{323FDE2C-EA9F-42E7-8DCB-6C1B1BA48160}" type="presParOf" srcId="{3E705359-9CBE-49B1-A3E5-E1CE262126BB}" destId="{8CFDA15A-40CF-4F0E-8953-53A8253E434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7BD10A9-EABC-45E0-97F2-CD18212429A1}" type="doc">
      <dgm:prSet loTypeId="urn:microsoft.com/office/officeart/2005/8/layout/vList4#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D6ABE21-FA11-4CF9-8F8E-F7883D127E8D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Разработка и проведение классных часов Разработка сценариев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D7BA9061-57B1-420A-AC4A-B9FA61E7108B}" type="parTrans" cxnId="{79590D43-4FC3-42CB-B8A9-A4B38B307177}">
      <dgm:prSet/>
      <dgm:spPr/>
      <dgm:t>
        <a:bodyPr/>
        <a:lstStyle/>
        <a:p>
          <a:endParaRPr lang="ru-RU"/>
        </a:p>
      </dgm:t>
    </dgm:pt>
    <dgm:pt modelId="{03FEBDA5-6F5E-41ED-BA46-5ACA6FBD92A8}" type="sibTrans" cxnId="{79590D43-4FC3-42CB-B8A9-A4B38B307177}">
      <dgm:prSet/>
      <dgm:spPr/>
      <dgm:t>
        <a:bodyPr/>
        <a:lstStyle/>
        <a:p>
          <a:endParaRPr lang="ru-RU"/>
        </a:p>
      </dgm:t>
    </dgm:pt>
    <dgm:pt modelId="{D9577FDD-A50F-4127-9476-FB4CD5AA9CA6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Организация экскурсий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7A912CC7-CD71-4EE9-96DC-44738E55ED8C}" type="parTrans" cxnId="{50AC571E-F28D-429A-AEED-42DC5B8B9AB8}">
      <dgm:prSet/>
      <dgm:spPr/>
      <dgm:t>
        <a:bodyPr/>
        <a:lstStyle/>
        <a:p>
          <a:endParaRPr lang="ru-RU"/>
        </a:p>
      </dgm:t>
    </dgm:pt>
    <dgm:pt modelId="{44F48A79-05E1-4DC2-983B-CA980E25B92E}" type="sibTrans" cxnId="{50AC571E-F28D-429A-AEED-42DC5B8B9AB8}">
      <dgm:prSet/>
      <dgm:spPr/>
      <dgm:t>
        <a:bodyPr/>
        <a:lstStyle/>
        <a:p>
          <a:endParaRPr lang="ru-RU"/>
        </a:p>
      </dgm:t>
    </dgm:pt>
    <dgm:pt modelId="{1FB8A4E3-3D40-443A-9851-347F48051E09}">
      <dgm:prSet phldrT="[Текст]" custT="1"/>
      <dgm:spPr/>
      <dgm:t>
        <a:bodyPr/>
        <a:lstStyle/>
        <a:p>
          <a:r>
            <a:rPr lang="ru-RU" sz="2000" dirty="0" smtClean="0">
              <a:latin typeface="Arial" pitchFamily="34" charset="0"/>
              <a:cs typeface="Arial" pitchFamily="34" charset="0"/>
            </a:rPr>
            <a:t>Участие в общешкольных мероприятиях       Участие  в детской организации «Радуга»</a:t>
          </a:r>
          <a:endParaRPr lang="ru-RU" sz="2000" dirty="0">
            <a:latin typeface="Arial" pitchFamily="34" charset="0"/>
            <a:cs typeface="Arial" pitchFamily="34" charset="0"/>
          </a:endParaRPr>
        </a:p>
      </dgm:t>
    </dgm:pt>
    <dgm:pt modelId="{9116B6BF-70D7-4F60-A4EC-0F496A22E801}" type="sibTrans" cxnId="{CDBEAD5B-05A6-4A37-8AA0-570F1C5FEC5A}">
      <dgm:prSet/>
      <dgm:spPr/>
      <dgm:t>
        <a:bodyPr/>
        <a:lstStyle/>
        <a:p>
          <a:endParaRPr lang="ru-RU"/>
        </a:p>
      </dgm:t>
    </dgm:pt>
    <dgm:pt modelId="{F8B01EE3-EDA5-4409-B05F-6B0316CB9338}" type="parTrans" cxnId="{CDBEAD5B-05A6-4A37-8AA0-570F1C5FEC5A}">
      <dgm:prSet/>
      <dgm:spPr/>
      <dgm:t>
        <a:bodyPr/>
        <a:lstStyle/>
        <a:p>
          <a:endParaRPr lang="ru-RU"/>
        </a:p>
      </dgm:t>
    </dgm:pt>
    <dgm:pt modelId="{112D6968-F172-4407-9004-63C5AD257B22}" type="pres">
      <dgm:prSet presAssocID="{07BD10A9-EABC-45E0-97F2-CD18212429A1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A2CCDF-C266-474F-8250-E5D025704ED0}" type="pres">
      <dgm:prSet presAssocID="{9D6ABE21-FA11-4CF9-8F8E-F7883D127E8D}" presName="comp" presStyleCnt="0"/>
      <dgm:spPr/>
    </dgm:pt>
    <dgm:pt modelId="{A381081B-0C1D-4F85-B2D5-59D254F54A00}" type="pres">
      <dgm:prSet presAssocID="{9D6ABE21-FA11-4CF9-8F8E-F7883D127E8D}" presName="box" presStyleLbl="node1" presStyleIdx="0" presStyleCnt="3"/>
      <dgm:spPr/>
      <dgm:t>
        <a:bodyPr/>
        <a:lstStyle/>
        <a:p>
          <a:endParaRPr lang="ru-RU"/>
        </a:p>
      </dgm:t>
    </dgm:pt>
    <dgm:pt modelId="{23BCA008-DBBE-4778-A4D2-13D82D834AF0}" type="pres">
      <dgm:prSet presAssocID="{9D6ABE21-FA11-4CF9-8F8E-F7883D127E8D}" presName="img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D85739B7-410F-48CD-9051-D703EF3D771E}" type="pres">
      <dgm:prSet presAssocID="{9D6ABE21-FA11-4CF9-8F8E-F7883D127E8D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CA1D2-D352-48F9-ABEA-A62E579C7F9B}" type="pres">
      <dgm:prSet presAssocID="{03FEBDA5-6F5E-41ED-BA46-5ACA6FBD92A8}" presName="spacer" presStyleCnt="0"/>
      <dgm:spPr/>
    </dgm:pt>
    <dgm:pt modelId="{08C19738-AA35-455B-92AB-CD129B90C297}" type="pres">
      <dgm:prSet presAssocID="{D9577FDD-A50F-4127-9476-FB4CD5AA9CA6}" presName="comp" presStyleCnt="0"/>
      <dgm:spPr/>
    </dgm:pt>
    <dgm:pt modelId="{D3C18827-D0F8-4BE5-B2C6-95C9676702D7}" type="pres">
      <dgm:prSet presAssocID="{D9577FDD-A50F-4127-9476-FB4CD5AA9CA6}" presName="box" presStyleLbl="node1" presStyleIdx="1" presStyleCnt="3"/>
      <dgm:spPr/>
      <dgm:t>
        <a:bodyPr/>
        <a:lstStyle/>
        <a:p>
          <a:endParaRPr lang="ru-RU"/>
        </a:p>
      </dgm:t>
    </dgm:pt>
    <dgm:pt modelId="{2D27C12F-0DCD-444F-9A34-588A29194F2B}" type="pres">
      <dgm:prSet presAssocID="{D9577FDD-A50F-4127-9476-FB4CD5AA9CA6}" presName="img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A1E685B1-55C6-45D2-A1E8-CECB7B011D87}" type="pres">
      <dgm:prSet presAssocID="{D9577FDD-A50F-4127-9476-FB4CD5AA9CA6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999E9B-7914-4C87-9B7D-42F0A5FBB8F4}" type="pres">
      <dgm:prSet presAssocID="{44F48A79-05E1-4DC2-983B-CA980E25B92E}" presName="spacer" presStyleCnt="0"/>
      <dgm:spPr/>
    </dgm:pt>
    <dgm:pt modelId="{632C5A96-877E-4E07-B0BD-8F9A01183BE3}" type="pres">
      <dgm:prSet presAssocID="{1FB8A4E3-3D40-443A-9851-347F48051E09}" presName="comp" presStyleCnt="0"/>
      <dgm:spPr/>
    </dgm:pt>
    <dgm:pt modelId="{D7A1600C-BAFF-472E-BD83-8FF8C1EB6FC5}" type="pres">
      <dgm:prSet presAssocID="{1FB8A4E3-3D40-443A-9851-347F48051E09}" presName="box" presStyleLbl="node1" presStyleIdx="2" presStyleCnt="3"/>
      <dgm:spPr/>
      <dgm:t>
        <a:bodyPr/>
        <a:lstStyle/>
        <a:p>
          <a:endParaRPr lang="ru-RU"/>
        </a:p>
      </dgm:t>
    </dgm:pt>
    <dgm:pt modelId="{AB6F8987-9A7F-4CD9-9883-8D75BBDD0ACD}" type="pres">
      <dgm:prSet presAssocID="{1FB8A4E3-3D40-443A-9851-347F48051E09}" presName="img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AF5B287C-6BC8-4550-96C7-55633C601374}" type="pres">
      <dgm:prSet presAssocID="{1FB8A4E3-3D40-443A-9851-347F48051E0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7DB7E1-10FF-4791-8070-4BFF62E79441}" type="presOf" srcId="{D9577FDD-A50F-4127-9476-FB4CD5AA9CA6}" destId="{D3C18827-D0F8-4BE5-B2C6-95C9676702D7}" srcOrd="0" destOrd="0" presId="urn:microsoft.com/office/officeart/2005/8/layout/vList4#1"/>
    <dgm:cxn modelId="{7FE5A546-E42E-44A7-8475-3F62E2E5878C}" type="presOf" srcId="{D9577FDD-A50F-4127-9476-FB4CD5AA9CA6}" destId="{A1E685B1-55C6-45D2-A1E8-CECB7B011D87}" srcOrd="1" destOrd="0" presId="urn:microsoft.com/office/officeart/2005/8/layout/vList4#1"/>
    <dgm:cxn modelId="{F79E05CD-CD12-47C6-A266-553AC92D4604}" type="presOf" srcId="{1FB8A4E3-3D40-443A-9851-347F48051E09}" destId="{AF5B287C-6BC8-4550-96C7-55633C601374}" srcOrd="1" destOrd="0" presId="urn:microsoft.com/office/officeart/2005/8/layout/vList4#1"/>
    <dgm:cxn modelId="{08BDF759-F0B6-456B-A6BE-0E47F13559C0}" type="presOf" srcId="{9D6ABE21-FA11-4CF9-8F8E-F7883D127E8D}" destId="{D85739B7-410F-48CD-9051-D703EF3D771E}" srcOrd="1" destOrd="0" presId="urn:microsoft.com/office/officeart/2005/8/layout/vList4#1"/>
    <dgm:cxn modelId="{79590D43-4FC3-42CB-B8A9-A4B38B307177}" srcId="{07BD10A9-EABC-45E0-97F2-CD18212429A1}" destId="{9D6ABE21-FA11-4CF9-8F8E-F7883D127E8D}" srcOrd="0" destOrd="0" parTransId="{D7BA9061-57B1-420A-AC4A-B9FA61E7108B}" sibTransId="{03FEBDA5-6F5E-41ED-BA46-5ACA6FBD92A8}"/>
    <dgm:cxn modelId="{CDBEAD5B-05A6-4A37-8AA0-570F1C5FEC5A}" srcId="{07BD10A9-EABC-45E0-97F2-CD18212429A1}" destId="{1FB8A4E3-3D40-443A-9851-347F48051E09}" srcOrd="2" destOrd="0" parTransId="{F8B01EE3-EDA5-4409-B05F-6B0316CB9338}" sibTransId="{9116B6BF-70D7-4F60-A4EC-0F496A22E801}"/>
    <dgm:cxn modelId="{E40D7DF4-66D8-4187-B8EF-89545C17BD67}" type="presOf" srcId="{07BD10A9-EABC-45E0-97F2-CD18212429A1}" destId="{112D6968-F172-4407-9004-63C5AD257B22}" srcOrd="0" destOrd="0" presId="urn:microsoft.com/office/officeart/2005/8/layout/vList4#1"/>
    <dgm:cxn modelId="{A80F830C-563A-4FD7-86B6-F1B6F84807EB}" type="presOf" srcId="{9D6ABE21-FA11-4CF9-8F8E-F7883D127E8D}" destId="{A381081B-0C1D-4F85-B2D5-59D254F54A00}" srcOrd="0" destOrd="0" presId="urn:microsoft.com/office/officeart/2005/8/layout/vList4#1"/>
    <dgm:cxn modelId="{7962C668-D6B1-4550-8142-36B5504B14A6}" type="presOf" srcId="{1FB8A4E3-3D40-443A-9851-347F48051E09}" destId="{D7A1600C-BAFF-472E-BD83-8FF8C1EB6FC5}" srcOrd="0" destOrd="0" presId="urn:microsoft.com/office/officeart/2005/8/layout/vList4#1"/>
    <dgm:cxn modelId="{50AC571E-F28D-429A-AEED-42DC5B8B9AB8}" srcId="{07BD10A9-EABC-45E0-97F2-CD18212429A1}" destId="{D9577FDD-A50F-4127-9476-FB4CD5AA9CA6}" srcOrd="1" destOrd="0" parTransId="{7A912CC7-CD71-4EE9-96DC-44738E55ED8C}" sibTransId="{44F48A79-05E1-4DC2-983B-CA980E25B92E}"/>
    <dgm:cxn modelId="{BEA36E53-AD78-429B-90F6-5E00C499F0C1}" type="presParOf" srcId="{112D6968-F172-4407-9004-63C5AD257B22}" destId="{FBA2CCDF-C266-474F-8250-E5D025704ED0}" srcOrd="0" destOrd="0" presId="urn:microsoft.com/office/officeart/2005/8/layout/vList4#1"/>
    <dgm:cxn modelId="{3FBB5633-B886-4A96-BE4D-8C5DBE63B109}" type="presParOf" srcId="{FBA2CCDF-C266-474F-8250-E5D025704ED0}" destId="{A381081B-0C1D-4F85-B2D5-59D254F54A00}" srcOrd="0" destOrd="0" presId="urn:microsoft.com/office/officeart/2005/8/layout/vList4#1"/>
    <dgm:cxn modelId="{5256177A-1747-45CF-A056-33E011A24D37}" type="presParOf" srcId="{FBA2CCDF-C266-474F-8250-E5D025704ED0}" destId="{23BCA008-DBBE-4778-A4D2-13D82D834AF0}" srcOrd="1" destOrd="0" presId="urn:microsoft.com/office/officeart/2005/8/layout/vList4#1"/>
    <dgm:cxn modelId="{90D40859-BA0F-48BB-9EB6-C77E14D7496D}" type="presParOf" srcId="{FBA2CCDF-C266-474F-8250-E5D025704ED0}" destId="{D85739B7-410F-48CD-9051-D703EF3D771E}" srcOrd="2" destOrd="0" presId="urn:microsoft.com/office/officeart/2005/8/layout/vList4#1"/>
    <dgm:cxn modelId="{8CF7C473-1E73-4680-BAB8-A66E8CB3C7C0}" type="presParOf" srcId="{112D6968-F172-4407-9004-63C5AD257B22}" destId="{773CA1D2-D352-48F9-ABEA-A62E579C7F9B}" srcOrd="1" destOrd="0" presId="urn:microsoft.com/office/officeart/2005/8/layout/vList4#1"/>
    <dgm:cxn modelId="{2DCC3932-F603-4DF8-A163-40F7C589BBBD}" type="presParOf" srcId="{112D6968-F172-4407-9004-63C5AD257B22}" destId="{08C19738-AA35-455B-92AB-CD129B90C297}" srcOrd="2" destOrd="0" presId="urn:microsoft.com/office/officeart/2005/8/layout/vList4#1"/>
    <dgm:cxn modelId="{C6C578BC-4F2B-4F08-A1DF-B95F42F678C5}" type="presParOf" srcId="{08C19738-AA35-455B-92AB-CD129B90C297}" destId="{D3C18827-D0F8-4BE5-B2C6-95C9676702D7}" srcOrd="0" destOrd="0" presId="urn:microsoft.com/office/officeart/2005/8/layout/vList4#1"/>
    <dgm:cxn modelId="{CC31EB93-4451-456D-8295-FEC64C19E0B1}" type="presParOf" srcId="{08C19738-AA35-455B-92AB-CD129B90C297}" destId="{2D27C12F-0DCD-444F-9A34-588A29194F2B}" srcOrd="1" destOrd="0" presId="urn:microsoft.com/office/officeart/2005/8/layout/vList4#1"/>
    <dgm:cxn modelId="{CE658A57-3135-4717-9E80-B7A46DD1B2EB}" type="presParOf" srcId="{08C19738-AA35-455B-92AB-CD129B90C297}" destId="{A1E685B1-55C6-45D2-A1E8-CECB7B011D87}" srcOrd="2" destOrd="0" presId="urn:microsoft.com/office/officeart/2005/8/layout/vList4#1"/>
    <dgm:cxn modelId="{476D2FE6-922C-48D4-BA37-B33621F495B6}" type="presParOf" srcId="{112D6968-F172-4407-9004-63C5AD257B22}" destId="{DE999E9B-7914-4C87-9B7D-42F0A5FBB8F4}" srcOrd="3" destOrd="0" presId="urn:microsoft.com/office/officeart/2005/8/layout/vList4#1"/>
    <dgm:cxn modelId="{44BCCDF6-031C-4B90-9396-9DB0DDBC7AAA}" type="presParOf" srcId="{112D6968-F172-4407-9004-63C5AD257B22}" destId="{632C5A96-877E-4E07-B0BD-8F9A01183BE3}" srcOrd="4" destOrd="0" presId="urn:microsoft.com/office/officeart/2005/8/layout/vList4#1"/>
    <dgm:cxn modelId="{28DECA52-21E7-432A-B4E3-E42198E4FD2F}" type="presParOf" srcId="{632C5A96-877E-4E07-B0BD-8F9A01183BE3}" destId="{D7A1600C-BAFF-472E-BD83-8FF8C1EB6FC5}" srcOrd="0" destOrd="0" presId="urn:microsoft.com/office/officeart/2005/8/layout/vList4#1"/>
    <dgm:cxn modelId="{EF454C1E-65A0-4557-A496-1E3A91640298}" type="presParOf" srcId="{632C5A96-877E-4E07-B0BD-8F9A01183BE3}" destId="{AB6F8987-9A7F-4CD9-9883-8D75BBDD0ACD}" srcOrd="1" destOrd="0" presId="urn:microsoft.com/office/officeart/2005/8/layout/vList4#1"/>
    <dgm:cxn modelId="{0D691A98-858A-42A4-9CF7-03C014A8BC50}" type="presParOf" srcId="{632C5A96-877E-4E07-B0BD-8F9A01183BE3}" destId="{AF5B287C-6BC8-4550-96C7-55633C601374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E43ED0E-9CBA-43C4-921B-66260C8D1FC8}">
      <dsp:nvSpPr>
        <dsp:cNvPr id="0" name=""/>
        <dsp:cNvSpPr/>
      </dsp:nvSpPr>
      <dsp:spPr>
        <a:xfrm>
          <a:off x="2419444" y="972009"/>
          <a:ext cx="3023998" cy="2627996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Информационные коммуникационные технологии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419444" y="972009"/>
        <a:ext cx="3023998" cy="2627996"/>
      </dsp:txXfrm>
    </dsp:sp>
    <dsp:sp modelId="{F1C0C8C8-2DC8-4CD9-8805-6CA7FF0EE400}">
      <dsp:nvSpPr>
        <dsp:cNvPr id="0" name=""/>
        <dsp:cNvSpPr/>
      </dsp:nvSpPr>
      <dsp:spPr>
        <a:xfrm>
          <a:off x="2581446" y="-265539"/>
          <a:ext cx="2699994" cy="1800004"/>
        </a:xfrm>
        <a:prstGeom prst="ellipse">
          <a:avLst/>
        </a:prstGeom>
        <a:solidFill>
          <a:schemeClr val="accent5">
            <a:alpha val="50000"/>
            <a:hueOff val="-4513949"/>
            <a:satOff val="11115"/>
            <a:lumOff val="-24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Игровые технологии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581446" y="-265539"/>
        <a:ext cx="2699994" cy="1800004"/>
      </dsp:txXfrm>
    </dsp:sp>
    <dsp:sp modelId="{8E209C0A-D213-41FB-BE9C-1C35A8CEF467}">
      <dsp:nvSpPr>
        <dsp:cNvPr id="0" name=""/>
        <dsp:cNvSpPr/>
      </dsp:nvSpPr>
      <dsp:spPr>
        <a:xfrm>
          <a:off x="5048920" y="1386005"/>
          <a:ext cx="2699994" cy="1800004"/>
        </a:xfrm>
        <a:prstGeom prst="ellipse">
          <a:avLst/>
        </a:prstGeom>
        <a:solidFill>
          <a:schemeClr val="accent5">
            <a:alpha val="50000"/>
            <a:hueOff val="-9027899"/>
            <a:satOff val="22229"/>
            <a:lumOff val="-49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Здоровье сберегающие </a:t>
          </a:r>
          <a:r>
            <a:rPr lang="ru-RU" sz="1800" kern="1200" dirty="0" err="1" smtClean="0">
              <a:latin typeface="Arial" pitchFamily="34" charset="0"/>
              <a:cs typeface="Arial" pitchFamily="34" charset="0"/>
            </a:rPr>
            <a:t>технологиии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5048920" y="1386005"/>
        <a:ext cx="2699994" cy="1800004"/>
      </dsp:txXfrm>
    </dsp:sp>
    <dsp:sp modelId="{D1CB2B06-FBED-4E90-A8C3-3B8A55767DD0}">
      <dsp:nvSpPr>
        <dsp:cNvPr id="0" name=""/>
        <dsp:cNvSpPr/>
      </dsp:nvSpPr>
      <dsp:spPr>
        <a:xfrm>
          <a:off x="2581439" y="3037550"/>
          <a:ext cx="2700007" cy="1800004"/>
        </a:xfrm>
        <a:prstGeom prst="ellipse">
          <a:avLst/>
        </a:prstGeom>
        <a:solidFill>
          <a:schemeClr val="accent5">
            <a:alpha val="50000"/>
            <a:hueOff val="-13541849"/>
            <a:satOff val="33344"/>
            <a:lumOff val="-735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Технология проблемного обучения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2581439" y="3037550"/>
        <a:ext cx="2700007" cy="1800004"/>
      </dsp:txXfrm>
    </dsp:sp>
    <dsp:sp modelId="{F945FFE7-E494-4BA1-912D-D58BF7D8CE94}">
      <dsp:nvSpPr>
        <dsp:cNvPr id="0" name=""/>
        <dsp:cNvSpPr/>
      </dsp:nvSpPr>
      <dsp:spPr>
        <a:xfrm>
          <a:off x="170372" y="1386005"/>
          <a:ext cx="2699994" cy="1800004"/>
        </a:xfrm>
        <a:prstGeom prst="ellipse">
          <a:avLst/>
        </a:prstGeom>
        <a:solidFill>
          <a:schemeClr val="accent5">
            <a:alpha val="50000"/>
            <a:hueOff val="-18055798"/>
            <a:satOff val="44459"/>
            <a:lumOff val="-98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Технология сотрудничества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170372" y="1386005"/>
        <a:ext cx="2699994" cy="180000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7AF9AC-09AC-41D4-8A87-89C6A9A79C7C}">
      <dsp:nvSpPr>
        <dsp:cNvPr id="0" name=""/>
        <dsp:cNvSpPr/>
      </dsp:nvSpPr>
      <dsp:spPr>
        <a:xfrm>
          <a:off x="3056264" y="0"/>
          <a:ext cx="4584396" cy="12724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Руководство с 2007 года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3056264" y="0"/>
        <a:ext cx="4584396" cy="1272489"/>
      </dsp:txXfrm>
    </dsp:sp>
    <dsp:sp modelId="{56568FFD-904E-4FE4-9797-3DED04219884}">
      <dsp:nvSpPr>
        <dsp:cNvPr id="0" name=""/>
        <dsp:cNvSpPr/>
      </dsp:nvSpPr>
      <dsp:spPr>
        <a:xfrm>
          <a:off x="0" y="0"/>
          <a:ext cx="3056264" cy="12724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ШМО учителей начальных классов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3056264" cy="1272489"/>
      </dsp:txXfrm>
    </dsp:sp>
    <dsp:sp modelId="{3E7E69C5-C1DD-441D-BB3E-50BCBC21BF06}">
      <dsp:nvSpPr>
        <dsp:cNvPr id="0" name=""/>
        <dsp:cNvSpPr/>
      </dsp:nvSpPr>
      <dsp:spPr>
        <a:xfrm>
          <a:off x="3056264" y="1399738"/>
          <a:ext cx="4584396" cy="12724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Студентка 5 курса, заочное обучение, 2012 год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3056264" y="1399738"/>
        <a:ext cx="4584396" cy="1272489"/>
      </dsp:txXfrm>
    </dsp:sp>
    <dsp:sp modelId="{26B80F67-D9E7-4BCC-B883-CFF083F19976}">
      <dsp:nvSpPr>
        <dsp:cNvPr id="0" name=""/>
        <dsp:cNvSpPr/>
      </dsp:nvSpPr>
      <dsp:spPr>
        <a:xfrm>
          <a:off x="0" y="1399738"/>
          <a:ext cx="3056264" cy="12724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ЕФ МГГУ им. </a:t>
          </a:r>
          <a:r>
            <a:rPr lang="ru-RU" sz="1800" kern="1200" dirty="0" err="1" smtClean="0">
              <a:latin typeface="Arial" pitchFamily="34" charset="0"/>
              <a:cs typeface="Arial" pitchFamily="34" charset="0"/>
            </a:rPr>
            <a:t>М.Шолохова</a:t>
          </a:r>
          <a:r>
            <a:rPr lang="ru-RU" sz="1800" kern="1200" dirty="0" smtClean="0">
              <a:latin typeface="Arial" pitchFamily="34" charset="0"/>
              <a:cs typeface="Arial" pitchFamily="34" charset="0"/>
            </a:rPr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Факультет «Педагогика и психология»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0" y="1399738"/>
        <a:ext cx="3056264" cy="1272489"/>
      </dsp:txXfrm>
    </dsp:sp>
    <dsp:sp modelId="{8CFDA15A-40CF-4F0E-8953-53A8253E4346}">
      <dsp:nvSpPr>
        <dsp:cNvPr id="0" name=""/>
        <dsp:cNvSpPr/>
      </dsp:nvSpPr>
      <dsp:spPr>
        <a:xfrm>
          <a:off x="3056264" y="2799476"/>
          <a:ext cx="4584396" cy="127248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Участник и слушатель 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3056264" y="2799476"/>
        <a:ext cx="4584396" cy="1272489"/>
      </dsp:txXfrm>
    </dsp:sp>
    <dsp:sp modelId="{C548DD19-980F-4397-8B6C-F51BA13A0172}">
      <dsp:nvSpPr>
        <dsp:cNvPr id="0" name=""/>
        <dsp:cNvSpPr/>
      </dsp:nvSpPr>
      <dsp:spPr>
        <a:xfrm>
          <a:off x="0" y="2799476"/>
          <a:ext cx="3056264" cy="127248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" pitchFamily="34" charset="0"/>
              <a:cs typeface="Arial" pitchFamily="34" charset="0"/>
            </a:rPr>
            <a:t>РМО коррекционно-развивающего обучения</a:t>
          </a:r>
          <a:endParaRPr lang="ru-RU" sz="1800" kern="1200" dirty="0">
            <a:latin typeface="Arial" pitchFamily="34" charset="0"/>
            <a:cs typeface="Arial" pitchFamily="34" charset="0"/>
          </a:endParaRPr>
        </a:p>
      </dsp:txBody>
      <dsp:txXfrm>
        <a:off x="0" y="2799476"/>
        <a:ext cx="3056264" cy="127248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81081B-0C1D-4F85-B2D5-59D254F54A00}">
      <dsp:nvSpPr>
        <dsp:cNvPr id="0" name=""/>
        <dsp:cNvSpPr/>
      </dsp:nvSpPr>
      <dsp:spPr>
        <a:xfrm>
          <a:off x="0" y="0"/>
          <a:ext cx="8181528" cy="1478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2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Разработка и проведение классных часов Разработка сценариев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1784198" y="0"/>
        <a:ext cx="6397329" cy="1478930"/>
      </dsp:txXfrm>
    </dsp:sp>
    <dsp:sp modelId="{23BCA008-DBBE-4778-A4D2-13D82D834AF0}">
      <dsp:nvSpPr>
        <dsp:cNvPr id="0" name=""/>
        <dsp:cNvSpPr/>
      </dsp:nvSpPr>
      <dsp:spPr>
        <a:xfrm>
          <a:off x="147893" y="147893"/>
          <a:ext cx="1636305" cy="11831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3C18827-D0F8-4BE5-B2C6-95C9676702D7}">
      <dsp:nvSpPr>
        <dsp:cNvPr id="0" name=""/>
        <dsp:cNvSpPr/>
      </dsp:nvSpPr>
      <dsp:spPr>
        <a:xfrm>
          <a:off x="0" y="1626823"/>
          <a:ext cx="8181528" cy="1478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8103780"/>
                <a:satOff val="16667"/>
                <a:lumOff val="-1274"/>
                <a:alphaOff val="0"/>
                <a:tint val="92000"/>
                <a:satMod val="170000"/>
              </a:schemeClr>
            </a:gs>
            <a:gs pos="15000">
              <a:schemeClr val="accent2">
                <a:hueOff val="-8103780"/>
                <a:satOff val="16667"/>
                <a:lumOff val="-1274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-8103780"/>
                <a:satOff val="16667"/>
                <a:lumOff val="-1274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-8103780"/>
                <a:satOff val="16667"/>
                <a:lumOff val="-1274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-8103780"/>
                <a:satOff val="16667"/>
                <a:lumOff val="-1274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Организация экскурсий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1784198" y="1626823"/>
        <a:ext cx="6397329" cy="1478930"/>
      </dsp:txXfrm>
    </dsp:sp>
    <dsp:sp modelId="{2D27C12F-0DCD-444F-9A34-588A29194F2B}">
      <dsp:nvSpPr>
        <dsp:cNvPr id="0" name=""/>
        <dsp:cNvSpPr/>
      </dsp:nvSpPr>
      <dsp:spPr>
        <a:xfrm>
          <a:off x="147893" y="1774716"/>
          <a:ext cx="1636305" cy="11831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7A1600C-BAFF-472E-BD83-8FF8C1EB6FC5}">
      <dsp:nvSpPr>
        <dsp:cNvPr id="0" name=""/>
        <dsp:cNvSpPr/>
      </dsp:nvSpPr>
      <dsp:spPr>
        <a:xfrm>
          <a:off x="0" y="3253647"/>
          <a:ext cx="8181528" cy="14789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6207560"/>
                <a:satOff val="33334"/>
                <a:lumOff val="-2549"/>
                <a:alphaOff val="0"/>
                <a:tint val="92000"/>
                <a:satMod val="170000"/>
              </a:schemeClr>
            </a:gs>
            <a:gs pos="15000">
              <a:schemeClr val="accent2">
                <a:hueOff val="-16207560"/>
                <a:satOff val="33334"/>
                <a:lumOff val="-2549"/>
                <a:alphaOff val="0"/>
                <a:tint val="92000"/>
                <a:shade val="99000"/>
                <a:satMod val="170000"/>
              </a:schemeClr>
            </a:gs>
            <a:gs pos="62000">
              <a:schemeClr val="accent2">
                <a:hueOff val="-16207560"/>
                <a:satOff val="33334"/>
                <a:lumOff val="-2549"/>
                <a:alphaOff val="0"/>
                <a:tint val="96000"/>
                <a:shade val="80000"/>
                <a:satMod val="170000"/>
              </a:schemeClr>
            </a:gs>
            <a:gs pos="97000">
              <a:schemeClr val="accent2">
                <a:hueOff val="-16207560"/>
                <a:satOff val="33334"/>
                <a:lumOff val="-2549"/>
                <a:alphaOff val="0"/>
                <a:tint val="98000"/>
                <a:shade val="63000"/>
                <a:satMod val="170000"/>
              </a:schemeClr>
            </a:gs>
            <a:gs pos="100000">
              <a:schemeClr val="accent2">
                <a:hueOff val="-16207560"/>
                <a:satOff val="33334"/>
                <a:lumOff val="-2549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Arial" pitchFamily="34" charset="0"/>
              <a:cs typeface="Arial" pitchFamily="34" charset="0"/>
            </a:rPr>
            <a:t>Участие в общешкольных мероприятиях       Участие  в детской организации «Радуга»</a:t>
          </a:r>
          <a:endParaRPr lang="ru-RU" sz="2000" kern="1200" dirty="0">
            <a:latin typeface="Arial" pitchFamily="34" charset="0"/>
            <a:cs typeface="Arial" pitchFamily="34" charset="0"/>
          </a:endParaRPr>
        </a:p>
      </dsp:txBody>
      <dsp:txXfrm>
        <a:off x="1784198" y="3253647"/>
        <a:ext cx="6397329" cy="1478930"/>
      </dsp:txXfrm>
    </dsp:sp>
    <dsp:sp modelId="{AB6F8987-9A7F-4CD9-9883-8D75BBDD0ACD}">
      <dsp:nvSpPr>
        <dsp:cNvPr id="0" name=""/>
        <dsp:cNvSpPr/>
      </dsp:nvSpPr>
      <dsp:spPr>
        <a:xfrm>
          <a:off x="147893" y="3401540"/>
          <a:ext cx="1636305" cy="118314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85CCF1-4365-4DDE-B29D-0237DC096122}" type="datetimeFigureOut">
              <a:rPr lang="ru-RU"/>
              <a:pPr>
                <a:defRPr/>
              </a:pPr>
              <a:t>12.08.2012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5E90B3D-9C42-47A2-8136-DD3B3F827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879405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180D728-F769-4F4C-A938-DF1FADFA97B7}" type="slidenum">
              <a:rPr lang="ru-RU" smtClean="0"/>
              <a:pPr eaLnBrk="1" hangingPunct="1"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Данный слайд служит для навигации по разделу «</a:t>
            </a:r>
            <a:r>
              <a:rPr lang="ru-RU" b="1" smtClean="0"/>
              <a:t>Научно-методическая деятельность».</a:t>
            </a:r>
            <a:endParaRPr lang="ru-RU" smtClean="0"/>
          </a:p>
          <a:p>
            <a:endParaRPr lang="ru-RU" smtClean="0"/>
          </a:p>
        </p:txBody>
      </p:sp>
      <p:sp>
        <p:nvSpPr>
          <p:cNvPr id="532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9CE954B-5D04-45CB-910A-0BB23F49856E}" type="slidenum">
              <a:rPr lang="ru-RU" smtClean="0"/>
              <a:pPr eaLnBrk="1" hangingPunct="1"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Здесь можно разместить фото школы, несколько предложений об её истории, методическую тему ОУ и т.д.</a:t>
            </a:r>
          </a:p>
          <a:p>
            <a:pPr eaLnBrk="1" hangingPunct="1"/>
            <a:endParaRPr 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588FCE1-7865-4EE1-A9A6-47A9889831C9}" type="slidenum">
              <a:rPr lang="ru-RU" smtClean="0"/>
              <a:pPr eaLnBrk="1" hangingPunct="1"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3484A1F-42BA-4C29-AB5D-20F3FD85C8EB}" type="slidenum">
              <a:rPr lang="ru-RU" smtClean="0"/>
              <a:pPr eaLnBrk="1" hangingPunct="1"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99060E4-4A6D-4CAF-92AB-13FFAABEB2D8}" type="slidenum">
              <a:rPr lang="ru-RU" smtClean="0"/>
              <a:pPr eaLnBrk="1" hangingPunct="1"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84E2C2A-58C7-4F99-A8FA-A381A85EED74}" type="slidenum">
              <a:rPr lang="ru-RU" smtClean="0"/>
              <a:pPr eaLnBrk="1" hangingPunct="1"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BD33818-81BB-48FC-A72E-255AF08FF866}" type="slidenum">
              <a:rPr lang="ru-RU" smtClean="0"/>
              <a:pPr eaLnBrk="1" hangingPunct="1"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3BB8789-E766-4560-8E5F-3F69EF65D790}" type="slidenum">
              <a:rPr lang="ru-RU" smtClean="0"/>
              <a:pPr eaLnBrk="1" hangingPunct="1"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01CBCF7-4754-4E8A-9544-78B63627EB2E}" type="slidenum">
              <a:rPr lang="ru-RU" smtClean="0"/>
              <a:pPr eaLnBrk="1" hangingPunct="1"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AA6A62D-4CE0-4D37-A960-1A06F38BD96F}" type="slidenum">
              <a:rPr lang="ru-RU" smtClean="0"/>
              <a:pPr eaLnBrk="1" hangingPunct="1"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Указать наличие перечисленных работ и их краткие аннотации.</a:t>
            </a: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F458F4A-5AF6-44F2-968E-4D50ED2FAACB}" type="slidenum">
              <a:rPr lang="ru-RU" smtClean="0"/>
              <a:pPr eaLnBrk="1" hangingPunct="1"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Данный слайд служит навигатором по портфолио: все надписи снабжены ссылками для перехода в соответствующие разделы портфолио учителя.</a:t>
            </a:r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4DAF3D6-6C88-4A22-AFD3-6E779744DF61}" type="slidenum">
              <a:rPr lang="ru-RU" smtClean="0"/>
              <a:pPr eaLnBrk="1" hangingPunct="1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86AC73-AD56-4417-8F5B-046572EF5F9E}" type="slidenum">
              <a:rPr lang="ru-RU" smtClean="0"/>
              <a:pPr eaLnBrk="1" hangingPunct="1"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76BF473-B063-414E-AEE7-8472D5741F1A}" type="slidenum">
              <a:rPr lang="ru-RU" smtClean="0"/>
              <a:pPr eaLnBrk="1" hangingPunct="1"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mtClean="0"/>
              <a:t>Название слайда может быть изменено в соответствии с пожеланиями учителя.</a:t>
            </a:r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5F3E2F2-A058-4773-9BDB-A46B788E313F}" type="slidenum">
              <a:rPr lang="ru-RU" smtClean="0"/>
              <a:pPr eaLnBrk="1" hangingPunct="1"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Данный слайд служит для навигации по разделу «</a:t>
            </a:r>
            <a:r>
              <a:rPr lang="ru-RU" b="1" smtClean="0"/>
              <a:t>Результаты  педагогической  деятельности».</a:t>
            </a:r>
            <a:endParaRPr lang="ru-RU" smtClean="0"/>
          </a:p>
          <a:p>
            <a:endParaRPr lang="ru-RU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6DD4A74-6DC0-4F95-83E1-787C4774D159}" type="slidenum">
              <a:rPr lang="ru-RU" smtClean="0"/>
              <a:pPr eaLnBrk="1" hangingPunct="1"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Данные предоставляются на основании:</a:t>
            </a:r>
          </a:p>
          <a:p>
            <a:r>
              <a:rPr lang="ru-RU" smtClean="0"/>
              <a:t>	- контрольных срезов знаний;</a:t>
            </a:r>
          </a:p>
          <a:p>
            <a:r>
              <a:rPr lang="ru-RU" smtClean="0"/>
              <a:t>	- участия воспитанников в школьных и окружных олимпиадах, конкурсах.</a:t>
            </a:r>
          </a:p>
          <a:p>
            <a:r>
              <a:rPr lang="ru-RU" smtClean="0"/>
              <a:t>Это может быть сравнительная таблица или диаграммы.</a:t>
            </a: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CDB832E-57F3-4706-A902-1CE013B439CD}" type="slidenum">
              <a:rPr lang="ru-RU" smtClean="0"/>
              <a:pPr eaLnBrk="1" hangingPunct="1"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Данные предоставляются на основании:</a:t>
            </a:r>
          </a:p>
          <a:p>
            <a:r>
              <a:rPr lang="ru-RU" smtClean="0"/>
              <a:t>	- контрольных срезов знаний;</a:t>
            </a:r>
          </a:p>
          <a:p>
            <a:r>
              <a:rPr lang="ru-RU" smtClean="0"/>
              <a:t>	- участия воспитанников в школьных и окружных олимпиадах, конкурсах.</a:t>
            </a:r>
          </a:p>
          <a:p>
            <a:r>
              <a:rPr lang="ru-RU" smtClean="0"/>
              <a:t>Это может быть сравнительная таблица или диаграммы.</a:t>
            </a: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CDB832E-57F3-4706-A902-1CE013B439CD}" type="slidenum">
              <a:rPr lang="ru-RU" smtClean="0"/>
              <a:pPr eaLnBrk="1" hangingPunct="1"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Данные предоставляются на основании:</a:t>
            </a:r>
          </a:p>
          <a:p>
            <a:r>
              <a:rPr lang="ru-RU" smtClean="0"/>
              <a:t>	- контрольных срезов знаний;</a:t>
            </a:r>
          </a:p>
          <a:p>
            <a:r>
              <a:rPr lang="ru-RU" smtClean="0"/>
              <a:t>	- участия воспитанников в школьных и окружных олимпиадах, конкурсах.</a:t>
            </a:r>
          </a:p>
          <a:p>
            <a:r>
              <a:rPr lang="ru-RU" smtClean="0"/>
              <a:t>Это может быть сравнительная таблица или диаграммы.</a:t>
            </a:r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CDB832E-57F3-4706-A902-1CE013B439CD}" type="slidenum">
              <a:rPr lang="ru-RU" smtClean="0"/>
              <a:pPr eaLnBrk="1" hangingPunct="1"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Данные могут представлены в виде сводной таблицы или диаграмм. Количество слайдов может быть на усмотрение учителя.</a:t>
            </a:r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8CDC822-6745-4C0A-AA1C-3366EF676F86}" type="slidenum">
              <a:rPr lang="ru-RU" smtClean="0"/>
              <a:pPr eaLnBrk="1" hangingPunct="1"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Данный слайд служит для навигации по разделу </a:t>
            </a:r>
            <a:r>
              <a:rPr lang="ru-RU" b="1" smtClean="0"/>
              <a:t>«Учебно-материальная база». </a:t>
            </a:r>
            <a:endParaRPr lang="ru-RU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CCB2DEC-71EA-4A5F-B264-3B0D902609E7}" type="slidenum">
              <a:rPr lang="ru-RU" smtClean="0"/>
              <a:pPr eaLnBrk="1" hangingPunct="1"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Список может быть представлен в алфавитном порядке с указанием издательских данных.</a:t>
            </a:r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99D4069-FD94-48E9-85DB-41B7855EF610}" type="slidenum">
              <a:rPr lang="ru-RU" smtClean="0"/>
              <a:pPr eaLnBrk="1" hangingPunct="1"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72276C-CA76-4BBF-BAD5-61B48EBA98D4}" type="slidenum">
              <a:rPr lang="ru-RU" smtClean="0"/>
              <a:pPr eaLnBrk="1" hangingPunct="1"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 список наглядных пособий могут входить: макеты,  таблицы,   схемы,  иллюстрации, портреты и др.</a:t>
            </a: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CE62E0A-4E1A-4209-ABD6-57ADDA266A40}" type="slidenum">
              <a:rPr lang="ru-RU" smtClean="0"/>
              <a:pPr eaLnBrk="1" hangingPunct="1"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 данном разделе можно указать наличие в кабинете телевизора, видеомагнитофона, музыкального центра, диапроектора и др. ТСО.</a:t>
            </a: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5880C0B-A97B-4C60-ABE3-1CFD2B2EBEFB}" type="slidenum">
              <a:rPr lang="ru-RU" smtClean="0"/>
              <a:pPr eaLnBrk="1" hangingPunct="1"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Возможно перечисление всех заслуг учителя с копиями подтверждающих документов.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C23888-2E22-4A75-938E-4E883896D7AC}" type="slidenum">
              <a:rPr lang="ru-RU" smtClean="0"/>
              <a:pPr eaLnBrk="1" hangingPunct="1"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Возможно перечисление всех наград учителя с копиями подтверждающих материалов.</a:t>
            </a:r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7E6C38-D49F-4FEE-B57E-5ACC302EA849}" type="slidenum">
              <a:rPr lang="ru-RU" smtClean="0"/>
              <a:pPr eaLnBrk="1" hangingPunct="1"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Возможно перечисление всех наград учителя с копиями подтверждающих материалов.</a:t>
            </a:r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A419742-5143-4B8B-AB9F-B1F6440A44B2}" type="slidenum">
              <a:rPr lang="ru-RU" smtClean="0"/>
              <a:pPr eaLnBrk="1" hangingPunct="1"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Возможно перечисление всех наград учителя с копиями подтверждающих материалов.</a:t>
            </a:r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4AF19C3-F9F6-49C2-9C09-B5185F6298B9}" type="slidenum">
              <a:rPr lang="ru-RU" smtClean="0"/>
              <a:pPr eaLnBrk="1" hangingPunct="1"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Возможно перечисление участия учителя в различных профессиональных конкурсах с расположением подтверждающих дипломов. В предложенном варианте – в таблице указываются все данные конкурса, в графе Результат помещается иконка Диплома для перехода на оригинал.</a:t>
            </a:r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1574DF-71C1-43D9-AFED-887900D3E57A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Данный слайд служит для навигации по разделу «</a:t>
            </a:r>
            <a:r>
              <a:rPr lang="ru-RU" b="1" smtClean="0"/>
              <a:t>Научно-методическая деятельность».</a:t>
            </a: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DFF903E-EFD6-4874-B984-CCCA0700A376}" type="slidenum">
              <a:rPr lang="ru-RU" smtClean="0"/>
              <a:pPr eaLnBrk="1" hangingPunct="1"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A1B9F-1AAD-4E85-BA3D-3E4CD5EEE4BB}" type="datetimeFigureOut">
              <a:rPr lang="ru-RU"/>
              <a:pPr>
                <a:defRPr/>
              </a:pPr>
              <a:t>12.08.2012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5B59A-B226-4B77-9C1B-92CE6D5E7E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9105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93C2B-183E-4AFC-A9F2-58C6D602DC8D}" type="datetimeFigureOut">
              <a:rPr lang="ru-RU"/>
              <a:pPr>
                <a:defRPr/>
              </a:pPr>
              <a:t>12.08.2012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19C47-59E1-429F-91DE-45B7D0FA29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5185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78455-5A6D-4CD4-B747-B26D42A794C6}" type="datetimeFigureOut">
              <a:rPr lang="ru-RU"/>
              <a:pPr>
                <a:defRPr/>
              </a:pPr>
              <a:t>12.08.2012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DD8A5-956B-4AF6-A322-459069D205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90997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2E508DB-9FA9-44F7-8BF0-492929D6B3BA}" type="datetimeFigureOut">
              <a:rPr lang="ru-RU"/>
              <a:pPr>
                <a:defRPr/>
              </a:pPr>
              <a:t>12.08.2012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2E07614-20E0-4B1E-AA5A-FBEBAE2F02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2786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DD79E-375C-41E9-99E4-2D473B21D8D5}" type="datetimeFigureOut">
              <a:rPr lang="ru-RU"/>
              <a:pPr>
                <a:defRPr/>
              </a:pPr>
              <a:t>12.08.2012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49A61-6330-4D56-A619-7F495EA82A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5201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A9EE573-12C2-474F-87BC-F493411719F9}" type="datetimeFigureOut">
              <a:rPr lang="ru-RU"/>
              <a:pPr>
                <a:defRPr/>
              </a:pPr>
              <a:t>12.08.2012</a:t>
            </a:fld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A42E8F-1EFF-42BA-90F2-9DBB5DC5F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69899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9ACB2-3D82-41DC-A4D0-00BF800C2937}" type="datetimeFigureOut">
              <a:rPr lang="ru-RU"/>
              <a:pPr>
                <a:defRPr/>
              </a:pPr>
              <a:t>12.08.2012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C918E-89BD-4582-B9FB-C97248976D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024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337AB3-D399-4D3B-A05E-5EB3611C6C3E}" type="datetimeFigureOut">
              <a:rPr lang="ru-RU"/>
              <a:pPr>
                <a:defRPr/>
              </a:pPr>
              <a:t>12.08.2012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91602E8-1826-439B-A0C5-1D7A969BFB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59912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26F68-B273-4A17-92E4-4F8907A004F1}" type="datetimeFigureOut">
              <a:rPr lang="ru-RU"/>
              <a:pPr>
                <a:defRPr/>
              </a:pPr>
              <a:t>12.08.2012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3DFDA-7E10-4532-B3A0-BF4BA0FA20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97519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Прямоугольник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A65054-3134-4E4C-93F8-73BF83DAC84E}" type="datetimeFigureOut">
              <a:rPr lang="ru-RU"/>
              <a:pPr>
                <a:defRPr/>
              </a:pPr>
              <a:t>12.08.2012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1F1D33-CEA7-4C4C-9B8A-C0F67E35F1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7531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D70476F-E56B-4932-B893-82757EF9220E}" type="datetimeFigureOut">
              <a:rPr lang="ru-RU"/>
              <a:pPr>
                <a:defRPr/>
              </a:pPr>
              <a:t>12.08.2012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9A8406B-00C6-4D0E-8DC1-EFE30B9E0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6344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8483A-F25A-47A9-86F7-6BF0B7FC4A36}" type="datetimeFigureOut">
              <a:rPr lang="ru-RU"/>
              <a:pPr>
                <a:defRPr/>
              </a:pPr>
              <a:t>12.08.2012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0B88A-999B-47A2-A4B6-292771A32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93340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51F0C0-1C53-47AF-9E91-A493A838F73C}" type="datetimeFigureOut">
              <a:rPr lang="ru-RU"/>
              <a:pPr>
                <a:defRPr/>
              </a:pPr>
              <a:t>12.08.2012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08B06F0-CC74-4825-AAE9-355A385B2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29912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67510-C232-43E7-BDF1-1E1DD77E929D}" type="datetimeFigureOut">
              <a:rPr lang="ru-RU"/>
              <a:pPr>
                <a:defRPr/>
              </a:pPr>
              <a:t>12.08.2012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D9189-2BEE-4A20-95EE-4E8F0872AB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43327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B9225-B013-4A42-8E69-41D304F4105D}" type="datetimeFigureOut">
              <a:rPr lang="ru-RU"/>
              <a:pPr>
                <a:defRPr/>
              </a:pPr>
              <a:t>12.08.2012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BEA28-1C5E-456D-A32F-8B50078A6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1984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6C1E1-5900-462C-BF97-FC5D6AD7AE29}" type="datetimeFigureOut">
              <a:rPr lang="ru-RU"/>
              <a:pPr>
                <a:defRPr/>
              </a:pPr>
              <a:t>12.08.2012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18EAE-B9FC-4E85-8A53-F1869C5D3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90164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DCE5F-067E-461A-94DC-87DD67660C0D}" type="datetimeFigureOut">
              <a:rPr lang="ru-RU"/>
              <a:pPr>
                <a:defRPr/>
              </a:pPr>
              <a:t>12.08.2012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55822-C9A5-4E0B-B7E1-3353DC271F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0610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043FA-193E-4D28-B3C8-7725CE000A47}" type="datetimeFigureOut">
              <a:rPr lang="ru-RU"/>
              <a:pPr>
                <a:defRPr/>
              </a:pPr>
              <a:t>12.08.2012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9C47CF-FDF5-4E10-882A-C2E5CC9C0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259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867E2-0F0C-49CF-B9A2-B0DAE4A750CF}" type="datetimeFigureOut">
              <a:rPr lang="ru-RU"/>
              <a:pPr>
                <a:defRPr/>
              </a:pPr>
              <a:t>12.08.2012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A164D-FD5F-42F5-8FB3-6C273D85A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5380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A5E1D-0576-4252-BE54-082F46595FA4}" type="datetimeFigureOut">
              <a:rPr lang="ru-RU"/>
              <a:pPr>
                <a:defRPr/>
              </a:pPr>
              <a:t>12.08.2012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551E2-C781-47CA-93CA-D1C1977C82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24124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60C6AD-9D51-45DB-B206-86361716BACA}" type="datetimeFigureOut">
              <a:rPr lang="ru-RU"/>
              <a:pPr>
                <a:defRPr/>
              </a:pPr>
              <a:t>12.08.2012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53A82-A2E8-4DDF-A967-C103447C6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7641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BFFC4-0F16-4C9C-BFCC-00E2F46C5547}" type="datetimeFigureOut">
              <a:rPr lang="ru-RU"/>
              <a:pPr>
                <a:defRPr/>
              </a:pPr>
              <a:t>12.08.2012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834A8-CA6F-45F7-ACAF-C528AEF573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31126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стиль основного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Нажмите кнопку, чтобы изменить стили основного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C00226CB-7A3E-43B9-9BCB-9D793D25B7EE}" type="datetimeFigureOut">
              <a:rPr lang="ru-RU"/>
              <a:pPr>
                <a:defRPr/>
              </a:pPr>
              <a:t>12.08.2012</a:t>
            </a:fld>
            <a:endParaRPr lang="ru-RU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B4A9D9DF-CE9D-4D36-B1DE-B3149C189A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E89CD54D-B45D-4802-A6F6-6DCD82B97C73}" type="datetimeFigureOut">
              <a:rPr lang="ru-RU"/>
              <a:pPr>
                <a:defRPr/>
              </a:pPr>
              <a:t>12.08.2012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B461516B-EE79-44B1-9453-91A5A6E47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16" r:id="rId2"/>
    <p:sldLayoutId id="2147484023" r:id="rId3"/>
    <p:sldLayoutId id="2147484017" r:id="rId4"/>
    <p:sldLayoutId id="2147484024" r:id="rId5"/>
    <p:sldLayoutId id="2147484018" r:id="rId6"/>
    <p:sldLayoutId id="2147484025" r:id="rId7"/>
    <p:sldLayoutId id="2147484026" r:id="rId8"/>
    <p:sldLayoutId id="2147484027" r:id="rId9"/>
    <p:sldLayoutId id="2147484019" r:id="rId10"/>
    <p:sldLayoutId id="214748402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C22EA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C22EA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DE6C36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16.xml"/><Relationship Id="rId7" Type="http://schemas.openxmlformats.org/officeDocument/2006/relationships/slide" Target="slide2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2.xml"/><Relationship Id="rId5" Type="http://schemas.openxmlformats.org/officeDocument/2006/relationships/slide" Target="slide20.xml"/><Relationship Id="rId10" Type="http://schemas.openxmlformats.org/officeDocument/2006/relationships/slide" Target="slide12.xml"/><Relationship Id="rId4" Type="http://schemas.openxmlformats.org/officeDocument/2006/relationships/slide" Target="slide17.xml"/><Relationship Id="rId9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14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slide" Target="slide2.xm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slide" Target="slide9.xml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slide" Target="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3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30.xml"/><Relationship Id="rId5" Type="http://schemas.openxmlformats.org/officeDocument/2006/relationships/slide" Target="slide25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2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slide" Target="slid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2.xml"/><Relationship Id="rId5" Type="http://schemas.openxmlformats.org/officeDocument/2006/relationships/slide" Target="slide2.xml"/><Relationship Id="rId4" Type="http://schemas.openxmlformats.org/officeDocument/2006/relationships/slide" Target="slide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slide" Target="slid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slide" Target="slide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slide" Target="slide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3" Type="http://schemas.openxmlformats.org/officeDocument/2006/relationships/image" Target="../media/image26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slide" Target="slide2.xml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4" Type="http://schemas.openxmlformats.org/officeDocument/2006/relationships/slide" Target="slide25.xml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7" Type="http://schemas.openxmlformats.org/officeDocument/2006/relationships/slide" Target="slide3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slide" Target="slide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slide" Target="slide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4.jpeg"/><Relationship Id="rId4" Type="http://schemas.openxmlformats.org/officeDocument/2006/relationships/slide" Target="slide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600" smtClean="0">
                <a:solidFill>
                  <a:schemeClr val="tx2">
                    <a:satMod val="130000"/>
                  </a:schemeClr>
                </a:solidFill>
                <a:latin typeface="Monotype Corsiva" pitchFamily="66" charset="0"/>
              </a:rPr>
              <a:t>Портфолио учителя</a:t>
            </a:r>
            <a:endParaRPr lang="ru-RU" sz="6600" dirty="0" smtClean="0">
              <a:solidFill>
                <a:schemeClr val="tx2">
                  <a:satMod val="13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sz="4400" smtClean="0">
                <a:latin typeface="Monotype Corsiva" pitchFamily="66" charset="0"/>
              </a:rPr>
              <a:t>Приказчиковой Нины Николаевны</a:t>
            </a:r>
            <a:endParaRPr lang="ru-RU" sz="4400" dirty="0">
              <a:latin typeface="Monotype Corsiva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32138" y="3860800"/>
            <a:ext cx="57610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учителя начальных классов 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МБСКОУ СКО школы-интерната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VIII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вида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Шатурского муниципального района </a:t>
            </a:r>
          </a:p>
          <a:p>
            <a:pPr algn="ctr">
              <a:defRPr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Московской области</a:t>
            </a:r>
            <a:endParaRPr lang="en-US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45" name="Рисунок 4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263207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957237" y="1337866"/>
            <a:ext cx="7758138" cy="3575461"/>
          </a:xfrm>
          <a:extLst/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600"/>
              </a:spcAft>
              <a:buFont typeface="Wingdings 2"/>
              <a:buChar char=""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Публикации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600"/>
              </a:spcAft>
              <a:buFont typeface="Wingdings 2"/>
              <a:buChar char=""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Публичные выступления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600"/>
              </a:spcAft>
              <a:buFont typeface="Wingdings 2"/>
              <a:buChar char=""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action="ppaction://hlinksldjump"/>
              </a:rPr>
              <a:t>Открытые уроки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600"/>
              </a:spcAft>
              <a:buFont typeface="Wingdings 2"/>
              <a:buChar char=""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 action="ppaction://hlinksldjump"/>
              </a:rPr>
              <a:t>Работы в ЕФ МГГУ им. М. Шолохова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600"/>
              </a:spcAft>
              <a:buFont typeface="Wingdings 2"/>
              <a:buChar char=""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7" action="ppaction://hlinksldjump"/>
              </a:rPr>
              <a:t>Внеклассная  работа 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300" dirty="0" smtClean="0"/>
          </a:p>
        </p:txBody>
      </p:sp>
      <p:sp>
        <p:nvSpPr>
          <p:cNvPr id="4" name="Стрелка вправо 3">
            <a:hlinkClick r:id="rId8" action="ppaction://hlinksldjump"/>
          </p:cNvPr>
          <p:cNvSpPr/>
          <p:nvPr/>
        </p:nvSpPr>
        <p:spPr>
          <a:xfrm flipH="1">
            <a:off x="7889502" y="6453336"/>
            <a:ext cx="642938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право 4">
            <a:hlinkClick r:id="rId9" action="ppaction://hlinksldjump"/>
          </p:cNvPr>
          <p:cNvSpPr/>
          <p:nvPr/>
        </p:nvSpPr>
        <p:spPr>
          <a:xfrm flipH="1">
            <a:off x="979016" y="6312173"/>
            <a:ext cx="92868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9" action="ppaction://hlinksldjump"/>
              </a:rPr>
              <a:t>меню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260648"/>
            <a:ext cx="5660678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296" fontAlgn="auto">
              <a:spcAft>
                <a:spcPts val="0"/>
              </a:spcAft>
              <a:defRPr/>
            </a:pP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chemeClr val="accent1">
                      <a:lumMod val="75000"/>
                    </a:schemeClr>
                  </a:solidFill>
                </a:uFill>
                <a:latin typeface="Arial" pitchFamily="34" charset="0"/>
                <a:cs typeface="Arial" pitchFamily="34" charset="0"/>
                <a:hlinkClick r:id="rId10" action="ppaction://hlinksldjump"/>
              </a:rPr>
              <a:t>Научно-методическая</a:t>
            </a:r>
            <a:r>
              <a:rPr lang="ru-RU" sz="32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chemeClr val="accent1">
                      <a:lumMod val="75000"/>
                    </a:schemeClr>
                  </a:solidFill>
                </a:uFill>
                <a:latin typeface="Arial" pitchFamily="34" charset="0"/>
                <a:cs typeface="Arial" pitchFamily="34" charset="0"/>
                <a:hlinkClick r:id="rId10" action="ppaction://hlinksldjump"/>
              </a:rPr>
              <a:t> деятельность учителя</a:t>
            </a:r>
            <a:endParaRPr lang="ru-RU" sz="3200" b="1" i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Fill>
                <a:solidFill>
                  <a:schemeClr val="accent1">
                    <a:lumMod val="75000"/>
                  </a:schemeClr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7497763" cy="12858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2">
                    <a:satMod val="130000"/>
                  </a:schemeClr>
                </a:solidFill>
              </a:rPr>
              <a:t>Концепция развития образовательного учреждения</a:t>
            </a:r>
            <a:endParaRPr lang="ru-RU" sz="4000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3162300" y="1268413"/>
            <a:ext cx="5802313" cy="5160962"/>
          </a:xfrm>
        </p:spPr>
        <p:txBody>
          <a:bodyPr/>
          <a:lstStyle/>
          <a:p>
            <a:pPr marL="82550" indent="0" algn="just" eaLnBrk="1" hangingPunct="1">
              <a:buFont typeface="Wingdings 2" pitchFamily="18" charset="2"/>
              <a:buNone/>
            </a:pPr>
            <a:r>
              <a:rPr lang="ru-RU" sz="1400" b="1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400" b="1" smtClean="0">
                <a:latin typeface="Arial" charset="0"/>
                <a:cs typeface="Arial" charset="0"/>
              </a:rPr>
              <a:t>Методическая тема </a:t>
            </a:r>
            <a:r>
              <a:rPr lang="ru-RU" sz="1400" smtClean="0">
                <a:latin typeface="Arial" charset="0"/>
                <a:cs typeface="Arial" charset="0"/>
              </a:rPr>
              <a:t>работы школы – «Формирование ключевых компетенций учащихся с ограниченными возможностями здоровья в условиях школы-интерната»</a:t>
            </a:r>
          </a:p>
          <a:p>
            <a:pPr marL="82550" indent="0" algn="just" eaLnBrk="1" hangingPunct="1">
              <a:buFont typeface="Wingdings 2" pitchFamily="18" charset="2"/>
              <a:buNone/>
            </a:pPr>
            <a:r>
              <a:rPr lang="ru-RU" sz="1400" b="1" smtClean="0">
                <a:latin typeface="Arial" charset="0"/>
                <a:cs typeface="Arial" charset="0"/>
              </a:rPr>
              <a:t>        Цель работы</a:t>
            </a:r>
            <a:r>
              <a:rPr lang="ru-RU" sz="1400" smtClean="0">
                <a:latin typeface="Arial" charset="0"/>
                <a:cs typeface="Arial" charset="0"/>
              </a:rPr>
              <a:t> – обеспечение знаниями, умениями и навыками учащихся для их успешной интеграции в общество.</a:t>
            </a:r>
          </a:p>
          <a:p>
            <a:pPr marL="82550" indent="0" algn="just" eaLnBrk="1" hangingPunct="1">
              <a:buFont typeface="Wingdings 2" pitchFamily="18" charset="2"/>
              <a:buNone/>
            </a:pPr>
            <a:r>
              <a:rPr lang="ru-RU" sz="1400" b="1" smtClean="0">
                <a:latin typeface="Arial" charset="0"/>
                <a:cs typeface="Arial" charset="0"/>
              </a:rPr>
              <a:t>        Направления деятельности школы-интерната</a:t>
            </a:r>
            <a:r>
              <a:rPr lang="ru-RU" sz="1400" smtClean="0">
                <a:latin typeface="Arial" charset="0"/>
                <a:cs typeface="Arial" charset="0"/>
              </a:rPr>
              <a:t>: учебное, трудовое, физкультурно-оздоровительное, гражданско-правовое, патриотическое и нравственно-эстетическое.</a:t>
            </a:r>
          </a:p>
          <a:p>
            <a:pPr marL="82550" indent="0" algn="just" eaLnBrk="1" hangingPunct="1">
              <a:buFont typeface="Wingdings 2" pitchFamily="18" charset="2"/>
              <a:buNone/>
            </a:pPr>
            <a:r>
              <a:rPr lang="ru-RU" sz="1400" smtClean="0">
                <a:latin typeface="Arial" charset="0"/>
                <a:cs typeface="Arial" charset="0"/>
              </a:rPr>
              <a:t>         В школе 12 классов, в которых обучается 117 человек. Из них: 14 детей сирот и детей, оставшихся без попечения родителей; 35 воспитанников, проживающих в интернате; 19 детей, обучающихся на дому; 15 детей – инвалидов; 12 учащихся из многодетных семей; 43 учащихся из малообеспеченных семей.</a:t>
            </a:r>
          </a:p>
          <a:p>
            <a:pPr marL="82550" indent="0" algn="just" eaLnBrk="1" hangingPunct="1">
              <a:buFont typeface="Wingdings 2" pitchFamily="18" charset="2"/>
              <a:buNone/>
            </a:pPr>
            <a:r>
              <a:rPr lang="ru-RU" sz="1400" smtClean="0">
                <a:latin typeface="Arial" charset="0"/>
                <a:cs typeface="Arial" charset="0"/>
              </a:rPr>
              <a:t>        Сегодня школа-интернат стремится к полноценной реализации национальной образовательной инициативы Наша Новая Школа. Наиболее актуальными являются направления, связанные: с организацией обучения на всех ступенях с учётом возрастных особенностей, а также индивидуальных потребностей учащихся; с развитием учительского потенциала, повышением квалификации педагогов; с расширением взаимодействия с организациями социальной, культурной сферы, сферы здравоохранения и спорта; с возможностями раскрытия способностей детей, их подготовки к самостоятельной жизни.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6" y="3284984"/>
            <a:ext cx="2496000" cy="18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63500"/>
          </a:effectLst>
        </p:spPr>
      </p:pic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 flipH="1">
            <a:off x="7961510" y="6623050"/>
            <a:ext cx="642938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0487" name="Picture 7" descr="C:\Users\пк\Desktop\Эмблема.png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9" y="1484313"/>
            <a:ext cx="144619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 flipH="1">
            <a:off x="979016" y="6384181"/>
            <a:ext cx="92868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 smtClean="0">
                <a:hlinkClick r:id="rId6" action="ppaction://hlinksldjump"/>
              </a:rPr>
              <a:t>менюСлайд</a:t>
            </a:r>
            <a:r>
              <a:rPr lang="ru-RU" dirty="0" smtClean="0">
                <a:hlinkClick r:id="rId6" action="ppaction://hlinksldjump"/>
              </a:rPr>
              <a:t> 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7497763" cy="16430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2">
                    <a:satMod val="130000"/>
                  </a:schemeClr>
                </a:solidFill>
              </a:rPr>
              <a:t>Учебно-методический комплект литературы</a:t>
            </a:r>
            <a:endParaRPr lang="ru-RU" sz="4000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979016" y="6312173"/>
            <a:ext cx="92868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3" action="ppaction://hlinksldjump"/>
              </a:rPr>
              <a:t>меню</a:t>
            </a:r>
            <a:endParaRPr lang="ru-RU" dirty="0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 flipH="1">
            <a:off x="7817495" y="6479307"/>
            <a:ext cx="6429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1509" name="Прямоугольник 3"/>
          <p:cNvSpPr>
            <a:spLocks noChangeArrowheads="1"/>
          </p:cNvSpPr>
          <p:nvPr/>
        </p:nvSpPr>
        <p:spPr bwMode="auto">
          <a:xfrm>
            <a:off x="1116013" y="1347788"/>
            <a:ext cx="78327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600" dirty="0"/>
              <a:t>     Учебные пособия  отвечают требованиям действующей программы под редакцией Воронковой В.В.. Данные учебники внесены в Федеральный перечень учебников, допущенных Министерством образования РФ,  и предназначены для детей с ограниченными возможностями здоровья, обучающихся в специальном (коррекционном) образовательном учреждении VIII вида. Учебники «Русский язык», «Чтение», «Математика» выпущены  издательством «Просвещение», «Развитие речи» - издательством «</a:t>
            </a:r>
            <a:r>
              <a:rPr lang="ru-RU" sz="1600" dirty="0" err="1"/>
              <a:t>Аркти</a:t>
            </a:r>
            <a:r>
              <a:rPr lang="ru-RU" sz="1600" dirty="0"/>
              <a:t>».</a:t>
            </a:r>
          </a:p>
        </p:txBody>
      </p:sp>
      <p:pic>
        <p:nvPicPr>
          <p:cNvPr id="21510" name="Рисунок 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4581525"/>
            <a:ext cx="91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Рисунок 9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57563"/>
            <a:ext cx="923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Рисунок 1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4575175"/>
            <a:ext cx="914400" cy="120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Рисунок 11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3357563"/>
            <a:ext cx="931863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Рисунок 1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338" y="4725988"/>
            <a:ext cx="914400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5" name="Рисунок 1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13" y="3357563"/>
            <a:ext cx="892175" cy="122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6" name="Рисунок 14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200" y="4725988"/>
            <a:ext cx="914400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450" y="1160463"/>
            <a:ext cx="7777163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Clr>
                <a:schemeClr val="tx2">
                  <a:lumMod val="75000"/>
                </a:schemeClr>
              </a:buClr>
              <a:buFont typeface="Wingdings" pitchFamily="2" charset="2"/>
              <a:buChar char="§"/>
              <a:defRPr/>
            </a:pPr>
            <a:r>
              <a:rPr lang="ru-RU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Рабочая программа по обязательному предмету по выбору Конструирование и геометрия для 3-4 классов составлена учителем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Приказчиковой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 Н. Н. на основе учебного плана школы-интерната, интегрированного курса «Математика и конструирование» (авт. С. И. Волкова, О. Л. Пчелкина), допущенной Министерством образования и науки Российской Федерации.  </a:t>
            </a:r>
          </a:p>
          <a:p>
            <a:pPr algn="just">
              <a:defRPr/>
            </a:pP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chemeClr val="bg2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Рабочие программы по предметам составлены на основании учебного плана школы-интерната, Программы подготовительного и 1-4 классов коррекционных образовательных учреждений VIII вида под редакцией В. В. Воронковой, М.: Просвещение, 2010 г., допущенной Министерством образования и науки Российской Федерации.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Математика для 1-4 классов (авт. М.Н. Перова, В.В. Эк)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Обучение грамоте (авт. В. В. Воронкова)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Русский язык (письмо) и развитие речи для 2-4 классов (авт. В. В. Воронкова)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Чтение и развитие речи  для 2-4 классов (авт. В. В. Воронкова)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Развитие устной речи на основе изучения предметов и явлений окружающей действительности для 1-4 классов (авт. В. В. Воронкова)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Трудовое обучение для 1-4 классов (авт. 1 – 3 классы – Н.Н. Павлова; 4 класс – С. Л. Мирский)</a:t>
            </a:r>
          </a:p>
          <a:p>
            <a:pPr marL="285750" indent="-285750">
              <a:buFont typeface="Wingdings" pitchFamily="2" charset="2"/>
              <a:buChar char="ü"/>
              <a:defRPr/>
            </a:pPr>
            <a:r>
              <a:rPr lang="ru-RU" sz="1600" dirty="0">
                <a:latin typeface="Arial" pitchFamily="34" charset="0"/>
                <a:cs typeface="Arial" pitchFamily="34" charset="0"/>
              </a:rPr>
              <a:t>Изобразительное искусство для 1-4 классов (авт. И. А. </a:t>
            </a:r>
            <a:r>
              <a:rPr lang="ru-RU" sz="1600" dirty="0" err="1">
                <a:latin typeface="Arial" pitchFamily="34" charset="0"/>
                <a:cs typeface="Arial" pitchFamily="34" charset="0"/>
              </a:rPr>
              <a:t>Грошенков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7497763" cy="12858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2">
                    <a:satMod val="130000"/>
                  </a:schemeClr>
                </a:solidFill>
              </a:rPr>
              <a:t>Рабочие и авторские программы</a:t>
            </a:r>
            <a:endParaRPr lang="ru-RU" sz="4000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7961511" y="6597352"/>
            <a:ext cx="642937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979017" y="6453336"/>
            <a:ext cx="928687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4" action="ppaction://hlinksldjump"/>
              </a:rPr>
              <a:t>меню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7497763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2">
                    <a:satMod val="130000"/>
                  </a:schemeClr>
                </a:solidFill>
              </a:rPr>
              <a:t>Используемые образовательные технологии</a:t>
            </a:r>
            <a:endParaRPr lang="ru-RU" sz="4000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36011131"/>
              </p:ext>
            </p:extLst>
          </p:nvPr>
        </p:nvGraphicFramePr>
        <p:xfrm>
          <a:off x="1071563" y="1593289"/>
          <a:ext cx="7862887" cy="4572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право 4">
            <a:hlinkClick r:id="rId8" action="ppaction://hlinksldjump"/>
          </p:cNvPr>
          <p:cNvSpPr/>
          <p:nvPr/>
        </p:nvSpPr>
        <p:spPr>
          <a:xfrm flipH="1">
            <a:off x="7961511" y="6551315"/>
            <a:ext cx="6429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>
            <a:hlinkClick r:id="rId9" action="ppaction://hlinksldjump"/>
          </p:cNvPr>
          <p:cNvSpPr/>
          <p:nvPr/>
        </p:nvSpPr>
        <p:spPr>
          <a:xfrm flipH="1">
            <a:off x="979016" y="6384181"/>
            <a:ext cx="92868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 smtClean="0">
                <a:hlinkClick r:id="rId9" action="ppaction://hlinksldjump"/>
              </a:rPr>
              <a:t>менюСлайд</a:t>
            </a:r>
            <a:r>
              <a:rPr lang="ru-RU" dirty="0" smtClean="0">
                <a:hlinkClick r:id="rId9" action="ppaction://hlinksldjump"/>
              </a:rPr>
              <a:t> 2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3940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0438" y="0"/>
            <a:ext cx="8183562" cy="185737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2">
                    <a:satMod val="130000"/>
                  </a:schemeClr>
                </a:solidFill>
              </a:rPr>
              <a:t>Работа  в  методическом   объединении,   сотрудничество   с   другими учреждениями</a:t>
            </a:r>
            <a:endParaRPr lang="ru-RU" sz="4000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717018910"/>
              </p:ext>
            </p:extLst>
          </p:nvPr>
        </p:nvGraphicFramePr>
        <p:xfrm>
          <a:off x="1214413" y="2000240"/>
          <a:ext cx="7640661" cy="40719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право 4">
            <a:hlinkClick r:id="rId8" action="ppaction://hlinksldjump"/>
          </p:cNvPr>
          <p:cNvSpPr/>
          <p:nvPr/>
        </p:nvSpPr>
        <p:spPr>
          <a:xfrm flipH="1">
            <a:off x="7961511" y="6479307"/>
            <a:ext cx="6429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>
            <a:hlinkClick r:id="rId9" action="ppaction://hlinksldjump"/>
          </p:cNvPr>
          <p:cNvSpPr/>
          <p:nvPr/>
        </p:nvSpPr>
        <p:spPr>
          <a:xfrm flipH="1">
            <a:off x="979016" y="6384181"/>
            <a:ext cx="92868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9" action="ppaction://hlinksldjump"/>
              </a:rPr>
              <a:t>меню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/>
              <a:t>Публикации в сети </a:t>
            </a:r>
            <a:r>
              <a:rPr lang="en-US" b="1" i="1" dirty="0" smtClean="0"/>
              <a:t>Internet</a:t>
            </a:r>
            <a:endParaRPr lang="ru-RU" b="1" i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79752037"/>
              </p:ext>
            </p:extLst>
          </p:nvPr>
        </p:nvGraphicFramePr>
        <p:xfrm>
          <a:off x="1435100" y="1447800"/>
          <a:ext cx="7499349" cy="4175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9783"/>
                <a:gridCol w="2499783"/>
                <a:gridCol w="2499783"/>
              </a:tblGrid>
              <a:tr h="3038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Black" pitchFamily="34" charset="0"/>
                          <a:cs typeface="Times New Roman" pitchFamily="18" charset="0"/>
                        </a:rPr>
                        <a:t>Название</a:t>
                      </a:r>
                      <a:r>
                        <a:rPr lang="ru-RU" sz="1400" baseline="0" dirty="0" smtClean="0">
                          <a:latin typeface="Arial Black" pitchFamily="34" charset="0"/>
                          <a:cs typeface="Times New Roman" pitchFamily="18" charset="0"/>
                        </a:rPr>
                        <a:t> материала</a:t>
                      </a:r>
                      <a:endParaRPr lang="ru-RU" sz="1400" dirty="0"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Black" pitchFamily="34" charset="0"/>
                        </a:rPr>
                        <a:t>Адрес </a:t>
                      </a:r>
                      <a:endParaRPr lang="ru-RU" sz="1400" dirty="0">
                        <a:latin typeface="Arial Black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 Black" pitchFamily="34" charset="0"/>
                        </a:rPr>
                        <a:t>Дата публикации</a:t>
                      </a:r>
                      <a:endParaRPr lang="ru-RU" sz="1400" dirty="0">
                        <a:latin typeface="Arial Black" pitchFamily="34" charset="0"/>
                      </a:endParaRPr>
                    </a:p>
                  </a:txBody>
                  <a:tcPr marT="45733" marB="45733" anchor="ctr"/>
                </a:tc>
              </a:tr>
              <a:tr h="72923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Особенности памяти младшего школьника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pedsovet.org/component/</a:t>
                      </a:r>
                      <a:r>
                        <a:rPr kumimoji="0" lang="en-US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option,com_mtree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/task...id.../Itemid,118/ </a:t>
                      </a:r>
                      <a:r>
                        <a:rPr kumimoji="0" lang="ru-RU" sz="1400" kern="1200" dirty="0" err="1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инд</a:t>
                      </a:r>
                      <a:r>
                        <a:rPr kumimoji="0" lang="en-US" sz="14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. 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31 марта 2012 года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3" marB="45733" anchor="ctr"/>
                </a:tc>
              </a:tr>
              <a:tr h="136730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«Мебель» урок развития устной речи в коррекционной школе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http://nsportal.ru/shkola/korrektsionnaya-pedagogika/library/mebel-urok-razvitiya-ustnoi-rechi-v-korrektsionnoi-shkole</a:t>
                      </a:r>
                      <a:endParaRPr lang="ru-RU" sz="14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11 августа 2012г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3" marB="45733" anchor="ctr"/>
                </a:tc>
              </a:tr>
              <a:tr h="3038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Поле чудес по теме «Школа» (презентация)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http://nsportal.ru/shkola/raznoe/library/pole-chudes-po-teme-shkola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11 августа 2012г</a:t>
                      </a:r>
                    </a:p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3" marB="45733" anchor="ctr"/>
                </a:tc>
              </a:tr>
              <a:tr h="30386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itchFamily="34" charset="0"/>
                          <a:cs typeface="Arial" pitchFamily="34" charset="0"/>
                        </a:rPr>
                        <a:t>Электронное </a:t>
                      </a:r>
                      <a:r>
                        <a:rPr lang="ru-RU" sz="1400" dirty="0" err="1" smtClean="0">
                          <a:latin typeface="Arial" pitchFamily="34" charset="0"/>
                          <a:cs typeface="Arial" pitchFamily="34" charset="0"/>
                        </a:rPr>
                        <a:t>портфолио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http://nsportal.ru/shkola/raznoe/library/elektronnoe-portfolio-1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latin typeface="Arial" pitchFamily="34" charset="0"/>
                          <a:cs typeface="Arial" pitchFamily="34" charset="0"/>
                        </a:rPr>
                        <a:t>12 августа 2012года</a:t>
                      </a:r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3" marB="45733" anchor="ctr"/>
                </a:tc>
              </a:tr>
              <a:tr h="303865"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3" marB="45733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T="45733" marB="45733" anchor="ctr"/>
                </a:tc>
              </a:tr>
            </a:tbl>
          </a:graphicData>
        </a:graphic>
      </p:graphicFrame>
      <p:sp>
        <p:nvSpPr>
          <p:cNvPr id="5" name="Стрелка вправо 4"/>
          <p:cNvSpPr/>
          <p:nvPr/>
        </p:nvSpPr>
        <p:spPr>
          <a:xfrm flipH="1">
            <a:off x="979016" y="6384181"/>
            <a:ext cx="92868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 smtClean="0">
                <a:hlinkClick r:id="rId2" action="ppaction://hlinksldjump"/>
              </a:rPr>
              <a:t>менюСлайд</a:t>
            </a:r>
            <a:r>
              <a:rPr lang="ru-RU" dirty="0" smtClean="0">
                <a:hlinkClick r:id="rId2" action="ppaction://hlinksldjump"/>
              </a:rPr>
              <a:t> 2</a:t>
            </a:r>
            <a:endParaRPr lang="ru-RU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flipH="1">
            <a:off x="7961511" y="6479307"/>
            <a:ext cx="6429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7497763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2">
                    <a:satMod val="130000"/>
                  </a:schemeClr>
                </a:solidFill>
              </a:rPr>
              <a:t>Публичные выступления</a:t>
            </a:r>
            <a:endParaRPr lang="ru-RU" sz="4000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flipH="1">
            <a:off x="979016" y="6384181"/>
            <a:ext cx="92868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3" action="ppaction://hlinksldjump"/>
              </a:rPr>
              <a:t>меню</a:t>
            </a:r>
            <a:endParaRPr lang="ru-RU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13342282"/>
              </p:ext>
            </p:extLst>
          </p:nvPr>
        </p:nvGraphicFramePr>
        <p:xfrm>
          <a:off x="1403350" y="908720"/>
          <a:ext cx="7369175" cy="5292852"/>
        </p:xfrm>
        <a:graphic>
          <a:graphicData uri="http://schemas.openxmlformats.org/drawingml/2006/table">
            <a:tbl>
              <a:tblPr/>
              <a:tblGrid>
                <a:gridCol w="782638"/>
                <a:gridCol w="3970188"/>
                <a:gridCol w="1328887"/>
                <a:gridCol w="1287462"/>
              </a:tblGrid>
              <a:tr h="42061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Год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6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Тема выступления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6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Место проведения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6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Слушатели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639"/>
                    </a:solidFill>
                  </a:tcPr>
                </a:tc>
              </a:tr>
              <a:tr h="630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Эстетическое воспитание учащихся с отклонениями в интеллектуальном развитии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ШМО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Учителя начальных классов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</a:tr>
              <a:tr h="630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устной речи на специальных уроках в связи с изучением предметов и явлений окружающей действительности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ШМО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Учителя начальных классов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</a:tr>
              <a:tr h="630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Меняющийся мир и модель выпускника коррекционной школы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Педсовет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 школы-интерната, администрация.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</a:tr>
              <a:tr h="630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учебно-методических игр</a:t>
                      </a: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уроках развития устной речи на основе изучения предметов и явлений окружающей действительности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Школьный методический семинар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Учителя школы-интерната, администрация.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</a:tr>
              <a:tr h="630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навыка беглого чтения у учащихся с нарушением интеллекта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ШМО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 начальных классов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</a:tr>
              <a:tr h="630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Добукварный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период обучения грамоте в специальной (коррекционной) школе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ШМО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 начальных классов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</a:tr>
              <a:tr h="630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Пример в воспитании (педагогическое наследие  В. А. Сухомлинского «Сердце отдаю детям»)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Школьный тур педагогических чтений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Учителя школы-интерната, администрация.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</a:tr>
            </a:tbl>
          </a:graphicData>
        </a:graphic>
      </p:graphicFrame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 rot="10800000" flipH="1">
            <a:off x="8033519" y="6479306"/>
            <a:ext cx="6429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-18257"/>
            <a:ext cx="7497763" cy="114300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2">
                    <a:satMod val="130000"/>
                  </a:schemeClr>
                </a:solidFill>
              </a:rPr>
              <a:t>Публичные выступления</a:t>
            </a:r>
            <a:endParaRPr lang="ru-RU" sz="4000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81699940"/>
              </p:ext>
            </p:extLst>
          </p:nvPr>
        </p:nvGraphicFramePr>
        <p:xfrm>
          <a:off x="1379289" y="1078925"/>
          <a:ext cx="7369175" cy="4942363"/>
        </p:xfrm>
        <a:graphic>
          <a:graphicData uri="http://schemas.openxmlformats.org/drawingml/2006/table">
            <a:tbl>
              <a:tblPr/>
              <a:tblGrid>
                <a:gridCol w="782638"/>
                <a:gridCol w="3898180"/>
                <a:gridCol w="1400895"/>
                <a:gridCol w="1287462"/>
              </a:tblGrid>
              <a:tr h="4206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Год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6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Тема выступления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6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Место проведения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6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Слушатели 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639"/>
                    </a:solidFill>
                  </a:tcPr>
                </a:tc>
              </a:tr>
              <a:tr h="630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Уроки трудового обучения в специальной (коррекционной) школе для учащихся с ограниченными возможностями здоровья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ШМО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 начальных классов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</a:tr>
              <a:tr h="630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современной модели выпускника специальной (коррекционной) школы в условиях личностно – ориентированного обучения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Педсовет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Учителя школы-интерната, администрация.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</a:tr>
              <a:tr h="630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Соблюдение единого орфографического режима в рабочих тетрадях. Проверка знаний, умений и навыков учащихся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ШМО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Учителя начальных классов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</a:tr>
              <a:tr h="10515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Актуальные вопросы педагогики. (Самостоятельная работа)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ГОУ ПА Академический модуль «Образование и общество»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Слушатели курсов, преподаватель ГОУ ПА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</a:tr>
              <a:tr h="630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Пути и средства повышения эффективности урока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Школьный методический семинар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Учителя школы-интерната, администрация.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</a:tr>
              <a:tr h="630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Методика изучения нумерации, сложения и вычитания чисел в пределах 20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ШМО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Учителя начальных классов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 flipH="1">
            <a:off x="979016" y="6384180"/>
            <a:ext cx="928688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3" action="ppaction://hlinksldjump"/>
              </a:rPr>
              <a:t>меню</a:t>
            </a:r>
            <a:endParaRPr lang="ru-RU" dirty="0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 rot="10800000" flipH="1">
            <a:off x="8033519" y="6551314"/>
            <a:ext cx="6429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53975"/>
            <a:ext cx="7497763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2">
                    <a:satMod val="130000"/>
                  </a:schemeClr>
                </a:solidFill>
              </a:rPr>
              <a:t>Публичные выступления</a:t>
            </a:r>
            <a:endParaRPr lang="ru-RU" sz="4000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6264511"/>
              </p:ext>
            </p:extLst>
          </p:nvPr>
        </p:nvGraphicFramePr>
        <p:xfrm>
          <a:off x="1403648" y="1124744"/>
          <a:ext cx="7369175" cy="4942745"/>
        </p:xfrm>
        <a:graphic>
          <a:graphicData uri="http://schemas.openxmlformats.org/drawingml/2006/table">
            <a:tbl>
              <a:tblPr/>
              <a:tblGrid>
                <a:gridCol w="782638"/>
                <a:gridCol w="3898180"/>
                <a:gridCol w="1400895"/>
                <a:gridCol w="1287462"/>
              </a:tblGrid>
              <a:tr h="420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Год</a:t>
                      </a:r>
                      <a:endParaRPr kumimoji="0" lang="ru-RU" sz="11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6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Тема выступления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6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Место проведения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6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Слушатели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639"/>
                    </a:solidFill>
                  </a:tcPr>
                </a:tc>
              </a:tr>
              <a:tr h="1051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Психологические основы образовательной деятельности.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ГОУ ПА Академический модуль «Образование и общество»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Слушатели курсов, преподаватель ГОУ ПА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</a:tr>
              <a:tr h="10517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Слагаемые профессионального имиджа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ГОУ ПА Академический модуль «Образование и общество»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Слушатели курсов, преподаватель ГОУ ПА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</a:tr>
              <a:tr h="631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логического мышления и пространственного воображения учащихся на уроках математики и предмета «Конструирование и геометрия»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ШМО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Учителя начальных классов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</a:tr>
              <a:tr h="631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Портфолио педагога как инструмент профессионального развития и оценки профессиональных достижений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РМО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Учителя коррекционной школы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</a:tr>
              <a:tr h="631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Использование мультимедийных презентаций в работе учителя начальных классов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ШМО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Учителя начальных классов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EF3E8"/>
                    </a:solidFill>
                  </a:tcPr>
                </a:tc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 flipH="1">
            <a:off x="979016" y="6384181"/>
            <a:ext cx="92868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3" action="ppaction://hlinksldjump"/>
              </a:rPr>
              <a:t>меню</a:t>
            </a:r>
            <a:endParaRPr lang="ru-RU" dirty="0"/>
          </a:p>
        </p:txBody>
      </p:sp>
      <p:sp>
        <p:nvSpPr>
          <p:cNvPr id="7" name="Стрелка вправо 6">
            <a:hlinkClick r:id="rId4" action="ppaction://hlinksldjump"/>
          </p:cNvPr>
          <p:cNvSpPr/>
          <p:nvPr/>
        </p:nvSpPr>
        <p:spPr>
          <a:xfrm flipH="1">
            <a:off x="8033519" y="6525344"/>
            <a:ext cx="6429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>
          <a:xfrm>
            <a:off x="1071538" y="357188"/>
            <a:ext cx="7615262" cy="5799137"/>
          </a:xfrm>
          <a:extLst/>
        </p:spPr>
        <p:txBody>
          <a:bodyPr>
            <a:normAutofit/>
          </a:bodyPr>
          <a:lstStyle/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chemeClr val="accent1">
                      <a:lumMod val="75000"/>
                    </a:schemeClr>
                  </a:solidFill>
                </a:uFill>
                <a:hlinkClick r:id="rId3" action="ppaction://hlinksldjump"/>
              </a:rPr>
              <a:t>Общие сведения об учителе</a:t>
            </a:r>
            <a:endParaRPr lang="ru-RU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Fill>
                <a:solidFill>
                  <a:schemeClr val="accent1">
                    <a:lumMod val="75000"/>
                  </a:schemeClr>
                </a:solidFill>
              </a:uFill>
            </a:endParaRPr>
          </a:p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chemeClr val="accent1">
                      <a:lumMod val="75000"/>
                    </a:schemeClr>
                  </a:solidFill>
                </a:uFill>
                <a:hlinkClick r:id="rId4" action="ppaction://hlinksldjump"/>
              </a:rPr>
              <a:t>Научно-методическая деятельность учителя</a:t>
            </a:r>
            <a:endParaRPr lang="ru-RU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Fill>
                <a:solidFill>
                  <a:schemeClr val="accent1">
                    <a:lumMod val="75000"/>
                  </a:schemeClr>
                </a:solidFill>
              </a:uFill>
            </a:endParaRPr>
          </a:p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chemeClr val="accent1">
                      <a:lumMod val="75000"/>
                    </a:schemeClr>
                  </a:solidFill>
                </a:uFill>
                <a:hlinkClick r:id="rId5" action="ppaction://hlinksldjump"/>
              </a:rPr>
              <a:t>Результаты  педагогической  деятельности</a:t>
            </a:r>
            <a:endParaRPr lang="ru-RU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Fill>
                <a:solidFill>
                  <a:schemeClr val="accent1">
                    <a:lumMod val="75000"/>
                  </a:schemeClr>
                </a:solidFill>
              </a:uFill>
            </a:endParaRPr>
          </a:p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chemeClr val="accent1">
                      <a:lumMod val="75000"/>
                    </a:schemeClr>
                  </a:solidFill>
                </a:uFill>
                <a:hlinkClick r:id="rId6" action="ppaction://hlinksldjump"/>
              </a:rPr>
              <a:t>Учебно-материальная база</a:t>
            </a:r>
            <a:endParaRPr lang="ru-RU" b="1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Fill>
                <a:solidFill>
                  <a:schemeClr val="accent1">
                    <a:lumMod val="75000"/>
                  </a:schemeClr>
                </a:solidFill>
              </a:uFill>
            </a:endParaRPr>
          </a:p>
          <a:p>
            <a:pPr marL="365760" indent="-283464" eaLnBrk="1" fontAlgn="auto" hangingPunct="1">
              <a:lnSpc>
                <a:spcPct val="15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chemeClr val="accent1">
                      <a:lumMod val="75000"/>
                    </a:schemeClr>
                  </a:solidFill>
                </a:uFill>
                <a:hlinkClick r:id="rId7" action="ppaction://hlinksldjump"/>
              </a:rPr>
              <a:t>Заключение</a:t>
            </a:r>
            <a:endParaRPr lang="ru-RU" b="1" u="sng" dirty="0" smtClean="0">
              <a:solidFill>
                <a:schemeClr val="accent1">
                  <a:lumMod val="75000"/>
                </a:schemeClr>
              </a:solidFill>
              <a:uFill>
                <a:solidFill>
                  <a:schemeClr val="accent1">
                    <a:lumMod val="75000"/>
                  </a:schemeClr>
                </a:solidFill>
              </a:uFill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-85725"/>
            <a:ext cx="7497763" cy="16430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2">
                    <a:satMod val="130000"/>
                  </a:schemeClr>
                </a:solidFill>
              </a:rPr>
              <a:t>Открытые уроки </a:t>
            </a:r>
            <a:endParaRPr lang="ru-RU" sz="4000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0800000" flipH="1">
            <a:off x="7889503" y="6551314"/>
            <a:ext cx="6429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54046264"/>
              </p:ext>
            </p:extLst>
          </p:nvPr>
        </p:nvGraphicFramePr>
        <p:xfrm>
          <a:off x="1452563" y="1268760"/>
          <a:ext cx="7080250" cy="4547429"/>
        </p:xfrm>
        <a:graphic>
          <a:graphicData uri="http://schemas.openxmlformats.org/drawingml/2006/table">
            <a:tbl>
              <a:tblPr/>
              <a:tblGrid>
                <a:gridCol w="1031205"/>
                <a:gridCol w="1511970"/>
                <a:gridCol w="2767012"/>
                <a:gridCol w="1770063"/>
              </a:tblGrid>
              <a:tr h="866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Год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Предмет,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класс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Тема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Слушатели </a:t>
                      </a: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7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2007/2008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Развитие речи,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 класс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Деревья: ель и сосна. Распознавание. Части дерева.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Экспертная группа, учителя школ района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647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2007/2008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Чтение,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4 класс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«Твои защитники» По Л. Кассилю.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Учителя начальных классов, администрация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647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2008/2009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Математика,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 класс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Точка. Линии.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Учителя начальных классов, администрация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6477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2008/2009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Развитие речи,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1 класс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Тело человека. Части тела человека. Охрана здоровья.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Учителя начальных классов, администрация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7361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2009/2010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Математика,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 класс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Задачи и примеры изученных видов.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Учителя начальных классов, администрация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 flipH="1">
            <a:off x="979016" y="6384181"/>
            <a:ext cx="92868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4" action="ppaction://hlinksldjump"/>
              </a:rPr>
              <a:t>меню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-171450"/>
            <a:ext cx="7497763" cy="16430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2">
                    <a:satMod val="130000"/>
                  </a:schemeClr>
                </a:solidFill>
              </a:rPr>
              <a:t>Открытые уроки </a:t>
            </a:r>
            <a:endParaRPr lang="ru-RU" sz="4000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7889503" y="6453336"/>
            <a:ext cx="6429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8304751"/>
              </p:ext>
            </p:extLst>
          </p:nvPr>
        </p:nvGraphicFramePr>
        <p:xfrm>
          <a:off x="1452563" y="1196752"/>
          <a:ext cx="7080250" cy="4056417"/>
        </p:xfrm>
        <a:graphic>
          <a:graphicData uri="http://schemas.openxmlformats.org/drawingml/2006/table">
            <a:tbl>
              <a:tblPr/>
              <a:tblGrid>
                <a:gridCol w="1031205"/>
                <a:gridCol w="1584176"/>
                <a:gridCol w="2694806"/>
                <a:gridCol w="1770063"/>
              </a:tblGrid>
              <a:tr h="8666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Год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Предмет,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класс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Тема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Слушатели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81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2010/2011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Конструирование и геометрия,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3 класс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Конструирование плоскостных предметов из отрезков по образцам. Преобразование одного объекта в другой.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Учителя начальных классов, администрация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647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2011/2012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Конструирование и геометрия,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4 класс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Периметр многоугольника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Учителя начальных классов, администрация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647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2011/2012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Конструирование и геометрия,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 4 класс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Куб. Изготовление из бумаги модели куба. (2 урока)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В копилку методических идей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647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2011/2012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Развитие устной речи,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4 класс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Насекомые вредные и полезные.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В копилку методических идей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 flipH="1">
            <a:off x="979016" y="6312173"/>
            <a:ext cx="92868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4" action="ppaction://hlinksldjump"/>
              </a:rPr>
              <a:t>меню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 flipH="1">
            <a:off x="979016" y="6384181"/>
            <a:ext cx="92868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2" action="ppaction://hlinksldjump"/>
              </a:rPr>
              <a:t>меню</a:t>
            </a:r>
            <a:endParaRPr lang="ru-RU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flipH="1">
            <a:off x="7961511" y="6479307"/>
            <a:ext cx="6429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31368" y="1916832"/>
            <a:ext cx="76170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/>
              <a:t>Генетическая психология Жана Пиаже, 2011 год (реферат)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/>
              <a:t>Особенности познавательных процессов в младшем школьном возрасте, 2011год (курсовая работа)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 err="1"/>
              <a:t>Профессиограмма</a:t>
            </a:r>
            <a:r>
              <a:rPr lang="ru-RU" sz="1600" dirty="0"/>
              <a:t>, 2011год (Учитель-</a:t>
            </a:r>
            <a:r>
              <a:rPr lang="ru-RU" sz="1600" dirty="0" err="1"/>
              <a:t>олигофренопедагог</a:t>
            </a:r>
            <a:r>
              <a:rPr lang="ru-RU" sz="1600" dirty="0"/>
              <a:t>, учитель начальных классов)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/>
              <a:t>Резюме 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/>
              <a:t>Профпригодность. Профотбор. 2011 год (реферат)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/>
              <a:t>Педагогическая теория </a:t>
            </a:r>
            <a:r>
              <a:rPr lang="ru-RU" sz="1600" dirty="0" err="1"/>
              <a:t>Гербарта</a:t>
            </a:r>
            <a:r>
              <a:rPr lang="ru-RU" sz="1600" dirty="0"/>
              <a:t>. 2011 год (реферат)</a:t>
            </a:r>
          </a:p>
          <a:p>
            <a:pPr marL="285750" lvl="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1600" dirty="0" smtClean="0"/>
              <a:t>Индивидуальные особенности памяти младших школьников, их проявление и развитие в процессе обучения, 2012 год (курсовая работа по психодиагностике)</a:t>
            </a:r>
            <a:endParaRPr lang="ru-RU" sz="1600" dirty="0"/>
          </a:p>
        </p:txBody>
      </p:sp>
      <p:pic>
        <p:nvPicPr>
          <p:cNvPr id="10" name="Рисунок 9" descr="C:\Users\пк\Desktop\zda1-300x201.jpg"/>
          <p:cNvPicPr/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512" y="871"/>
            <a:ext cx="2736000" cy="17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i="1" dirty="0" smtClean="0"/>
              <a:t>Работы в ЕФ МГГУ</a:t>
            </a:r>
            <a:br>
              <a:rPr lang="ru-RU" sz="4000" b="1" i="1" dirty="0" smtClean="0"/>
            </a:br>
            <a:r>
              <a:rPr lang="ru-RU" sz="4000" b="1" i="1" dirty="0" smtClean="0"/>
              <a:t> им. М. Шолохова</a:t>
            </a:r>
            <a:endParaRPr lang="ru-RU" sz="4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7497763" cy="1484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2">
                    <a:satMod val="130000"/>
                  </a:schemeClr>
                </a:solidFill>
              </a:rPr>
              <a:t>Внеклассная работа</a:t>
            </a:r>
            <a:endParaRPr lang="ru-RU" sz="4000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15385479"/>
              </p:ext>
            </p:extLst>
          </p:nvPr>
        </p:nvGraphicFramePr>
        <p:xfrm>
          <a:off x="899592" y="1196753"/>
          <a:ext cx="8181528" cy="4732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трелка вправо 4">
            <a:hlinkClick r:id="rId8" action="ppaction://hlinksldjump"/>
          </p:cNvPr>
          <p:cNvSpPr/>
          <p:nvPr/>
        </p:nvSpPr>
        <p:spPr>
          <a:xfrm rot="10800000" flipH="1">
            <a:off x="8033519" y="6479306"/>
            <a:ext cx="6429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979016" y="6384181"/>
            <a:ext cx="92868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9" action="ppaction://hlinksldjump"/>
              </a:rPr>
              <a:t>меню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31416903"/>
              </p:ext>
            </p:extLst>
          </p:nvPr>
        </p:nvGraphicFramePr>
        <p:xfrm>
          <a:off x="1547813" y="736614"/>
          <a:ext cx="7053262" cy="5647765"/>
        </p:xfrm>
        <a:graphic>
          <a:graphicData uri="http://schemas.openxmlformats.org/drawingml/2006/table">
            <a:tbl>
              <a:tblPr/>
              <a:tblGrid>
                <a:gridCol w="788987"/>
                <a:gridCol w="3600450"/>
                <a:gridCol w="2663825"/>
              </a:tblGrid>
              <a:tr h="2756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Год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Тема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Форма проведения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7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Правила этикета: беседа по телефону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Практикум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47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Режим дня – основа жизни человека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Беседа-игра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347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Перешли мы во второй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Утренник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47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Что такое переход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Беседа-игра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347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Школа светофорных наук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Классный час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47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Мне посчастливилось родиться на Руси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Классный час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347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Вечер развлечений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Конкурсы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47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Будем вместе мы дружить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Игровой классный час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347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Путешествие в страну «Геометрия»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Командная игра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Осторожно, лёд!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3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Классный час с использованием мультимедийной презентации</a:t>
                      </a:r>
                      <a:endParaRPr kumimoji="0" lang="ru-RU" sz="13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347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Поздравляем с женским днём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Собрание – праздник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490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Вашей немеркнущей славе память потомков верна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Урок мужества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  <a:tr h="347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Социально – бытовая ориентация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Экономическая игра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CED4"/>
                    </a:solidFill>
                  </a:tcPr>
                </a:tc>
              </a:tr>
              <a:tr h="347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 свидания, школа начальная!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Праздник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E8EB"/>
                    </a:solidFil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7497763" cy="7858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2">
                    <a:satMod val="130000"/>
                  </a:schemeClr>
                </a:solidFill>
              </a:rPr>
              <a:t>Мероприятия </a:t>
            </a:r>
            <a:endParaRPr lang="ru-RU" sz="4000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7961511" y="6551315"/>
            <a:ext cx="6429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979016" y="6456189"/>
            <a:ext cx="92868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4" action="ppaction://hlinksldjump"/>
              </a:rPr>
              <a:t>меню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Содержимое 2"/>
          <p:cNvSpPr>
            <a:spLocks noGrp="1"/>
          </p:cNvSpPr>
          <p:nvPr>
            <p:ph idx="1"/>
          </p:nvPr>
        </p:nvSpPr>
        <p:spPr>
          <a:xfrm>
            <a:off x="1115616" y="1412776"/>
            <a:ext cx="7615262" cy="4122911"/>
          </a:xfrm>
          <a:extLst/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sz="1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С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равнительный анализ деятельности педагогического работника за 3 года;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sz="12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П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обедители олимпиад, конкурсов, соревнований.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 flipH="1">
            <a:off x="979016" y="6312173"/>
            <a:ext cx="92868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 smtClean="0">
                <a:hlinkClick r:id="rId5" action="ppaction://hlinksldjump"/>
              </a:rPr>
              <a:t>менюСлайд</a:t>
            </a:r>
            <a:r>
              <a:rPr lang="ru-RU" dirty="0" smtClean="0">
                <a:hlinkClick r:id="rId5" action="ppaction://hlinksldjump"/>
              </a:rPr>
              <a:t> 2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263550"/>
            <a:ext cx="698477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296" algn="ctr" fontAlgn="auto">
              <a:spcAft>
                <a:spcPts val="0"/>
              </a:spcAft>
              <a:defRPr/>
            </a:pPr>
            <a:r>
              <a:rPr lang="ru-RU" sz="32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chemeClr val="accent1">
                      <a:lumMod val="75000"/>
                    </a:schemeClr>
                  </a:solidFill>
                </a:uFill>
                <a:latin typeface="Arial" pitchFamily="34" charset="0"/>
                <a:cs typeface="Arial" pitchFamily="34" charset="0"/>
                <a:hlinkClick r:id="rId6" action="ppaction://hlinksldjump"/>
              </a:rPr>
              <a:t>Результаты педагогической деятельности</a:t>
            </a:r>
            <a:endParaRPr lang="ru-RU" sz="3200" b="1" i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Fill>
                <a:solidFill>
                  <a:schemeClr val="accent1">
                    <a:lumMod val="75000"/>
                  </a:schemeClr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0"/>
            <a:ext cx="7497762" cy="17970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2">
                    <a:satMod val="130000"/>
                  </a:schemeClr>
                </a:solidFill>
              </a:rPr>
              <a:t>Сравнительный анализ деятельности педагогического работника за 3 года</a:t>
            </a:r>
            <a:endParaRPr lang="ru-RU" sz="4000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0800000" flipH="1">
            <a:off x="7889503" y="6479306"/>
            <a:ext cx="6429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979016" y="6384181"/>
            <a:ext cx="92868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err="1" smtClean="0">
                <a:hlinkClick r:id="rId4" action="ppaction://hlinksldjump"/>
              </a:rPr>
              <a:t>менюСлайд</a:t>
            </a:r>
            <a:r>
              <a:rPr lang="ru-RU" dirty="0" smtClean="0">
                <a:hlinkClick r:id="rId4" action="ppaction://hlinksldjump"/>
              </a:rPr>
              <a:t> 2</a:t>
            </a:r>
            <a:endParaRPr lang="ru-RU" dirty="0"/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3466740381"/>
              </p:ext>
            </p:extLst>
          </p:nvPr>
        </p:nvGraphicFramePr>
        <p:xfrm>
          <a:off x="4914583" y="3284984"/>
          <a:ext cx="3816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4103285891"/>
              </p:ext>
            </p:extLst>
          </p:nvPr>
        </p:nvGraphicFramePr>
        <p:xfrm>
          <a:off x="1187624" y="1916832"/>
          <a:ext cx="392366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0"/>
            <a:ext cx="7497762" cy="17970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2">
                    <a:satMod val="130000"/>
                  </a:schemeClr>
                </a:solidFill>
              </a:rPr>
              <a:t>Сравнительный анализ деятельности педагогического работника за 3 года</a:t>
            </a:r>
            <a:endParaRPr lang="ru-RU" sz="4000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rot="10800000" flipH="1">
            <a:off x="7889503" y="6479306"/>
            <a:ext cx="6429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 flipH="1">
            <a:off x="979016" y="6384181"/>
            <a:ext cx="92868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4" action="ppaction://hlinksldjump"/>
              </a:rPr>
              <a:t>меню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630494965"/>
              </p:ext>
            </p:extLst>
          </p:nvPr>
        </p:nvGraphicFramePr>
        <p:xfrm>
          <a:off x="1311556" y="1988840"/>
          <a:ext cx="3924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="" xmlns:p14="http://schemas.microsoft.com/office/powerpoint/2010/main" val="3984828229"/>
              </p:ext>
            </p:extLst>
          </p:nvPr>
        </p:nvGraphicFramePr>
        <p:xfrm>
          <a:off x="4824730" y="3741100"/>
          <a:ext cx="392366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782328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88" y="0"/>
            <a:ext cx="7497762" cy="17970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2">
                    <a:satMod val="130000"/>
                  </a:schemeClr>
                </a:solidFill>
              </a:rPr>
              <a:t>Сравнительный анализ деятельности педагогического работника за 3 года</a:t>
            </a:r>
            <a:endParaRPr lang="ru-RU" sz="4000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7961511" y="6479307"/>
            <a:ext cx="6429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979016" y="6381328"/>
            <a:ext cx="92868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4" action="ppaction://hlinksldjump"/>
              </a:rPr>
              <a:t>меню</a:t>
            </a: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="" xmlns:p14="http://schemas.microsoft.com/office/powerpoint/2010/main" val="4031234080"/>
              </p:ext>
            </p:extLst>
          </p:nvPr>
        </p:nvGraphicFramePr>
        <p:xfrm>
          <a:off x="1187624" y="1916832"/>
          <a:ext cx="392366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="" xmlns:p14="http://schemas.microsoft.com/office/powerpoint/2010/main" val="483205691"/>
              </p:ext>
            </p:extLst>
          </p:nvPr>
        </p:nvGraphicFramePr>
        <p:xfrm>
          <a:off x="4644008" y="3687752"/>
          <a:ext cx="3923665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73308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6950" y="-107490"/>
            <a:ext cx="8183562" cy="14287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2">
                    <a:satMod val="130000"/>
                  </a:schemeClr>
                </a:solidFill>
              </a:rPr>
              <a:t>Победители олимпиад, конкурсов, соревнований</a:t>
            </a:r>
            <a:r>
              <a:rPr lang="ru-RU" sz="2400" b="1" i="1" dirty="0" smtClean="0">
                <a:solidFill>
                  <a:schemeClr val="tx2">
                    <a:satMod val="130000"/>
                  </a:schemeClr>
                </a:solidFill>
              </a:rPr>
              <a:t>.</a:t>
            </a:r>
            <a:endParaRPr lang="ru-RU" sz="2400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56792"/>
            <a:ext cx="2260365" cy="3204000"/>
          </a:xfrm>
        </p:spPr>
      </p:pic>
      <p:sp>
        <p:nvSpPr>
          <p:cNvPr id="5" name="Стрелка вправо 4">
            <a:hlinkClick r:id="rId4" action="ppaction://hlinksldjump"/>
          </p:cNvPr>
          <p:cNvSpPr/>
          <p:nvPr/>
        </p:nvSpPr>
        <p:spPr>
          <a:xfrm flipH="1">
            <a:off x="7889503" y="6479307"/>
            <a:ext cx="6429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>
            <a:hlinkClick r:id="rId5" action="ppaction://hlinksldjump"/>
          </p:cNvPr>
          <p:cNvSpPr/>
          <p:nvPr/>
        </p:nvSpPr>
        <p:spPr>
          <a:xfrm flipH="1">
            <a:off x="971600" y="6384181"/>
            <a:ext cx="92868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5" action="ppaction://hlinksldjump"/>
              </a:rPr>
              <a:t>меню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4591">
            <a:off x="2281320" y="1300227"/>
            <a:ext cx="1324460" cy="19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74200">
            <a:off x="7534802" y="3608703"/>
            <a:ext cx="1402352" cy="19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8851">
            <a:off x="7511235" y="1490926"/>
            <a:ext cx="1427265" cy="198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8563">
            <a:off x="6223583" y="855762"/>
            <a:ext cx="1339462" cy="19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913338">
            <a:off x="6178226" y="3048294"/>
            <a:ext cx="1246417" cy="19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941168"/>
            <a:ext cx="1430737" cy="198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8321">
            <a:off x="863415" y="3628245"/>
            <a:ext cx="1429741" cy="1980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889498"/>
            <a:ext cx="1263224" cy="19800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705" y="4916555"/>
            <a:ext cx="1400650" cy="198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20882760">
            <a:off x="2349804" y="3262839"/>
            <a:ext cx="1384076" cy="198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 rot="21008759">
            <a:off x="786841" y="1368634"/>
            <a:ext cx="1337852" cy="19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1000125" y="749300"/>
            <a:ext cx="5588000" cy="5322888"/>
          </a:xfrm>
        </p:spPr>
        <p:txBody>
          <a:bodyPr/>
          <a:lstStyle/>
          <a:p>
            <a:pPr algn="just" eaLnBrk="1" hangingPunct="1">
              <a:defRPr/>
            </a:pPr>
            <a:r>
              <a:rPr lang="ru-RU" sz="1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indent="0" algn="just" eaLnBrk="1" hangingPunct="1">
              <a:buFont typeface="Wingdings 2" pitchFamily="18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Московский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государственный гуманитарный          университет имени М.А. Шолохова, Егорьевский филиал;          Факультет «Педагогика и психология», студентка 5 курса 2012г.</a:t>
            </a:r>
          </a:p>
          <a:p>
            <a:pPr marL="82550" indent="0" algn="just" eaLnBrk="1" hangingPunct="1">
              <a:buFont typeface="Wingdings 2" pitchFamily="18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Истринское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педучилище, 1986. Специальность: учитель начальных классов, воспитатель ГПД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defRPr/>
            </a:pPr>
            <a:r>
              <a:rPr lang="ru-RU" sz="1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 работы </a:t>
            </a:r>
            <a:endParaRPr lang="ru-RU" sz="1800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82550" indent="0" algn="just" eaLnBrk="1" hangingPunct="1">
              <a:buFont typeface="Wingdings 2" pitchFamily="18" charset="2"/>
              <a:buNone/>
              <a:defRPr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МБСКОУ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специальная (коррекционная) школа -         интернат 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VIII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вида Шатурского муниципального района Московской      области</a:t>
            </a:r>
          </a:p>
          <a:p>
            <a:pPr algn="just" eaLnBrk="1" hangingPunct="1">
              <a:defRPr/>
            </a:pPr>
            <a:r>
              <a:rPr lang="ru-RU" sz="1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Должность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550" indent="0" algn="just" eaLnBrk="1" hangingPunct="1">
              <a:buFont typeface="Wingdings 2" pitchFamily="18" charset="2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Учитель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начальных классов</a:t>
            </a:r>
          </a:p>
          <a:p>
            <a:pPr algn="just" eaLnBrk="1" hangingPunct="1">
              <a:defRPr/>
            </a:pPr>
            <a:r>
              <a:rPr lang="ru-RU" sz="1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82550" indent="0" algn="just" eaLnBrk="1" hangingPunct="1">
              <a:buFont typeface="Wingdings 2" pitchFamily="18" charset="2"/>
              <a:buNone/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Высшая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 21.11.2007г.</a:t>
            </a:r>
          </a:p>
          <a:p>
            <a:pPr algn="just" eaLnBrk="1" hangingPunct="1">
              <a:defRPr/>
            </a:pPr>
            <a:r>
              <a:rPr lang="ru-RU" sz="1800" b="1" u="sng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Стаж работы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26 лет   </a:t>
            </a:r>
          </a:p>
          <a:p>
            <a:pPr marL="82550" indent="0" algn="just" eaLnBrk="1" hangingPunct="1">
              <a:buFont typeface="Wingdings 2" pitchFamily="18" charset="2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956376" y="6551315"/>
            <a:ext cx="6429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flipH="1">
            <a:off x="980157" y="6384181"/>
            <a:ext cx="1071563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4" action="ppaction://hlinksldjump"/>
              </a:rPr>
              <a:t>меню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142852"/>
            <a:ext cx="7643866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Приказчикова Нина Николаевна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6721921" y="1124744"/>
            <a:ext cx="2314575" cy="429309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Содержимое 2"/>
          <p:cNvSpPr>
            <a:spLocks noGrp="1"/>
          </p:cNvSpPr>
          <p:nvPr>
            <p:ph idx="1"/>
          </p:nvPr>
        </p:nvSpPr>
        <p:spPr>
          <a:xfrm>
            <a:off x="1115616" y="1268760"/>
            <a:ext cx="7858150" cy="3978895"/>
          </a:xfrm>
          <a:extLst/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С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писок словарей и другой справочной литературы по предмету;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С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писок наглядных пособий;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action="ppaction://hlinksldjump"/>
              </a:rPr>
              <a:t>Т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action="ppaction://hlinksldjump"/>
              </a:rPr>
              <a:t>ехнические средства обучения;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</p:txBody>
      </p:sp>
      <p:sp>
        <p:nvSpPr>
          <p:cNvPr id="6" name="Стрелка вправо 5">
            <a:hlinkClick r:id="rId6" action="ppaction://hlinksldjump"/>
          </p:cNvPr>
          <p:cNvSpPr/>
          <p:nvPr/>
        </p:nvSpPr>
        <p:spPr>
          <a:xfrm flipH="1">
            <a:off x="979016" y="6312173"/>
            <a:ext cx="92868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6" action="ppaction://hlinksldjump"/>
              </a:rPr>
              <a:t>меню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644255" y="312982"/>
            <a:ext cx="5808065" cy="7397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2296"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32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chemeClr val="accent1">
                      <a:lumMod val="75000"/>
                    </a:schemeClr>
                  </a:solidFill>
                </a:uFill>
                <a:hlinkClick r:id="rId7" action="ppaction://hlinksldjump"/>
              </a:rPr>
              <a:t>Учебно-материальная база</a:t>
            </a:r>
            <a:endParaRPr lang="ru-RU" sz="3200" b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Fill>
                <a:solidFill>
                  <a:schemeClr val="accent1">
                    <a:lumMod val="75000"/>
                  </a:schemeClr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7497763" cy="17256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2">
                    <a:satMod val="130000"/>
                  </a:schemeClr>
                </a:solidFill>
              </a:rPr>
              <a:t>Список словарей и другой справочной литературы по предмету</a:t>
            </a:r>
            <a:endParaRPr lang="ru-RU" sz="4000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7961511" y="6407299"/>
            <a:ext cx="6429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979016" y="6312173"/>
            <a:ext cx="92868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4" action="ppaction://hlinksldjump"/>
              </a:rPr>
              <a:t>меню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2132856"/>
            <a:ext cx="489654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82575" algn="just">
              <a:lnSpc>
                <a:spcPct val="150000"/>
              </a:lnSpc>
              <a:spcBef>
                <a:spcPts val="600"/>
              </a:spcBef>
              <a:buClr>
                <a:srgbClr val="B83D68"/>
              </a:buClr>
              <a:buSzPct val="80000"/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Ознакомление с окружающим миром (10 штук)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125" lvl="0" indent="-282575" algn="just">
              <a:lnSpc>
                <a:spcPct val="150000"/>
              </a:lnSpc>
              <a:spcBef>
                <a:spcPts val="600"/>
              </a:spcBef>
              <a:buClr>
                <a:srgbClr val="B83D68"/>
              </a:buClr>
              <a:buSzPct val="80000"/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Брошюра «Читаем сами» (11 штук)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125" lvl="0" indent="-282575" algn="just">
              <a:lnSpc>
                <a:spcPct val="150000"/>
              </a:lnSpc>
              <a:spcBef>
                <a:spcPts val="600"/>
              </a:spcBef>
              <a:buClr>
                <a:srgbClr val="B83D68"/>
              </a:buClr>
              <a:buSzPct val="80000"/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Брошюра «Правила дорожного движения» (12 штук)</a:t>
            </a: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125" lvl="0" indent="-282575" algn="just">
              <a:lnSpc>
                <a:spcPct val="150000"/>
              </a:lnSpc>
              <a:spcBef>
                <a:spcPts val="600"/>
              </a:spcBef>
              <a:buClr>
                <a:srgbClr val="B83D68"/>
              </a:buClr>
              <a:buSzPct val="80000"/>
              <a:buFont typeface="Wingdings" pitchFamily="2" charset="2"/>
              <a:buChar char="§"/>
            </a:pPr>
            <a:r>
              <a:rPr lang="ru-RU" sz="1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Орфографический словарь (8 штук)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169160"/>
            <a:ext cx="1142122" cy="1476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1" y="4226310"/>
            <a:ext cx="1012067" cy="1512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169160"/>
            <a:ext cx="1174706" cy="151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7497763" cy="10001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2">
                    <a:satMod val="130000"/>
                  </a:schemeClr>
                </a:solidFill>
              </a:rPr>
              <a:t>Список наглядных пособий</a:t>
            </a:r>
            <a:endParaRPr lang="ru-RU" sz="4000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0963" name="Содержимое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1450" cy="4481513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Тематические схемы-таблицы по русскому языку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Индивидуальные карточки по русскому языку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Касса букв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Набор «Словарные слова»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Раздаточный материал по математике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Касса цифр и знаков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Схемы-таблицы по математике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Индивидуальные  карточки по математике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Таблицы по развитию речи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Иллюстративный и раздаточный материал по различным темам к предмету «Развитие речи.»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Иллюстрации по изобразительному искусству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Трафареты и шаблоны по трудовому обучению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Гербарии для начальной школы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Муляжи фруктов, грибов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Набор «Геометрические формы»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Прочие пособия по предметам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7961511" y="6479307"/>
            <a:ext cx="6429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979016" y="6384181"/>
            <a:ext cx="92868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4" action="ppaction://hlinksldjump"/>
              </a:rPr>
              <a:t>меню</a:t>
            </a:r>
            <a:endParaRPr lang="ru-RU" dirty="0"/>
          </a:p>
        </p:txBody>
      </p:sp>
      <p:pic>
        <p:nvPicPr>
          <p:cNvPr id="40966" name="Рисунок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213" y="1779588"/>
            <a:ext cx="1608137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Рисунок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363" y="1751013"/>
            <a:ext cx="154781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Рисунок 8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4743450"/>
            <a:ext cx="1766887" cy="132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7497763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2">
                    <a:satMod val="130000"/>
                  </a:schemeClr>
                </a:solidFill>
              </a:rPr>
              <a:t>Технические средства обучения</a:t>
            </a:r>
            <a:endParaRPr lang="ru-RU" sz="4000" b="1" i="1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8131" name="Содержимое 2"/>
          <p:cNvSpPr>
            <a:spLocks noGrp="1"/>
          </p:cNvSpPr>
          <p:nvPr>
            <p:ph idx="1"/>
          </p:nvPr>
        </p:nvSpPr>
        <p:spPr>
          <a:xfrm>
            <a:off x="1435100" y="908719"/>
            <a:ext cx="7499350" cy="5520655"/>
          </a:xfrm>
          <a:extLst/>
        </p:spPr>
        <p:txBody>
          <a:bodyPr numCol="2"/>
          <a:lstStyle/>
          <a:p>
            <a:pPr eaLnBrk="1" hangingPunct="1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Телевизор</a:t>
            </a:r>
          </a:p>
          <a:p>
            <a:pPr eaLnBrk="1" hangingPunct="1">
              <a:defRPr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DVD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проигрыватель</a:t>
            </a:r>
          </a:p>
          <a:p>
            <a:pPr marL="82550" indent="0" eaLnBrk="1" hangingPunct="1">
              <a:buFont typeface="Wingdings 2" pitchFamily="18" charset="2"/>
              <a:buNone/>
              <a:defRPr/>
            </a:pP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Записи на </a:t>
            </a:r>
            <a:r>
              <a:rPr lang="en-US" sz="1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DVD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Уроки осторожности. Правила безопасности для малышей.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Развлекательно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– обучающая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программа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Бабушкины сказки. Лесные сказки.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Сборник мультфильмов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400" i="1" dirty="0" smtClean="0">
                <a:latin typeface="Times New Roman"/>
                <a:ea typeface="Calibri"/>
              </a:rPr>
              <a:t>Уроки доброты. </a:t>
            </a:r>
            <a:r>
              <a:rPr lang="ru-RU" sz="1400" dirty="0" smtClean="0">
                <a:latin typeface="Times New Roman"/>
                <a:ea typeface="Calibri"/>
              </a:rPr>
              <a:t>Обучающая программа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ru-RU" sz="1400" i="1" dirty="0" smtClean="0">
                <a:latin typeface="Times New Roman"/>
                <a:ea typeface="Calibri"/>
              </a:rPr>
              <a:t>Уроки живой природы. </a:t>
            </a:r>
            <a:r>
              <a:rPr lang="ru-RU" sz="1400" dirty="0" smtClean="0">
                <a:latin typeface="Times New Roman"/>
                <a:ea typeface="Calibri"/>
              </a:rPr>
              <a:t>Обучающая и воспитательная программа</a:t>
            </a:r>
          </a:p>
          <a:p>
            <a:pPr marL="82550" indent="0" eaLnBrk="1" hangingPunct="1">
              <a:buFont typeface="Wingdings 2" pitchFamily="18" charset="2"/>
              <a:buNone/>
              <a:defRPr/>
            </a:pP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Мультимедийные презентации</a:t>
            </a:r>
            <a:endParaRPr lang="en-US" sz="1400" i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Права ребёнка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Поговорим о болезнях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Куб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Знакомство с осевой симметрией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Периметр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Насекомые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Что такое погода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Транспорт в городе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Тело человека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Орехи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Социально-бытовая ориентация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Безопасность на льду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Подборка произведений по чтению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Углы 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И другие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ru-RU" sz="1400" i="1" dirty="0" err="1" smtClean="0">
                <a:latin typeface="Times New Roman" pitchFamily="18" charset="0"/>
                <a:cs typeface="Times New Roman" pitchFamily="18" charset="0"/>
              </a:rPr>
              <a:t>Смешарики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. Азбука безопасности</a:t>
            </a:r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8033519" y="6551315"/>
            <a:ext cx="6429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979016" y="6456188"/>
            <a:ext cx="928688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4" action="ppaction://hlinksldjump"/>
              </a:rPr>
              <a:t>меню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/>
        </p:blipFill>
        <p:spPr>
          <a:xfrm>
            <a:off x="5195139" y="764704"/>
            <a:ext cx="3825784" cy="3612530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100" y="-27384"/>
            <a:ext cx="7499350" cy="1143000"/>
          </a:xfrm>
        </p:spPr>
        <p:txBody>
          <a:bodyPr/>
          <a:lstStyle/>
          <a:p>
            <a:r>
              <a:rPr lang="ru-RU" sz="4000" b="1" i="1" dirty="0" smtClean="0"/>
              <a:t>Заключение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980728"/>
            <a:ext cx="7499350" cy="4800600"/>
          </a:xfrm>
        </p:spPr>
        <p:txBody>
          <a:bodyPr/>
          <a:lstStyle/>
          <a:p>
            <a:pPr marL="82550" indent="0" algn="just">
              <a:buNone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      Каждый </a:t>
            </a:r>
            <a:r>
              <a:rPr lang="ru-RU" sz="1600" dirty="0">
                <a:latin typeface="Arial" pitchFamily="34" charset="0"/>
                <a:cs typeface="Arial" pitchFamily="34" charset="0"/>
              </a:rPr>
              <a:t>год я задаю себе одни и те же вопросы. Смогу ли я войти во внутренний мир ребенка без предрассудков и предвзятых оценок? Смогу ли я принять учеников такими, какие они есть? Сумею ли я обнаружить в каждом ученике личность? Смогу ли я помочь моим ученикам привить живой интерес, любопытство по отношению к самим себе, миру, который их окружает, сохранить и поддержать самое дорогое, чем обладает человек, - желание познавать? И, наконец, в достаточной ли степени я сама творческий человек, который сможет быть примером, который сможет вести за собой в неизвестную, загадочную Страну Знаний. Эти вопросы заставляют меня искать, придумывать, творить. Именно они являются двигателем моей педагогической деятельности.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302" y="3789040"/>
            <a:ext cx="4465194" cy="2952000"/>
          </a:xfrm>
          <a:prstGeom prst="rect">
            <a:avLst/>
          </a:prstGeom>
        </p:spPr>
      </p:pic>
      <p:pic>
        <p:nvPicPr>
          <p:cNvPr id="6" name="Рисунок 4"/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433" y="4149080"/>
            <a:ext cx="1629439" cy="1872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Стрелка вправо 6"/>
          <p:cNvSpPr/>
          <p:nvPr/>
        </p:nvSpPr>
        <p:spPr>
          <a:xfrm flipH="1">
            <a:off x="979016" y="6456188"/>
            <a:ext cx="928688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5" action="ppaction://hlinksldjump"/>
              </a:rPr>
              <a:t>меню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2904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-387350"/>
            <a:ext cx="7497763" cy="178593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Повышение квалификации</a:t>
            </a:r>
            <a:endParaRPr lang="ru-RU" sz="4000" b="1" i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651745544"/>
              </p:ext>
            </p:extLst>
          </p:nvPr>
        </p:nvGraphicFramePr>
        <p:xfrm>
          <a:off x="1187450" y="1052736"/>
          <a:ext cx="7632700" cy="5037152"/>
        </p:xfrm>
        <a:graphic>
          <a:graphicData uri="http://schemas.openxmlformats.org/drawingml/2006/table">
            <a:tbl>
              <a:tblPr/>
              <a:tblGrid>
                <a:gridCol w="1400495"/>
                <a:gridCol w="1120397"/>
                <a:gridCol w="3204022"/>
                <a:gridCol w="1907786"/>
              </a:tblGrid>
              <a:tr h="741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Год 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6C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Кол-во часов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6C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Тема 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6C3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Место обучения</a:t>
                      </a:r>
                    </a:p>
                  </a:txBody>
                  <a:tcPr marL="91435" marR="91435" marT="45716" marB="4571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E6C36"/>
                    </a:solidFill>
                  </a:tcPr>
                </a:tc>
              </a:tr>
              <a:tr h="8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2004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4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144 часа, уд.№ 6525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4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Инновационные технологии в системе обучения учащихся специальных школ 8 вида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4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ИПК и ПРНО Московской области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4CE"/>
                    </a:solidFill>
                  </a:tcPr>
                </a:tc>
              </a:tr>
              <a:tr h="9814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108 часов, уд.№ 2276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Диагностика и коррекция личностного и психического развития учащихся начальной школы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МГОПИ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BE8"/>
                    </a:solidFill>
                  </a:tcPr>
                </a:tc>
              </a:tr>
              <a:tr h="8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2009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4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 часа, уд.№ 1303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4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Квалифицированный пользователь РС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4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ГОУ Педагогическая академия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4CE"/>
                    </a:solidFill>
                  </a:tcPr>
                </a:tc>
              </a:tr>
              <a:tr h="8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 часов, уд.№ 3395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Академический инвариантный учебный модуль «Образование и общество»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B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ГОУ Педагогическая академия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BE8"/>
                    </a:solidFill>
                  </a:tcPr>
                </a:tc>
              </a:tr>
              <a:tr h="8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4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72 часа, уд.№ 3395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4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Информационные технологии в преподавании учебных предметов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4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ЦНПТ г. Троицк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Calibri" pitchFamily="34" charset="0"/>
                        <a:cs typeface="Arial" pitchFamily="34" charset="0"/>
                      </a:endParaRPr>
                    </a:p>
                  </a:txBody>
                  <a:tcPr marL="68576" marR="68576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D4CE"/>
                    </a:solidFill>
                  </a:tcPr>
                </a:tc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 flipH="1">
            <a:off x="980157" y="6384181"/>
            <a:ext cx="1071563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3" action="ppaction://hlinksldjump"/>
              </a:rPr>
              <a:t>меню</a:t>
            </a:r>
            <a:endParaRPr lang="ru-RU" dirty="0"/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8028384" y="6551315"/>
            <a:ext cx="6429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7497763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Грамоты, благодарственные письма</a:t>
            </a:r>
            <a:endParaRPr lang="ru-RU" sz="4000" b="1" i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857250" y="6311900"/>
            <a:ext cx="928688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3" action="ppaction://hlinksldjump"/>
              </a:rPr>
              <a:t>меню</a:t>
            </a:r>
            <a:endParaRPr lang="ru-RU" dirty="0"/>
          </a:p>
        </p:txBody>
      </p:sp>
      <p:pic>
        <p:nvPicPr>
          <p:cNvPr id="14340" name="Рисунок 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450" y="1341438"/>
            <a:ext cx="2101850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4083050" y="1844675"/>
            <a:ext cx="3657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2012 год</a:t>
            </a:r>
          </a:p>
          <a:p>
            <a:pPr algn="ctr" eaLnBrk="1" hangingPunct="1"/>
            <a:r>
              <a:rPr lang="ru-RU" b="1"/>
              <a:t>Благодарственное письмо</a:t>
            </a:r>
          </a:p>
          <a:p>
            <a:pPr algn="ctr" eaLnBrk="1" hangingPunct="1"/>
            <a:r>
              <a:rPr lang="ru-RU" b="1"/>
              <a:t>Администрация школы-интерната</a:t>
            </a:r>
          </a:p>
        </p:txBody>
      </p:sp>
      <p:pic>
        <p:nvPicPr>
          <p:cNvPr id="14342" name="Рисунок 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429000"/>
            <a:ext cx="2084387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Рисунок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429000"/>
            <a:ext cx="2122488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Box 11"/>
          <p:cNvSpPr txBox="1">
            <a:spLocks noChangeArrowheads="1"/>
          </p:cNvSpPr>
          <p:nvPr/>
        </p:nvSpPr>
        <p:spPr bwMode="auto">
          <a:xfrm>
            <a:off x="895350" y="4868863"/>
            <a:ext cx="38925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2011 год</a:t>
            </a:r>
          </a:p>
          <a:p>
            <a:pPr algn="ctr" eaLnBrk="1" hangingPunct="1"/>
            <a:r>
              <a:rPr lang="ru-RU" b="1"/>
              <a:t>Почётная грамота</a:t>
            </a:r>
          </a:p>
          <a:p>
            <a:pPr algn="ctr" eaLnBrk="1" hangingPunct="1"/>
            <a:r>
              <a:rPr lang="ru-RU" b="1"/>
              <a:t>Администрация Шатурского муниципального района</a:t>
            </a:r>
          </a:p>
        </p:txBody>
      </p:sp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7950200" y="6600825"/>
            <a:ext cx="642938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7497763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Грамоты, благодарственные письма</a:t>
            </a:r>
            <a:endParaRPr lang="ru-RU" sz="4000" b="1" i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979016" y="6309320"/>
            <a:ext cx="92868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3" action="ppaction://hlinksldjump"/>
              </a:rPr>
              <a:t>меню</a:t>
            </a:r>
            <a:endParaRPr lang="ru-RU" dirty="0"/>
          </a:p>
        </p:txBody>
      </p:sp>
      <p:sp>
        <p:nvSpPr>
          <p:cNvPr id="15364" name="TextBox 8"/>
          <p:cNvSpPr txBox="1">
            <a:spLocks noChangeArrowheads="1"/>
          </p:cNvSpPr>
          <p:nvPr/>
        </p:nvSpPr>
        <p:spPr bwMode="auto">
          <a:xfrm>
            <a:off x="3217863" y="1844675"/>
            <a:ext cx="553085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2012 год</a:t>
            </a:r>
          </a:p>
          <a:p>
            <a:pPr algn="ctr" eaLnBrk="1" hangingPunct="1"/>
            <a:r>
              <a:rPr lang="ru-RU" b="1"/>
              <a:t>Грамота </a:t>
            </a:r>
            <a:r>
              <a:rPr lang="en-US" b="1"/>
              <a:t>XII</a:t>
            </a:r>
            <a:r>
              <a:rPr lang="ru-RU" b="1"/>
              <a:t>Фестиваля детского творчества  «От сердца к сердцу»</a:t>
            </a:r>
          </a:p>
          <a:p>
            <a:pPr algn="ctr" eaLnBrk="1" hangingPunct="1"/>
            <a:r>
              <a:rPr lang="ru-RU" b="1"/>
              <a:t>Межрегиональная общественная организация инвалидов</a:t>
            </a:r>
          </a:p>
        </p:txBody>
      </p:sp>
      <p:sp>
        <p:nvSpPr>
          <p:cNvPr id="15365" name="TextBox 11"/>
          <p:cNvSpPr txBox="1">
            <a:spLocks noChangeArrowheads="1"/>
          </p:cNvSpPr>
          <p:nvPr/>
        </p:nvSpPr>
        <p:spPr bwMode="auto">
          <a:xfrm>
            <a:off x="1979613" y="4868863"/>
            <a:ext cx="41767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2010 год</a:t>
            </a:r>
          </a:p>
          <a:p>
            <a:pPr algn="ctr" eaLnBrk="1" hangingPunct="1"/>
            <a:r>
              <a:rPr lang="ru-RU" b="1"/>
              <a:t>Грамота</a:t>
            </a:r>
          </a:p>
          <a:p>
            <a:pPr algn="ctr" eaLnBrk="1" hangingPunct="1"/>
            <a:r>
              <a:rPr lang="ru-RU" b="1"/>
              <a:t>Администрация школы-интерната</a:t>
            </a:r>
          </a:p>
        </p:txBody>
      </p:sp>
      <p:pic>
        <p:nvPicPr>
          <p:cNvPr id="15366" name="Рисунок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341438"/>
            <a:ext cx="2141538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Рисунок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3357563"/>
            <a:ext cx="2174875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8027988" y="6551315"/>
            <a:ext cx="6429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0"/>
            <a:ext cx="7497763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Грамоты, благодарственные письма</a:t>
            </a:r>
            <a:endParaRPr lang="ru-RU" sz="4000" b="1" i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979016" y="6312173"/>
            <a:ext cx="92868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3" action="ppaction://hlinksldjump"/>
              </a:rPr>
              <a:t>меню</a:t>
            </a:r>
            <a:endParaRPr lang="ru-RU" dirty="0"/>
          </a:p>
        </p:txBody>
      </p:sp>
      <p:sp>
        <p:nvSpPr>
          <p:cNvPr id="16388" name="TextBox 8"/>
          <p:cNvSpPr txBox="1">
            <a:spLocks noChangeArrowheads="1"/>
          </p:cNvSpPr>
          <p:nvPr/>
        </p:nvSpPr>
        <p:spPr bwMode="auto">
          <a:xfrm>
            <a:off x="3362325" y="1844675"/>
            <a:ext cx="43053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2009 год</a:t>
            </a:r>
          </a:p>
          <a:p>
            <a:pPr algn="ctr" eaLnBrk="1" hangingPunct="1"/>
            <a:r>
              <a:rPr lang="ru-RU" b="1"/>
              <a:t>Почётная грамота</a:t>
            </a:r>
          </a:p>
          <a:p>
            <a:pPr algn="ctr" eaLnBrk="1" hangingPunct="1"/>
            <a:r>
              <a:rPr lang="ru-RU" b="1"/>
              <a:t>Администрация школы-интерната</a:t>
            </a:r>
          </a:p>
        </p:txBody>
      </p:sp>
      <p:sp>
        <p:nvSpPr>
          <p:cNvPr id="16389" name="TextBox 11"/>
          <p:cNvSpPr txBox="1">
            <a:spLocks noChangeArrowheads="1"/>
          </p:cNvSpPr>
          <p:nvPr/>
        </p:nvSpPr>
        <p:spPr bwMode="auto">
          <a:xfrm>
            <a:off x="1785938" y="4797425"/>
            <a:ext cx="422592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b="1"/>
              <a:t>2007 год</a:t>
            </a:r>
          </a:p>
          <a:p>
            <a:pPr algn="ctr" eaLnBrk="1" hangingPunct="1"/>
            <a:r>
              <a:rPr lang="ru-RU" b="1"/>
              <a:t>Грамота</a:t>
            </a:r>
          </a:p>
          <a:p>
            <a:pPr algn="ctr" eaLnBrk="1" hangingPunct="1"/>
            <a:r>
              <a:rPr lang="ru-RU" b="1"/>
              <a:t>Управление образования Шатурского муниципального района</a:t>
            </a:r>
          </a:p>
        </p:txBody>
      </p:sp>
      <p:pic>
        <p:nvPicPr>
          <p:cNvPr id="16390" name="Рисунок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50" y="1268413"/>
            <a:ext cx="21431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Рисунок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388" y="3284538"/>
            <a:ext cx="2206625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8028384" y="6525344"/>
            <a:ext cx="6429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25" y="142875"/>
            <a:ext cx="7497763" cy="1000125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Участие в профессиональных конкурсах</a:t>
            </a:r>
            <a:endParaRPr lang="ru-RU" sz="4000" b="1" i="1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1143000" y="1357313"/>
          <a:ext cx="7786688" cy="1871662"/>
        </p:xfrm>
        <a:graphic>
          <a:graphicData uri="http://schemas.openxmlformats.org/drawingml/2006/table">
            <a:tbl>
              <a:tblPr/>
              <a:tblGrid>
                <a:gridCol w="1143000"/>
                <a:gridCol w="2751138"/>
                <a:gridCol w="2249487"/>
                <a:gridCol w="1643063"/>
              </a:tblGrid>
              <a:tr h="703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Год 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6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Название конкурса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6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Уровень проведения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6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Black" pitchFamily="34" charset="0"/>
                          <a:cs typeface="Arial" pitchFamily="34" charset="0"/>
                        </a:rPr>
                        <a:t>Результат </a:t>
                      </a: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B639"/>
                    </a:solidFill>
                  </a:tcPr>
                </a:tc>
              </a:tr>
              <a:tr h="11683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2011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Компьютер и школа в номинации «Лучший урок с использованием презентации»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Министерство образования Московской области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Times New Roman" pitchFamily="18" charset="0"/>
                        </a:rPr>
                        <a:t>Сертификат за активное участие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5CE"/>
                    </a:solidFill>
                  </a:tcPr>
                </a:tc>
              </a:tr>
            </a:tbl>
          </a:graphicData>
        </a:graphic>
      </p:graphicFrame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 flipH="1">
            <a:off x="7961313" y="6525344"/>
            <a:ext cx="642937" cy="46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flipH="1">
            <a:off x="980728" y="6384181"/>
            <a:ext cx="1143000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3" action="ppaction://hlinksldjump"/>
              </a:rPr>
              <a:t>меню</a:t>
            </a:r>
            <a:endParaRPr lang="ru-RU" dirty="0"/>
          </a:p>
        </p:txBody>
      </p:sp>
      <p:pic>
        <p:nvPicPr>
          <p:cNvPr id="17430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284538"/>
            <a:ext cx="434498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1132642" y="1126434"/>
            <a:ext cx="7848872" cy="5302941"/>
          </a:xfrm>
          <a:extLst/>
        </p:spPr>
        <p:txBody>
          <a:bodyPr>
            <a:normAutofit/>
          </a:bodyPr>
          <a:lstStyle/>
          <a:p>
            <a:pPr marL="539496" indent="-457200" eaLnBrk="1" fontAlgn="auto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Концепция развития учебного учреждения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600"/>
              </a:spcAft>
              <a:buFont typeface="Wingdings 2"/>
              <a:buChar char=""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Учебно-методический комплект</a:t>
            </a:r>
          </a:p>
          <a:p>
            <a:pPr marL="365760" indent="-283464" eaLnBrk="1" fontAlgn="auto" hangingPunct="1">
              <a:spcAft>
                <a:spcPts val="600"/>
              </a:spcAft>
              <a:buFont typeface="Wingdings 2"/>
              <a:buChar char=""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action="ppaction://hlinksldjump"/>
              </a:rPr>
              <a:t>Рабочие и авторские программы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600"/>
              </a:spcAft>
              <a:buFont typeface="Wingdings 2"/>
              <a:buChar char=""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 action="ppaction://hlinksldjump"/>
              </a:rPr>
              <a:t>Используемые образовательные технологии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7" action="ppaction://hlinksldjump"/>
              </a:rPr>
              <a:t>Работа  в  методическом   объединении,   сотрудничество   с другими учреждениями;</a:t>
            </a: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трелка вправо 2">
            <a:hlinkClick r:id="rId8" action="ppaction://hlinksldjump"/>
          </p:cNvPr>
          <p:cNvSpPr/>
          <p:nvPr/>
        </p:nvSpPr>
        <p:spPr>
          <a:xfrm>
            <a:off x="8028384" y="6407299"/>
            <a:ext cx="642937" cy="460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flipH="1">
            <a:off x="979016" y="6312173"/>
            <a:ext cx="928688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hlinkClick r:id="rId9" action="ppaction://hlinksldjump"/>
              </a:rPr>
              <a:t>меню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301796" y="116632"/>
            <a:ext cx="5510564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2296" fontAlgn="auto">
              <a:spcAft>
                <a:spcPts val="0"/>
              </a:spcAft>
              <a:defRPr/>
            </a:pPr>
            <a:r>
              <a:rPr lang="ru-RU" sz="32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chemeClr val="accent1">
                      <a:lumMod val="75000"/>
                    </a:schemeClr>
                  </a:solidFill>
                </a:uFill>
                <a:latin typeface="Arial" pitchFamily="34" charset="0"/>
                <a:cs typeface="Arial" pitchFamily="34" charset="0"/>
                <a:hlinkClick r:id="rId4" action="ppaction://hlinksldjump"/>
              </a:rPr>
              <a:t>Научно-методическая</a:t>
            </a:r>
            <a:r>
              <a:rPr lang="ru-RU" sz="3200" b="1" i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Fill>
                  <a:solidFill>
                    <a:schemeClr val="accent1">
                      <a:lumMod val="75000"/>
                    </a:schemeClr>
                  </a:solidFill>
                </a:uFill>
                <a:latin typeface="Arial" pitchFamily="34" charset="0"/>
                <a:cs typeface="Arial" pitchFamily="34" charset="0"/>
                <a:hlinkClick r:id="rId4" action="ppaction://hlinksldjump"/>
              </a:rPr>
              <a:t> деятельность учителя</a:t>
            </a:r>
            <a:endParaRPr lang="ru-RU" sz="3200" b="1" i="1" u="sng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Fill>
                <a:solidFill>
                  <a:schemeClr val="accent1">
                    <a:lumMod val="75000"/>
                  </a:schemeClr>
                </a:solidFill>
              </a:u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Книгохранилище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Книгохранилище</Template>
  <TotalTime>3133</TotalTime>
  <Words>2525</Words>
  <Application>Microsoft Office PowerPoint</Application>
  <PresentationFormat>Экран (4:3)</PresentationFormat>
  <Paragraphs>531</Paragraphs>
  <Slides>34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Книгохранилище</vt:lpstr>
      <vt:lpstr>Солнцестояние</vt:lpstr>
      <vt:lpstr>Портфолио учителя</vt:lpstr>
      <vt:lpstr>Слайд 2</vt:lpstr>
      <vt:lpstr>Слайд 3</vt:lpstr>
      <vt:lpstr>Повышение квалификации</vt:lpstr>
      <vt:lpstr>Грамоты, благодарственные письма</vt:lpstr>
      <vt:lpstr>Грамоты, благодарственные письма</vt:lpstr>
      <vt:lpstr>Грамоты, благодарственные письма</vt:lpstr>
      <vt:lpstr>Участие в профессиональных конкурсах</vt:lpstr>
      <vt:lpstr>Слайд 9</vt:lpstr>
      <vt:lpstr>Слайд 10</vt:lpstr>
      <vt:lpstr>Концепция развития образовательного учреждения</vt:lpstr>
      <vt:lpstr>Учебно-методический комплект литературы</vt:lpstr>
      <vt:lpstr>Рабочие и авторские программы</vt:lpstr>
      <vt:lpstr>Используемые образовательные технологии</vt:lpstr>
      <vt:lpstr>Работа  в  методическом   объединении,   сотрудничество   с   другими учреждениями</vt:lpstr>
      <vt:lpstr>Публикации в сети Internet</vt:lpstr>
      <vt:lpstr>Публичные выступления</vt:lpstr>
      <vt:lpstr>Публичные выступления</vt:lpstr>
      <vt:lpstr>Публичные выступления</vt:lpstr>
      <vt:lpstr>Открытые уроки </vt:lpstr>
      <vt:lpstr>Открытые уроки </vt:lpstr>
      <vt:lpstr>Работы в ЕФ МГГУ  им. М. Шолохова</vt:lpstr>
      <vt:lpstr>Внеклассная работа</vt:lpstr>
      <vt:lpstr>Мероприятия </vt:lpstr>
      <vt:lpstr>Слайд 25</vt:lpstr>
      <vt:lpstr>Сравнительный анализ деятельности педагогического работника за 3 года</vt:lpstr>
      <vt:lpstr>Сравнительный анализ деятельности педагогического работника за 3 года</vt:lpstr>
      <vt:lpstr>Сравнительный анализ деятельности педагогического работника за 3 года</vt:lpstr>
      <vt:lpstr>Победители олимпиад, конкурсов, соревнований.</vt:lpstr>
      <vt:lpstr>Слайд 30</vt:lpstr>
      <vt:lpstr>Список словарей и другой справочной литературы по предмету</vt:lpstr>
      <vt:lpstr>Список наглядных пособий</vt:lpstr>
      <vt:lpstr>Технические средства обучения</vt:lpstr>
      <vt:lpstr>Заключение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</dc:creator>
  <cp:lastModifiedBy>Станислав</cp:lastModifiedBy>
  <cp:revision>289</cp:revision>
  <dcterms:created xsi:type="dcterms:W3CDTF">2009-01-30T22:48:05Z</dcterms:created>
  <dcterms:modified xsi:type="dcterms:W3CDTF">2012-08-12T09:53:48Z</dcterms:modified>
</cp:coreProperties>
</file>