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06" r:id="rId2"/>
    <p:sldId id="264" r:id="rId3"/>
    <p:sldId id="316" r:id="rId4"/>
    <p:sldId id="262" r:id="rId5"/>
    <p:sldId id="414" r:id="rId6"/>
    <p:sldId id="396" r:id="rId7"/>
    <p:sldId id="408" r:id="rId8"/>
    <p:sldId id="389" r:id="rId9"/>
    <p:sldId id="399" r:id="rId10"/>
    <p:sldId id="400" r:id="rId11"/>
    <p:sldId id="390" r:id="rId12"/>
    <p:sldId id="393" r:id="rId13"/>
    <p:sldId id="401" r:id="rId14"/>
    <p:sldId id="402" r:id="rId15"/>
    <p:sldId id="415" r:id="rId16"/>
    <p:sldId id="403" r:id="rId17"/>
    <p:sldId id="404" r:id="rId18"/>
    <p:sldId id="407" r:id="rId19"/>
    <p:sldId id="391" r:id="rId20"/>
    <p:sldId id="397" r:id="rId21"/>
    <p:sldId id="392" r:id="rId22"/>
    <p:sldId id="368" r:id="rId23"/>
    <p:sldId id="375" r:id="rId24"/>
    <p:sldId id="326" r:id="rId25"/>
    <p:sldId id="298" r:id="rId26"/>
    <p:sldId id="257" r:id="rId27"/>
    <p:sldId id="297" r:id="rId28"/>
    <p:sldId id="329" r:id="rId29"/>
    <p:sldId id="323" r:id="rId30"/>
    <p:sldId id="360" r:id="rId31"/>
    <p:sldId id="331" r:id="rId32"/>
    <p:sldId id="327" r:id="rId33"/>
    <p:sldId id="328" r:id="rId34"/>
    <p:sldId id="260" r:id="rId35"/>
    <p:sldId id="299" r:id="rId36"/>
    <p:sldId id="261" r:id="rId37"/>
    <p:sldId id="363" r:id="rId38"/>
    <p:sldId id="263" r:id="rId39"/>
    <p:sldId id="317" r:id="rId40"/>
    <p:sldId id="268" r:id="rId41"/>
    <p:sldId id="40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00"/>
    <a:srgbClr val="CC3300"/>
    <a:srgbClr val="FFFF00"/>
    <a:srgbClr val="FFFFCC"/>
    <a:srgbClr val="FF0000"/>
    <a:srgbClr val="CC0099"/>
    <a:srgbClr val="000099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7364" autoAdjust="0"/>
  </p:normalViewPr>
  <p:slideViewPr>
    <p:cSldViewPr>
      <p:cViewPr>
        <p:scale>
          <a:sx n="100" d="100"/>
          <a:sy n="100" d="100"/>
        </p:scale>
        <p:origin x="-25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6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onotype Corsiva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onotype Corsiva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onotype Corsiva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onotype Corsiva" pitchFamily="66" charset="0"/>
              </a:defRPr>
            </a:lvl1pPr>
          </a:lstStyle>
          <a:p>
            <a:pPr>
              <a:defRPr/>
            </a:pPr>
            <a:fld id="{CF418CF3-60E6-476C-91B3-E3AC823F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F5F1-B2BB-48AC-B410-956811403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E47F1-914F-44C3-9D69-1FA213B5D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75B7-FC46-4F91-9069-17EFB67D4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B817-5212-4592-B68A-4D820F6A5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51F-C6EA-40E8-A0F3-98320A31E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E709-0D78-4F3E-AB23-0CED60A5D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B074E-5FEE-44DF-9905-372F3B026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1922-5787-4230-A05B-AD7AE346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FB313-B1E3-4C12-903C-968A108B7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A7AE-D7CD-4B61-A23B-54873451F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2420D-644F-421E-A467-CCCE93BB7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8D45-5BE1-41F0-A969-B7D7087A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07A0-356A-4BFC-BD1C-569B9ABD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4900-A630-46F5-8DBA-4E326C7BA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6FA3-7164-45E9-8910-0F38F3E89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3F81-2780-4674-A013-70736AAA7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E85413-B95D-4A31-BD31-96EE4B65F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85875" y="200025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Математика 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о вреде курения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Рисунок 3" descr="school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929063"/>
            <a:ext cx="2714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4286250" y="4500563"/>
            <a:ext cx="4500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Шипилова Е. С.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</a:t>
            </a: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читель математики,       классный руководитель                   7 «а» класса </a:t>
            </a:r>
            <a:endParaRPr lang="ru-RU" sz="2400" b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 bwMode="auto">
          <a:xfrm>
            <a:off x="1214438" y="857250"/>
            <a:ext cx="6400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МБОУ  СОШ  № 63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Г. Воронеж</a:t>
            </a:r>
            <a:endParaRPr lang="ru-RU" sz="1800" b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Родина табака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776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500166" y="1412875"/>
            <a:ext cx="6600847" cy="251619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Южная Америка</a:t>
            </a:r>
          </a:p>
        </p:txBody>
      </p:sp>
      <p:pic>
        <p:nvPicPr>
          <p:cNvPr id="4" name="Рисунок 3" descr="8934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857628"/>
            <a:ext cx="2643194" cy="2643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4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mtClean="0"/>
              <a:t>   Одно число в два раза больше другого. Если большее из этих чисел умножить на два, а меньшее умножить на четыре, то их сумма будет равна 48. Найдите эти числа. Меньшее из них покажет вам, сколько минут жизни забирает одна сигарета.</a:t>
            </a:r>
          </a:p>
          <a:p>
            <a:endParaRPr lang="ru-RU" smtClean="0"/>
          </a:p>
        </p:txBody>
      </p:sp>
      <p:pic>
        <p:nvPicPr>
          <p:cNvPr id="13316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214313"/>
            <a:ext cx="10048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43188" y="5715000"/>
            <a:ext cx="4387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Ответ: 12 и 6.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Задача 5</a:t>
            </a:r>
            <a:br>
              <a:rPr lang="ru-RU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Каждая выкуренная сигарета сокращает жизнь курильщика на 6 минут.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В общем, курящие дети сокращают себе жизнь на 15 %.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На сколько лет уменьшают свою жизнь курящие дети, если средняя продолжительность жизни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в России 56 лет? </a:t>
            </a:r>
          </a:p>
          <a:p>
            <a:pPr eaLnBrk="1" hangingPunct="1"/>
            <a:endParaRPr lang="ru-RU" smtClean="0"/>
          </a:p>
        </p:txBody>
      </p:sp>
      <p:pic>
        <p:nvPicPr>
          <p:cNvPr id="14340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42875"/>
            <a:ext cx="10048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88" y="6000750"/>
            <a:ext cx="7072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Ответ: на 8,4 года.</a:t>
            </a:r>
          </a:p>
          <a:p>
            <a:endParaRPr lang="ru-RU"/>
          </a:p>
        </p:txBody>
      </p:sp>
      <p:pic>
        <p:nvPicPr>
          <p:cNvPr id="14342" name="Рисунок 5" descr="4900c51f3918e128461b0516aefdd1ec.jpg"/>
          <p:cNvPicPr>
            <a:picLocks noChangeAspect="1"/>
          </p:cNvPicPr>
          <p:nvPr/>
        </p:nvPicPr>
        <p:blipFill>
          <a:blip r:embed="rId3" cstate="print"/>
          <a:srcRect l="23750" r="25626"/>
          <a:stretch>
            <a:fillRect/>
          </a:stretch>
        </p:blipFill>
        <p:spPr bwMode="auto">
          <a:xfrm>
            <a:off x="285750" y="142875"/>
            <a:ext cx="10715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 Сегодня в школах Китая юного курильщика ожидает изнурительное наказание.  Какое же?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а) тренировка на велотренажёре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б) бег на 1,5 км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в) мытьё полов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 школах Китая юного курильщика ожидает изнурительное наказание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900113" y="2133600"/>
            <a:ext cx="7559675" cy="4464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тренировка на велотренажёре</a:t>
            </a:r>
          </a:p>
          <a:p>
            <a:pPr algn="ctr"/>
            <a:endParaRPr lang="ru-RU" sz="3600" kern="10" spc="72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388" name="Picture 6" descr="j03033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357563"/>
            <a:ext cx="310515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8675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tx1"/>
                </a:solidFill>
              </a:rPr>
              <a:t>Задача 6</a:t>
            </a: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42938" y="1285875"/>
            <a:ext cx="7772400" cy="4757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Норма суточной потребности учащихся в различных витаминах составляет в среднем 125 мг. Одна выкуренная сигарета нейтрализует (уничтожает) 20% витаминов. Сколько мг витаминов ворует у себя тот, кто курит?</a:t>
            </a:r>
          </a:p>
        </p:txBody>
      </p:sp>
      <p:pic>
        <p:nvPicPr>
          <p:cNvPr id="17412" name="Рисунок 4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38" y="285750"/>
            <a:ext cx="744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1688" y="4643438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Ответ: 25 мг.</a:t>
            </a: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00063" y="5581650"/>
            <a:ext cx="82153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2000" b="1">
                <a:cs typeface="Calibri" pitchFamily="34" charset="0"/>
              </a:rPr>
              <a:t>Недостаток витамина вызывает повышенную утомляемость при умственной работе, боли в конечностях, одышку, бессонницу, усиленное сердцебиение. </a:t>
            </a:r>
            <a:endParaRPr lang="ru-RU" sz="2000" b="1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7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Кого называют </a:t>
            </a:r>
            <a:br>
              <a:rPr lang="ru-RU" sz="4000" smtClean="0"/>
            </a:br>
            <a:r>
              <a:rPr lang="ru-RU" sz="4000" smtClean="0"/>
              <a:t>«курильщиками поневоле»?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а) тех, кто находится в обществе курящих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б) тех, кого заставляют курить принудительно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в) тех, кто курит в тюрьме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Кого называют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«курильщиками поневоле»?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468313" y="3068638"/>
            <a:ext cx="8280400" cy="234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4D"/>
                </a:solidFill>
                <a:latin typeface="Arial"/>
                <a:cs typeface="Arial"/>
              </a:rPr>
              <a:t>Тех, кто находится в обществе курящих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857625" y="1214438"/>
            <a:ext cx="4929188" cy="48815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 Всемирная организация здравоохранения (ВОЗ) выдвинула тезис: </a:t>
            </a:r>
          </a:p>
          <a:p>
            <a:pPr algn="ctr">
              <a:buFontTx/>
              <a:buNone/>
            </a:pPr>
            <a:r>
              <a:rPr lang="ru-RU" smtClean="0"/>
              <a:t>«Право некурящих на чистый воздух выше права курящего на курение».</a:t>
            </a:r>
            <a:br>
              <a:rPr lang="ru-RU" smtClean="0"/>
            </a:br>
            <a:endParaRPr lang="ru-RU" smtClean="0"/>
          </a:p>
        </p:txBody>
      </p:sp>
      <p:pic>
        <p:nvPicPr>
          <p:cNvPr id="20483" name="Рисунок 3" descr="voz.jpg"/>
          <p:cNvPicPr>
            <a:picLocks noChangeAspect="1"/>
          </p:cNvPicPr>
          <p:nvPr/>
        </p:nvPicPr>
        <p:blipFill>
          <a:blip r:embed="rId2" cstate="print"/>
          <a:srcRect l="16251" t="6667" r="21249" b="6667"/>
          <a:stretch>
            <a:fillRect/>
          </a:stretch>
        </p:blipFill>
        <p:spPr bwMode="auto">
          <a:xfrm>
            <a:off x="428625" y="1285875"/>
            <a:ext cx="3571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Стрелка вправо 3"/>
          <p:cNvSpPr>
            <a:spLocks noChangeArrowheads="1"/>
          </p:cNvSpPr>
          <p:nvPr/>
        </p:nvSpPr>
        <p:spPr bwMode="auto">
          <a:xfrm>
            <a:off x="7643813" y="5786438"/>
            <a:ext cx="1071562" cy="785812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485" name="Управляющая кнопка: далее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5643563"/>
            <a:ext cx="1143000" cy="928687"/>
          </a:xfrm>
          <a:prstGeom prst="actionButtonForwardNex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486" name="Управляющая кнопка: далее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29500" y="5500688"/>
            <a:ext cx="1428750" cy="1000125"/>
          </a:xfrm>
          <a:prstGeom prst="actionButtonForwardNex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487" name="Управляющая кнопка: далее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75" y="5715000"/>
            <a:ext cx="928688" cy="642938"/>
          </a:xfrm>
          <a:prstGeom prst="actionButtonForwardNex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48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72375" y="5929313"/>
            <a:ext cx="1143000" cy="642937"/>
          </a:xfrm>
          <a:prstGeom prst="actionButtonForwardNex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489" name="Управляющая кнопка: далее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72375" y="5715000"/>
            <a:ext cx="1000125" cy="857250"/>
          </a:xfrm>
          <a:prstGeom prst="actionButtonForwardNex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490" name="Управляющая кнопка: далее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2438" y="6000750"/>
            <a:ext cx="785812" cy="642938"/>
          </a:xfrm>
          <a:prstGeom prst="actionButtonForwardNex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 flipH="1">
            <a:off x="8001000" y="5786438"/>
            <a:ext cx="928688" cy="85725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7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mtClean="0"/>
              <a:t>   Сердце  нормально тренированного человека бьется с частотой 70 ударов  в минуту; сердце курящего вынуждено делать на 5-10 ударов в минуту больше. Сколько дополнительных ударов приходится делать сердцу курильщика за сутки?</a:t>
            </a:r>
          </a:p>
          <a:p>
            <a:endParaRPr lang="ru-RU" smtClean="0"/>
          </a:p>
        </p:txBody>
      </p:sp>
      <p:pic>
        <p:nvPicPr>
          <p:cNvPr id="21508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42875"/>
            <a:ext cx="10048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00188" y="5643563"/>
            <a:ext cx="6643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Ответ: 7200 – 14400.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 flipH="1">
            <a:off x="8001000" y="5786438"/>
            <a:ext cx="928688" cy="85725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8" y="428625"/>
            <a:ext cx="5286375" cy="5667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Трудно себе представить то благотворное изменение, которое произошло бы во всей жизни людской, если бы люди перестали одурманивать и отравлять себя водкой, вином, табаком и опиумом.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                                                 Л.Н. Толстой.</a:t>
            </a:r>
          </a:p>
        </p:txBody>
      </p:sp>
      <p:pic>
        <p:nvPicPr>
          <p:cNvPr id="3" name="Рисунок 2" descr="90_07_07_2009_1010e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3718565" cy="5184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8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000" smtClean="0"/>
              <a:t>     </a:t>
            </a:r>
            <a:r>
              <a:rPr lang="ru-RU" sz="2800" smtClean="0"/>
              <a:t>Исследователи установили, что до 15 % рабочего времени уходит на курение. Рабочий день длится 8 ч. Сколько рабочего времени теряется из-за курения?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22532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42875"/>
            <a:ext cx="10048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5214938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Ответ: 1,2 часа.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 flipH="1">
            <a:off x="8001000" y="5786438"/>
            <a:ext cx="928688" cy="85725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9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     Некоторые зарубежные фирмы за одну и ту же работу курильщикам устанавливают заработную плату на 15 % ниже, чем некурящим. Средняя заработная плата - 340 $ в месяц. На сколько меньше получит курящий?</a:t>
            </a:r>
          </a:p>
          <a:p>
            <a:pPr algn="ctr">
              <a:buFontTx/>
              <a:buNone/>
            </a:pPr>
            <a:endParaRPr lang="ru-RU" smtClean="0"/>
          </a:p>
        </p:txBody>
      </p:sp>
      <p:pic>
        <p:nvPicPr>
          <p:cNvPr id="23556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142875"/>
            <a:ext cx="10048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286000" y="5214938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Ответ: на 51 $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 flipH="1">
            <a:off x="8001000" y="5786438"/>
            <a:ext cx="928688" cy="85725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50" y="609600"/>
            <a:ext cx="8358188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Задача 10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Известно, что в среднем 80% курящих страдают заболеванием лёгких. Найдите количество больных, если в городе </a:t>
            </a:r>
            <a:r>
              <a:rPr lang="en-US" smtClean="0"/>
              <a:t>N</a:t>
            </a:r>
            <a:r>
              <a:rPr lang="ru-RU" smtClean="0"/>
              <a:t> курят около 900 человек.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4580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357188"/>
            <a:ext cx="10699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18476772_1203577005_ap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14813"/>
            <a:ext cx="34448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4786313"/>
            <a:ext cx="4929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Ответ: 720 человек.</a:t>
            </a: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 flipH="1">
            <a:off x="8001000" y="5786438"/>
            <a:ext cx="928688" cy="85725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71500" y="609600"/>
            <a:ext cx="8215313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tx1"/>
                </a:solidFill>
              </a:rPr>
              <a:t>Задача 11</a:t>
            </a:r>
            <a:br>
              <a:rPr lang="ru-RU" sz="6000" smtClean="0">
                <a:solidFill>
                  <a:schemeClr val="tx1"/>
                </a:solidFill>
              </a:rPr>
            </a:br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В результате курения получили различные заболевания 60 человек. Подростков среди них в 2 раза больше, чем взрослых. Сколько подростков могли остаться здоровыми?</a:t>
            </a:r>
            <a:r>
              <a:rPr lang="ru-RU" sz="2000" b="1" i="1" smtClean="0">
                <a:latin typeface="Book Antiqua" pitchFamily="18" charset="0"/>
              </a:rPr>
              <a:t>             </a:t>
            </a:r>
            <a:endParaRPr lang="ru-RU" smtClean="0"/>
          </a:p>
        </p:txBody>
      </p:sp>
      <p:pic>
        <p:nvPicPr>
          <p:cNvPr id="25604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142875"/>
            <a:ext cx="12525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5429250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Ответ: 40 подростков.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 flipH="1">
            <a:off x="8072438" y="5857875"/>
            <a:ext cx="928687" cy="85725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/>
          <a:lstStyle/>
          <a:p>
            <a:pPr eaLnBrk="1" hangingPunct="1"/>
            <a:r>
              <a:rPr lang="ru-RU" sz="4000" smtClean="0"/>
              <a:t>Курение и спорт - несовместимы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1196975"/>
            <a:ext cx="3816350" cy="5327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Спорт и крепкое здоровье взаимосвязаны. Людям физического труда и спортсменам, особенно на соревнованиях, нельзя курить, т.к. после курения через 10-15 минут мышечная сила снижается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на 15 %.</a:t>
            </a:r>
            <a:r>
              <a:rPr lang="ru-RU" sz="2800" smtClean="0"/>
              <a:t> </a:t>
            </a:r>
          </a:p>
        </p:txBody>
      </p:sp>
      <p:pic>
        <p:nvPicPr>
          <p:cNvPr id="26628" name="Picture 4" descr="GIOVAN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309688"/>
            <a:ext cx="57245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Прославленный вратарь сборной России по хоккею с шайбой Владислав Третьяк говорит: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5" y="1981200"/>
            <a:ext cx="5743575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/>
              <a:t>«Если курить – это значит полжизни спортивной отнять у себя. Как стать большим мастером в спорте? </a:t>
            </a:r>
          </a:p>
          <a:p>
            <a:pPr algn="ctr" eaLnBrk="1" hangingPunct="1">
              <a:buFontTx/>
              <a:buNone/>
            </a:pPr>
            <a:r>
              <a:rPr lang="ru-RU" sz="2400" smtClean="0"/>
              <a:t>В первую очередь нужно любить вид спорта, который выбрал. </a:t>
            </a:r>
          </a:p>
          <a:p>
            <a:pPr algn="ctr" eaLnBrk="1" hangingPunct="1">
              <a:buFontTx/>
              <a:buNone/>
            </a:pPr>
            <a:r>
              <a:rPr lang="ru-RU" sz="2400" smtClean="0"/>
              <a:t>Второе – нужно очень много трудиться.</a:t>
            </a:r>
          </a:p>
          <a:p>
            <a:pPr algn="ctr" eaLnBrk="1" hangingPunct="1">
              <a:buFontTx/>
              <a:buNone/>
            </a:pPr>
            <a:r>
              <a:rPr lang="ru-RU" sz="2400" smtClean="0"/>
              <a:t> Третье – </a:t>
            </a:r>
            <a:r>
              <a:rPr lang="ru-RU" sz="2400" b="1" smtClean="0"/>
              <a:t>самое главное в жизни спортсмена – это отказаться от курения</a:t>
            </a:r>
            <a:r>
              <a:rPr lang="ru-RU" sz="2400" smtClean="0"/>
              <a:t>».</a:t>
            </a:r>
          </a:p>
        </p:txBody>
      </p:sp>
      <p:pic>
        <p:nvPicPr>
          <p:cNvPr id="6" name="Рисунок 5" descr="tretiyak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2722394" cy="351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</p:spPr>
        <p:txBody>
          <a:bodyPr/>
          <a:lstStyle/>
          <a:p>
            <a:pPr eaLnBrk="1" hangingPunct="1"/>
            <a:r>
              <a:rPr lang="ru-RU" sz="4800" smtClean="0"/>
              <a:t>Подсчитано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b="1" smtClean="0"/>
          </a:p>
          <a:p>
            <a:pPr marL="609600" indent="-609600" algn="ctr" eaLnBrk="1" hangingPunct="1">
              <a:spcBef>
                <a:spcPct val="0"/>
              </a:spcBef>
            </a:pPr>
            <a:r>
              <a:rPr lang="ru-RU" sz="3600" smtClean="0"/>
              <a:t>Население земного шара </a:t>
            </a: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ru-RU" sz="3600" smtClean="0"/>
              <a:t>ежегодно выкуривает </a:t>
            </a: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12</a:t>
            </a:r>
            <a:r>
              <a:rPr lang="ru-RU" sz="3600" smtClean="0">
                <a:solidFill>
                  <a:srgbClr val="FF0000"/>
                </a:solidFill>
              </a:rPr>
              <a:t> биллионов</a:t>
            </a:r>
            <a:r>
              <a:rPr lang="ru-RU" sz="3600" smtClean="0"/>
              <a:t> </a:t>
            </a: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r>
              <a:rPr lang="ru-RU" sz="3600" smtClean="0"/>
              <a:t>папирос и сигарет</a:t>
            </a: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</a:pPr>
            <a:endParaRPr lang="ru-RU" sz="3600" smtClean="0"/>
          </a:p>
          <a:p>
            <a:pPr marL="609600" indent="-609600" algn="ctr" eaLnBrk="1" hangingPunct="1">
              <a:spcBef>
                <a:spcPct val="0"/>
              </a:spcBef>
            </a:pPr>
            <a:r>
              <a:rPr lang="ru-RU" sz="3600" smtClean="0"/>
              <a:t>Общая масса окурков, бросаемых, где попало, достигает </a:t>
            </a:r>
            <a:r>
              <a:rPr lang="ru-RU" sz="3600" b="1" smtClean="0">
                <a:solidFill>
                  <a:srgbClr val="FF0000"/>
                </a:solidFill>
              </a:rPr>
              <a:t>2520000 </a:t>
            </a:r>
            <a:r>
              <a:rPr lang="ru-RU" sz="3600" smtClean="0">
                <a:solidFill>
                  <a:srgbClr val="FF0000"/>
                </a:solidFill>
              </a:rPr>
              <a:t>т</a:t>
            </a:r>
          </a:p>
          <a:p>
            <a:pPr marL="609600" indent="-609600" eaLnBrk="1" hangingPunct="1">
              <a:buFontTx/>
              <a:buNone/>
            </a:pPr>
            <a:endParaRPr lang="ru-RU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Подсчитано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   Курящие ежегодно «выкуривают» в атмосферу </a:t>
            </a:r>
            <a:r>
              <a:rPr lang="ru-RU" sz="3600" b="1" smtClean="0">
                <a:solidFill>
                  <a:srgbClr val="FF0000"/>
                </a:solidFill>
              </a:rPr>
              <a:t>720</a:t>
            </a:r>
            <a:r>
              <a:rPr lang="ru-RU" sz="3600" smtClean="0">
                <a:solidFill>
                  <a:srgbClr val="FF0000"/>
                </a:solidFill>
              </a:rPr>
              <a:t> </a:t>
            </a:r>
            <a:r>
              <a:rPr lang="ru-RU" sz="3600" smtClean="0"/>
              <a:t>тонн синильной кислоты, </a:t>
            </a:r>
            <a:r>
              <a:rPr lang="ru-RU" sz="3600" b="1" smtClean="0">
                <a:solidFill>
                  <a:srgbClr val="FF0000"/>
                </a:solidFill>
              </a:rPr>
              <a:t>384000</a:t>
            </a:r>
            <a:r>
              <a:rPr lang="ru-RU" sz="3600" smtClean="0"/>
              <a:t> тонны аммиака, </a:t>
            </a:r>
            <a:r>
              <a:rPr lang="ru-RU" sz="3600" b="1" smtClean="0">
                <a:solidFill>
                  <a:srgbClr val="FF0000"/>
                </a:solidFill>
              </a:rPr>
              <a:t>108000</a:t>
            </a:r>
            <a:r>
              <a:rPr lang="ru-RU" sz="3600" b="1" smtClean="0"/>
              <a:t> </a:t>
            </a:r>
            <a:r>
              <a:rPr lang="ru-RU" sz="3600" smtClean="0"/>
              <a:t>тонн никотина, </a:t>
            </a:r>
            <a:r>
              <a:rPr lang="ru-RU" sz="3600" b="1" smtClean="0">
                <a:solidFill>
                  <a:srgbClr val="FF0000"/>
                </a:solidFill>
              </a:rPr>
              <a:t>600000</a:t>
            </a:r>
            <a:r>
              <a:rPr lang="ru-RU" sz="3600" b="1" smtClean="0"/>
              <a:t> </a:t>
            </a:r>
            <a:r>
              <a:rPr lang="ru-RU" sz="3600" smtClean="0"/>
              <a:t>тонн дегтя и более </a:t>
            </a:r>
            <a:r>
              <a:rPr lang="ru-RU" sz="3600" b="1" smtClean="0">
                <a:solidFill>
                  <a:srgbClr val="FF0000"/>
                </a:solidFill>
              </a:rPr>
              <a:t>55000</a:t>
            </a:r>
            <a:r>
              <a:rPr lang="ru-RU" sz="3600" b="1" smtClean="0"/>
              <a:t> </a:t>
            </a:r>
            <a:r>
              <a:rPr lang="ru-RU" sz="3600" smtClean="0"/>
              <a:t>тонн угарного газа и других составных частей табачного дыма.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Подсчитано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</a:t>
            </a:r>
            <a:r>
              <a:rPr lang="ru-RU" sz="4400" smtClean="0"/>
              <a:t>В течение </a:t>
            </a:r>
            <a:r>
              <a:rPr lang="ru-RU" sz="4400" b="1" smtClean="0">
                <a:solidFill>
                  <a:schemeClr val="tx2"/>
                </a:solidFill>
              </a:rPr>
              <a:t>30</a:t>
            </a:r>
            <a:r>
              <a:rPr lang="ru-RU" sz="4400" smtClean="0"/>
              <a:t> лет курильщик выкуривает примерно </a:t>
            </a:r>
          </a:p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CC0099"/>
                </a:solidFill>
              </a:rPr>
              <a:t>20000</a:t>
            </a:r>
            <a:r>
              <a:rPr lang="ru-RU" sz="4400" smtClean="0"/>
              <a:t> сигарет, или </a:t>
            </a:r>
            <a:r>
              <a:rPr lang="ru-RU" sz="4400" b="1" smtClean="0">
                <a:solidFill>
                  <a:srgbClr val="CC0099"/>
                </a:solidFill>
              </a:rPr>
              <a:t>160</a:t>
            </a:r>
            <a:r>
              <a:rPr lang="ru-RU" sz="4400" smtClean="0"/>
              <a:t> кг табака, поглощая в среднем </a:t>
            </a:r>
            <a:r>
              <a:rPr lang="ru-RU" sz="4400" b="1" smtClean="0">
                <a:solidFill>
                  <a:srgbClr val="CC0099"/>
                </a:solidFill>
              </a:rPr>
              <a:t>800</a:t>
            </a:r>
            <a:r>
              <a:rPr lang="ru-RU" sz="4400" smtClean="0"/>
              <a:t> г никотина.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059737" cy="5256212"/>
          </a:xfrm>
        </p:spPr>
        <p:txBody>
          <a:bodyPr/>
          <a:lstStyle/>
          <a:p>
            <a:pPr eaLnBrk="1" hangingPunct="1"/>
            <a:r>
              <a:rPr lang="ru-RU" sz="6000" smtClean="0"/>
              <a:t>В момент затяжки, температура на кончике сигареты достигает</a:t>
            </a:r>
            <a:br>
              <a:rPr lang="ru-RU" sz="6000" smtClean="0"/>
            </a:br>
            <a:r>
              <a:rPr lang="ru-RU" sz="6000" smtClean="0"/>
              <a:t> </a:t>
            </a:r>
            <a:r>
              <a:rPr lang="ru-RU" sz="6000" smtClean="0">
                <a:solidFill>
                  <a:srgbClr val="FF0000"/>
                </a:solidFill>
              </a:rPr>
              <a:t>600</a:t>
            </a:r>
            <a:r>
              <a:rPr lang="ru-RU" sz="6000" smtClean="0"/>
              <a:t> градусов.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r>
              <a:rPr lang="ru-RU" smtClean="0"/>
              <a:t>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Математическая статистика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00213"/>
            <a:ext cx="4391025" cy="4395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000" smtClean="0"/>
              <a:t>В   мире   проживает  более 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</a:t>
            </a:r>
            <a:r>
              <a:rPr lang="ru-RU" sz="2000" b="1" smtClean="0"/>
              <a:t>1,1</a:t>
            </a:r>
            <a:r>
              <a:rPr lang="ru-RU" sz="2000" smtClean="0"/>
              <a:t> млрд.  курильщиков.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smtClean="0"/>
              <a:t>80%</a:t>
            </a:r>
            <a:r>
              <a:rPr lang="ru-RU" sz="2000" smtClean="0"/>
              <a:t>  курильщиков  начали курить  в  школе.  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smtClean="0"/>
              <a:t>В   России  каждые  </a:t>
            </a:r>
            <a:r>
              <a:rPr lang="ru-RU" sz="2000" b="1" smtClean="0"/>
              <a:t>9</a:t>
            </a:r>
            <a:r>
              <a:rPr lang="ru-RU" sz="2000" smtClean="0"/>
              <a:t>  секунд 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умирает  человек  из-за  болезней, 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вызванных курением. 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smtClean="0"/>
              <a:t>30% </a:t>
            </a:r>
            <a:r>
              <a:rPr lang="ru-RU" sz="2000" smtClean="0"/>
              <a:t> среди  12 летних 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 подростков  начали  курить, 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smtClean="0"/>
              <a:t>к  14  годам  эта  цифра 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возрастает  почти  вдвое, 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smtClean="0"/>
              <a:t>в  18  лет  попробовали  сигарету 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хоть  раз  уже  </a:t>
            </a:r>
            <a:r>
              <a:rPr lang="ru-RU" sz="2000" b="1" smtClean="0"/>
              <a:t>80%.</a:t>
            </a:r>
            <a:r>
              <a:rPr lang="ru-RU" sz="2000" smtClean="0"/>
              <a:t>       </a:t>
            </a:r>
          </a:p>
        </p:txBody>
      </p:sp>
      <p:pic>
        <p:nvPicPr>
          <p:cNvPr id="10244" name="Picture 7" descr="skull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1463" y="1844675"/>
            <a:ext cx="3290887" cy="3744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Хочешь жить – бросай курить!!!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   Если вы курите, не думайте, что вас не коснутся отрицательные последствия от курения! Вы не исключения и живёте, как и все организмы, по законам природы. Каждая сигарета отгрызает кусок от отмеренного вам отрезка жизни, стоит ли продолжать?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3" y="404813"/>
            <a:ext cx="4243387" cy="5691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sz="4000" smtClean="0"/>
              <a:t>Вообще курение может спровоцировать развитие около </a:t>
            </a:r>
            <a:r>
              <a:rPr lang="ru-RU" sz="4000" b="1" smtClean="0"/>
              <a:t>100 </a:t>
            </a:r>
            <a:r>
              <a:rPr lang="ru-RU" sz="4000" smtClean="0"/>
              <a:t>заболеваний</a:t>
            </a:r>
          </a:p>
        </p:txBody>
      </p:sp>
      <p:pic>
        <p:nvPicPr>
          <p:cNvPr id="37891" name="Рисунок 2" descr="tabak-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14375"/>
            <a:ext cx="3562350" cy="4957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52525"/>
          </a:xfrm>
        </p:spPr>
        <p:txBody>
          <a:bodyPr/>
          <a:lstStyle/>
          <a:p>
            <a:pPr eaLnBrk="1" hangingPunct="1"/>
            <a:r>
              <a:rPr lang="ru-RU" sz="3200" smtClean="0"/>
              <a:t>Ученик, может быть ты, хочешь, получить «нечто особенное»?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8062913" cy="5111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smtClean="0"/>
              <a:t>«привлекательный» внешний вид</a:t>
            </a:r>
            <a:r>
              <a:rPr lang="ru-RU" sz="2400" smtClean="0"/>
              <a:t>: желтые зубы и пальцы, серый оттенок кожи, ранние морщины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smtClean="0"/>
              <a:t>быть похожим на пепельницу</a:t>
            </a:r>
            <a:r>
              <a:rPr lang="ru-RU" sz="2400" smtClean="0"/>
              <a:t>, с таким же неприятным запахом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smtClean="0"/>
              <a:t>отдышку и сердцебиение</a:t>
            </a:r>
            <a:r>
              <a:rPr lang="ru-RU" sz="2400" smtClean="0"/>
              <a:t> при физических нагрузках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smtClean="0"/>
              <a:t>постоянно прятаться</a:t>
            </a:r>
            <a:r>
              <a:rPr lang="ru-RU" sz="2400" smtClean="0"/>
              <a:t> от родителей и учителей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smtClean="0"/>
              <a:t>экономить на завтраках</a:t>
            </a:r>
            <a:r>
              <a:rPr lang="ru-RU" sz="2400" smtClean="0"/>
              <a:t>, откладывая деньги на сигареты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847013" cy="5619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  <a:r>
              <a:rPr lang="ru-RU" sz="4800" smtClean="0"/>
              <a:t>Тогда ты действительно можешь попробовать завести себе пагубную привычку, от которой потом будет очень сложно избавиться.</a:t>
            </a:r>
          </a:p>
          <a:p>
            <a:pPr algn="ctr" eaLnBrk="1" hangingPunct="1">
              <a:lnSpc>
                <a:spcPct val="90000"/>
              </a:lnSpc>
            </a:pPr>
            <a:endParaRPr lang="ru-RU" sz="480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772400" cy="936625"/>
          </a:xfrm>
        </p:spPr>
        <p:txBody>
          <a:bodyPr/>
          <a:lstStyle/>
          <a:p>
            <a:pPr eaLnBrk="1" hangingPunct="1"/>
            <a:r>
              <a:rPr lang="ru-RU" sz="4800" smtClean="0"/>
              <a:t>Ученик,</a:t>
            </a:r>
            <a:r>
              <a:rPr lang="ru-RU" sz="3600" smtClean="0"/>
              <a:t> </a:t>
            </a:r>
            <a:r>
              <a:rPr lang="ru-RU" sz="4800" smtClean="0"/>
              <a:t>если ты хочешь: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/>
              <a:t>сохранить свое здоровье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/>
              <a:t>состояться в жизни как личность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/>
              <a:t>выглядеть молодо и привлекательно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/>
              <a:t>всегда быть в хорошей спортивной форме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/>
              <a:t>быть самостоятельным человеком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smtClean="0"/>
              <a:t>не быть рабом вредной привычки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772400" cy="51879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b="1" smtClean="0"/>
          </a:p>
          <a:p>
            <a:pPr algn="ctr" eaLnBrk="1" hangingPunct="1">
              <a:buFontTx/>
              <a:buNone/>
            </a:pPr>
            <a:r>
              <a:rPr lang="ru-RU" sz="4000" b="1" smtClean="0"/>
              <a:t>Не допусти, чтобы табак помешал тебе реализовать свои возможности и поставь большую жирную точку. Ведь твой выбор – никогда не начинать!</a:t>
            </a:r>
            <a:endParaRPr lang="ru-RU" sz="40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660066"/>
                </a:solidFill>
              </a:rPr>
              <a:t>Минздрав России предупреждает: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1643063"/>
            <a:ext cx="7399337" cy="5214937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FF0000"/>
                </a:solidFill>
              </a:rPr>
              <a:t>«Курение опасно для вашего здоровья!»</a:t>
            </a:r>
          </a:p>
        </p:txBody>
      </p:sp>
      <p:pic>
        <p:nvPicPr>
          <p:cNvPr id="5" name="Рисунок 4" descr="pauza_Gorbantabak.jpg"/>
          <p:cNvPicPr>
            <a:picLocks noChangeAspect="1"/>
          </p:cNvPicPr>
          <p:nvPr/>
        </p:nvPicPr>
        <p:blipFill>
          <a:blip r:embed="rId2" cstate="print"/>
          <a:srcRect r="2083" b="6248"/>
          <a:stretch>
            <a:fillRect/>
          </a:stretch>
        </p:blipFill>
        <p:spPr bwMode="auto">
          <a:xfrm>
            <a:off x="2857500" y="3214688"/>
            <a:ext cx="33575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94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</a:t>
            </a:r>
            <a:r>
              <a:rPr lang="ru-RU" sz="5400" smtClean="0"/>
              <a:t>Если ты любишь себя и ценишь свое здоровье, ты скажешь «нет» всему, что может принести тебе вред.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Мы не курим!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2060575"/>
            <a:ext cx="6854825" cy="4797425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smtClean="0"/>
          </a:p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990000"/>
                </a:solidFill>
              </a:rPr>
              <a:t>И вам не советуем. </a:t>
            </a:r>
          </a:p>
          <a:p>
            <a:pPr algn="ctr" eaLnBrk="1" hangingPunct="1">
              <a:buFontTx/>
              <a:buNone/>
            </a:pPr>
            <a:endParaRPr lang="ru-RU" sz="4400" b="1" smtClean="0"/>
          </a:p>
          <a:p>
            <a:pPr algn="ctr" eaLnBrk="1" hangingPunct="1">
              <a:buFontTx/>
              <a:buNone/>
            </a:pPr>
            <a:r>
              <a:rPr lang="ru-RU" sz="4400" b="1" smtClean="0"/>
              <a:t>Выбор за вами!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7918450" cy="54038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54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5400" smtClean="0"/>
              <a:t>Идея  бросить  курить   так  хороша  и  своевременна,  что  не  стоит её откладывать!</a:t>
            </a:r>
          </a:p>
          <a:p>
            <a:pPr eaLnBrk="1" hangingPunct="1"/>
            <a:endParaRPr lang="ru-RU" sz="5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0066"/>
                </a:solidFill>
              </a:rPr>
              <a:t>Узнав результаты научных исследований, люди ужаснулись!</a:t>
            </a:r>
          </a:p>
        </p:txBody>
      </p:sp>
      <p:graphicFrame>
        <p:nvGraphicFramePr>
          <p:cNvPr id="105523" name="Group 51"/>
          <p:cNvGraphicFramePr>
            <a:graphicFrameLocks noGrp="1"/>
          </p:cNvGraphicFramePr>
          <p:nvPr/>
        </p:nvGraphicFramePr>
        <p:xfrm>
          <a:off x="914400" y="2781300"/>
          <a:ext cx="3586163" cy="1871664"/>
        </p:xfrm>
        <a:graphic>
          <a:graphicData uri="http://schemas.openxmlformats.org/drawingml/2006/table">
            <a:tbl>
              <a:tblPr/>
              <a:tblGrid>
                <a:gridCol w="3586163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1 до 9 сигарет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10 до 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20 до 39 сигарет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525" name="Group 53"/>
          <p:cNvGraphicFramePr>
            <a:graphicFrameLocks noGrp="1"/>
          </p:cNvGraphicFramePr>
          <p:nvPr/>
        </p:nvGraphicFramePr>
        <p:xfrm>
          <a:off x="900113" y="1700213"/>
          <a:ext cx="7343775" cy="1081088"/>
        </p:xfrm>
        <a:graphic>
          <a:graphicData uri="http://schemas.openxmlformats.org/drawingml/2006/table">
            <a:tbl>
              <a:tblPr/>
              <a:tblGrid>
                <a:gridCol w="3636962"/>
                <a:gridCol w="3706813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Если человек курит в день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Он сокращает жизнь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527" name="Group 55"/>
          <p:cNvGraphicFramePr>
            <a:graphicFrameLocks noGrp="1"/>
          </p:cNvGraphicFramePr>
          <p:nvPr/>
        </p:nvGraphicFramePr>
        <p:xfrm>
          <a:off x="4557713" y="2781300"/>
          <a:ext cx="3702050" cy="1871664"/>
        </p:xfrm>
        <a:graphic>
          <a:graphicData uri="http://schemas.openxmlformats.org/drawingml/2006/table">
            <a:tbl>
              <a:tblPr/>
              <a:tblGrid>
                <a:gridCol w="37020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4,6 года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ADC">
                        <a:alpha val="50000"/>
                      </a:srgb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на 5,5 года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ADC">
                        <a:alpha val="50000"/>
                      </a:srgb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на 6,2 года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7AD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45719849_Kurilschi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86058"/>
            <a:ext cx="2527289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989887" cy="863600"/>
          </a:xfrm>
        </p:spPr>
        <p:txBody>
          <a:bodyPr/>
          <a:lstStyle/>
          <a:p>
            <a:pPr eaLnBrk="1" hangingPunct="1"/>
            <a:r>
              <a:rPr lang="ru-RU" sz="4800" smtClean="0"/>
              <a:t>    Стоит ли начинать …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258888" y="5229225"/>
            <a:ext cx="7200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NO</a:t>
            </a:r>
            <a:r>
              <a:rPr lang="en-US" sz="3600"/>
              <a:t>  </a:t>
            </a:r>
            <a:r>
              <a:rPr lang="ru-RU" sz="3600"/>
              <a:t>SMOKING - НЕТ КУРЕНИЮ!</a:t>
            </a:r>
          </a:p>
          <a:p>
            <a:pPr>
              <a:spcBef>
                <a:spcPct val="50000"/>
              </a:spcBef>
            </a:pPr>
            <a:endParaRPr lang="ru-RU" sz="3600"/>
          </a:p>
        </p:txBody>
      </p:sp>
      <p:pic>
        <p:nvPicPr>
          <p:cNvPr id="5" name="Рисунок 4" descr="b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5572164" cy="400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8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8208963" cy="2881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 !</a:t>
            </a:r>
          </a:p>
        </p:txBody>
      </p:sp>
      <p:pic>
        <p:nvPicPr>
          <p:cNvPr id="44035" name="Picture 5" descr="пя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75" y="3357563"/>
            <a:ext cx="28987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Устный счёт – гимнастика ума</a:t>
            </a:r>
            <a:endParaRPr lang="ru-RU" sz="3600" dirty="0" smtClean="0"/>
          </a:p>
        </p:txBody>
      </p:sp>
      <p:sp>
        <p:nvSpPr>
          <p:cNvPr id="30723" name="Содержимое 5"/>
          <p:cNvSpPr>
            <a:spLocks noGrp="1"/>
          </p:cNvSpPr>
          <p:nvPr>
            <p:ph idx="1"/>
          </p:nvPr>
        </p:nvSpPr>
        <p:spPr>
          <a:xfrm>
            <a:off x="685800" y="1928813"/>
            <a:ext cx="7772400" cy="4167187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1.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dirty="0" smtClean="0"/>
              <a:t>Средний вес новорожденного ребенка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dirty="0" smtClean="0"/>
              <a:t> 3 кг 300 г. Если у ребенка отец курит, то его вес будет меньше среднего на 125 г, если курит мать – меньше на 300 г. Определите, сколько грамм теряет в весе новорожденный, если: а) курит папа; б) курит мама; в) курят и папа и мама? </a:t>
            </a:r>
          </a:p>
        </p:txBody>
      </p:sp>
      <p:pic>
        <p:nvPicPr>
          <p:cNvPr id="7" name="Рисунок 4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214290"/>
            <a:ext cx="810741" cy="1245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0960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Устный счёт – гимнастика ума</a:t>
            </a:r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928813"/>
            <a:ext cx="7772400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2.</a:t>
            </a:r>
          </a:p>
          <a:p>
            <a:pPr algn="ctr">
              <a:buFontTx/>
              <a:buNone/>
              <a:defRPr/>
            </a:pPr>
            <a:r>
              <a:rPr lang="ru-RU" dirty="0" smtClean="0"/>
              <a:t> После курения одной сигареты в кровь поступает 3 мг никотина. Сколько никотина поступит в кровь, если человек выкурит 14 сигарет?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16388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643063"/>
            <a:ext cx="71913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4857750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Ответ: 42 мг</a:t>
            </a:r>
          </a:p>
        </p:txBody>
      </p:sp>
      <p:pic>
        <p:nvPicPr>
          <p:cNvPr id="6" name="Рисунок 5" descr="1258689060_ku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72074"/>
            <a:ext cx="2547937" cy="1561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9" name="Рисунок 6" descr="0_485d_1c8a3255_X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000625"/>
            <a:ext cx="1990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00012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Устный счёт – гимнастика ума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3.</a:t>
            </a:r>
          </a:p>
          <a:p>
            <a:pPr algn="ctr"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2800" dirty="0" smtClean="0"/>
              <a:t>Решите примеры и расшифруйте, какие отравляющие вещества попадают в организм вместе с табачным дымом:</a:t>
            </a:r>
          </a:p>
          <a:p>
            <a:pPr>
              <a:buFontTx/>
              <a:buNone/>
              <a:defRPr/>
            </a:pPr>
            <a:endParaRPr lang="ru-RU" sz="2000" dirty="0" smtClean="0"/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800" dirty="0" smtClean="0"/>
              <a:t> 0,2•7,28•50;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800" dirty="0" smtClean="0"/>
              <a:t>91,6•4•0,25;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800" dirty="0" smtClean="0"/>
              <a:t>17,2•8,5+17,2•91,5;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800" dirty="0" smtClean="0"/>
              <a:t>64,08•0,02-4,08•0,02;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800" dirty="0" smtClean="0"/>
              <a:t>2,3•7,9+7,7•7,9;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800" dirty="0" smtClean="0"/>
              <a:t>14,5•3,8-14,5•1,8</a:t>
            </a:r>
            <a:r>
              <a:rPr lang="ru-RU" sz="2000" dirty="0" smtClean="0"/>
              <a:t>.</a:t>
            </a:r>
          </a:p>
          <a:p>
            <a:pPr marL="457200" indent="-457200">
              <a:buFontTx/>
              <a:buNone/>
              <a:defRPr/>
            </a:pPr>
            <a:endParaRPr lang="ru-RU" sz="2000" dirty="0" smtClean="0"/>
          </a:p>
          <a:p>
            <a:pPr marL="457200" indent="-457200">
              <a:buFont typeface="+mj-lt"/>
              <a:buAutoNum type="arabicParenR"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/>
          </a:p>
        </p:txBody>
      </p:sp>
      <p:pic>
        <p:nvPicPr>
          <p:cNvPr id="9220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85750"/>
            <a:ext cx="5857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2858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Задача 3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14375" y="1214438"/>
            <a:ext cx="7772400" cy="48815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В дыме табака содержится более 30 ядовитых веществ:</a:t>
            </a:r>
          </a:p>
          <a:p>
            <a:endParaRPr lang="ru-RU" sz="2000" i="1" smtClean="0"/>
          </a:p>
          <a:p>
            <a:endParaRPr lang="ru-RU" sz="2000" i="1" smtClean="0"/>
          </a:p>
          <a:p>
            <a:endParaRPr lang="ru-RU" sz="2000" i="1" smtClean="0"/>
          </a:p>
          <a:p>
            <a:endParaRPr lang="ru-RU" sz="2000" i="1" smtClean="0"/>
          </a:p>
          <a:p>
            <a:endParaRPr lang="ru-RU" sz="2000" i="1" smtClean="0"/>
          </a:p>
          <a:p>
            <a:endParaRPr lang="ru-RU" sz="2000" i="1" smtClean="0"/>
          </a:p>
          <a:p>
            <a:endParaRPr lang="ru-RU" sz="2000" i="1" smtClean="0"/>
          </a:p>
          <a:p>
            <a:endParaRPr lang="ru-RU" sz="2000" i="1" smtClean="0"/>
          </a:p>
          <a:p>
            <a:pPr algn="ctr">
              <a:buFontTx/>
              <a:buNone/>
            </a:pPr>
            <a:r>
              <a:rPr lang="ru-RU" sz="2000" i="1" smtClean="0"/>
              <a:t>  Окись углерода содержится в выхлопных газах,  аммиак используют в средствах для чистки сантехники,  ацетон используется как растворитель красок, цианид водорода применяли в газовых камерах, кадмий используется в автомобильных аккумуляторах.</a:t>
            </a:r>
            <a:endParaRPr lang="ru-RU" sz="2000" smtClean="0"/>
          </a:p>
        </p:txBody>
      </p:sp>
      <p:pic>
        <p:nvPicPr>
          <p:cNvPr id="10244" name="Рисунок 3" descr="s5394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285750"/>
            <a:ext cx="10048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949450"/>
          <a:ext cx="6096000" cy="214312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кадмий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цианид водорода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ртуть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ацетон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окись углерода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85750"/>
            <a:ext cx="7772400" cy="71437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b="1" smtClean="0"/>
          </a:p>
          <a:p>
            <a:pPr marL="609600" indent="-609600" algn="ctr" eaLnBrk="1" hangingPunct="1">
              <a:buFontTx/>
              <a:buNone/>
            </a:pPr>
            <a:r>
              <a:rPr lang="ru-RU" sz="4400" b="1" smtClean="0"/>
              <a:t>Родина табака: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3600" smtClean="0"/>
              <a:t>а) Южная Америка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3600" smtClean="0"/>
              <a:t>б) Южная Африка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3600" smtClean="0"/>
              <a:t>в) Южный полюс</a:t>
            </a:r>
          </a:p>
          <a:p>
            <a:pPr marL="609600" indent="-609600" eaLnBrk="1" hangingPunct="1"/>
            <a:endParaRPr lang="ru-RU" sz="3600" smtClean="0"/>
          </a:p>
        </p:txBody>
      </p:sp>
      <p:pic>
        <p:nvPicPr>
          <p:cNvPr id="3" name="Рисунок 2" descr="56361eb8f8bab30f363a1885212816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857628"/>
            <a:ext cx="3890969" cy="252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6600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1252</Words>
  <Application>Microsoft Office PowerPoint</Application>
  <PresentationFormat>Экран (4:3)</PresentationFormat>
  <Paragraphs>196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Times New Roman</vt:lpstr>
      <vt:lpstr>Arial</vt:lpstr>
      <vt:lpstr>Monotype Corsiva</vt:lpstr>
      <vt:lpstr>Comic Sans MS</vt:lpstr>
      <vt:lpstr>Calibri</vt:lpstr>
      <vt:lpstr>Book Antiqua</vt:lpstr>
      <vt:lpstr>Wingdings</vt:lpstr>
      <vt:lpstr>Оформление по умолчанию</vt:lpstr>
      <vt:lpstr>Слайд 1</vt:lpstr>
      <vt:lpstr>Слайд 2</vt:lpstr>
      <vt:lpstr>Математическая статистика</vt:lpstr>
      <vt:lpstr>Узнав результаты научных исследований, люди ужаснулись!</vt:lpstr>
      <vt:lpstr>Устный счёт – гимнастика ума</vt:lpstr>
      <vt:lpstr>Устный счёт – гимнастика ума</vt:lpstr>
      <vt:lpstr>Устный счёт – гимнастика ума</vt:lpstr>
      <vt:lpstr>Задача 3</vt:lpstr>
      <vt:lpstr>Слайд 9</vt:lpstr>
      <vt:lpstr>Родина табака </vt:lpstr>
      <vt:lpstr>Задача 4</vt:lpstr>
      <vt:lpstr>Задача 5 </vt:lpstr>
      <vt:lpstr> Сегодня в школах Китая юного курильщика ожидает изнурительное наказание.  Какое же?</vt:lpstr>
      <vt:lpstr>В школах Китая юного курильщика ожидает изнурительное наказание</vt:lpstr>
      <vt:lpstr>Задача 6</vt:lpstr>
      <vt:lpstr>Кого называют  «курильщиками поневоле»?</vt:lpstr>
      <vt:lpstr>Кого называют  «курильщиками поневоле»?</vt:lpstr>
      <vt:lpstr>Слайд 18</vt:lpstr>
      <vt:lpstr>Задача 7</vt:lpstr>
      <vt:lpstr>Задача 8</vt:lpstr>
      <vt:lpstr>Задача 9</vt:lpstr>
      <vt:lpstr>Задача 10</vt:lpstr>
      <vt:lpstr>Задача 11 </vt:lpstr>
      <vt:lpstr>Курение и спорт - несовместимы</vt:lpstr>
      <vt:lpstr>Прославленный вратарь сборной России по хоккею с шайбой Владислав Третьяк говорит:</vt:lpstr>
      <vt:lpstr>Подсчитано</vt:lpstr>
      <vt:lpstr>Подсчитано</vt:lpstr>
      <vt:lpstr>Подсчитано</vt:lpstr>
      <vt:lpstr>В момент затяжки, температура на кончике сигареты достигает  600 градусов.</vt:lpstr>
      <vt:lpstr>Хочешь жить – бросай курить!!!</vt:lpstr>
      <vt:lpstr>Слайд 31</vt:lpstr>
      <vt:lpstr>Ученик, может быть ты, хочешь, получить «нечто особенное»? </vt:lpstr>
      <vt:lpstr>Слайд 33</vt:lpstr>
      <vt:lpstr>Ученик, если ты хочешь:</vt:lpstr>
      <vt:lpstr>Слайд 35</vt:lpstr>
      <vt:lpstr>Минздрав России предупреждает:</vt:lpstr>
      <vt:lpstr>Слайд 37</vt:lpstr>
      <vt:lpstr>Мы не курим!</vt:lpstr>
      <vt:lpstr>Слайд 39</vt:lpstr>
      <vt:lpstr>    Стоит ли начинать …</vt:lpstr>
      <vt:lpstr>Слайд 41</vt:lpstr>
    </vt:vector>
  </TitlesOfParts>
  <Company>МЭСИ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Конюхова Г.С.</dc:creator>
  <cp:lastModifiedBy>Владимир</cp:lastModifiedBy>
  <cp:revision>240</cp:revision>
  <dcterms:created xsi:type="dcterms:W3CDTF">2003-03-24T16:20:29Z</dcterms:created>
  <dcterms:modified xsi:type="dcterms:W3CDTF">2012-02-05T03:49:26Z</dcterms:modified>
</cp:coreProperties>
</file>